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pl-PL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3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D0104-4C28-4369-BC35-501013A84892}" type="datetimeFigureOut">
              <a:rPr lang="it-IT" smtClean="0"/>
              <a:t>09/06/2025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C0D9-A0C8-4E9C-9438-6BA93DD2399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23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ea typeface="Calibri"/>
                <a:cs typeface="Calibri"/>
              </a:rPr>
              <a:t>Espressione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metaforica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usata</a:t>
            </a:r>
            <a:r>
              <a:rPr lang="en-US">
                <a:ea typeface="Calibri"/>
                <a:cs typeface="Calibri"/>
              </a:rPr>
              <a:t> per </a:t>
            </a:r>
            <a:r>
              <a:rPr lang="en-US" err="1">
                <a:ea typeface="Calibri"/>
                <a:cs typeface="Calibri"/>
              </a:rPr>
              <a:t>indicare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norme</a:t>
            </a:r>
            <a:r>
              <a:rPr lang="en-US">
                <a:ea typeface="Calibri"/>
                <a:cs typeface="Calibri"/>
              </a:rPr>
              <a:t> di </a:t>
            </a:r>
            <a:r>
              <a:rPr lang="en-US" b="1">
                <a:ea typeface="Calibri"/>
                <a:cs typeface="Calibri"/>
              </a:rPr>
              <a:t>Buona </a:t>
            </a:r>
            <a:r>
              <a:rPr lang="en-US" b="1" err="1">
                <a:ea typeface="Calibri"/>
                <a:cs typeface="Calibri"/>
              </a:rPr>
              <a:t>Pratica</a:t>
            </a:r>
            <a:r>
              <a:rPr lang="en-US" b="1">
                <a:ea typeface="Calibri"/>
                <a:cs typeface="Calibri"/>
              </a:rPr>
              <a:t> Clinica</a:t>
            </a:r>
            <a:r>
              <a:rPr lang="en-US">
                <a:ea typeface="Calibri"/>
                <a:cs typeface="Calibri"/>
              </a:rPr>
              <a:t> per </a:t>
            </a:r>
            <a:r>
              <a:rPr lang="en-US" err="1">
                <a:ea typeface="Calibri"/>
                <a:cs typeface="Calibri"/>
              </a:rPr>
              <a:t>l'ossigenoterapia</a:t>
            </a:r>
            <a:r>
              <a:rPr lang="en-US">
                <a:ea typeface="Calibri"/>
                <a:cs typeface="Calibri"/>
              </a:rPr>
              <a:t> di</a:t>
            </a:r>
            <a:endParaRPr lang="it-IT"/>
          </a:p>
          <a:p>
            <a:r>
              <a:rPr lang="en-US" err="1">
                <a:ea typeface="Calibri"/>
                <a:cs typeface="Calibri"/>
              </a:rPr>
              <a:t>pazienti</a:t>
            </a:r>
            <a:r>
              <a:rPr lang="en-US">
                <a:ea typeface="Calibri"/>
                <a:cs typeface="Calibri"/>
              </a:rPr>
              <a:t> con BPCO (</a:t>
            </a:r>
            <a:r>
              <a:rPr lang="en-US" err="1">
                <a:ea typeface="Calibri"/>
                <a:cs typeface="Calibri"/>
              </a:rPr>
              <a:t>broncopneumopatia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cronica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ostruttiva</a:t>
            </a:r>
            <a:r>
              <a:rPr lang="en-US">
                <a:ea typeface="Calibri"/>
                <a:cs typeface="Calibri"/>
              </a:rPr>
              <a:t>) in </a:t>
            </a:r>
            <a:r>
              <a:rPr lang="en-US" err="1">
                <a:ea typeface="Calibri"/>
                <a:cs typeface="Calibri"/>
              </a:rPr>
              <a:t>condizioni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critiche</a:t>
            </a:r>
            <a:r>
              <a:rPr lang="en-US">
                <a:ea typeface="Calibri"/>
                <a:cs typeface="Calibri"/>
              </a:rPr>
              <a:t>.</a:t>
            </a:r>
            <a:endParaRPr lang="en-US"/>
          </a:p>
          <a:p>
            <a:r>
              <a:rPr lang="en-US" err="1">
                <a:ea typeface="Calibri"/>
                <a:cs typeface="Calibri"/>
              </a:rPr>
              <a:t>Consiste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nel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somministrare</a:t>
            </a:r>
            <a:r>
              <a:rPr lang="en-US">
                <a:ea typeface="Calibri"/>
                <a:cs typeface="Calibri"/>
              </a:rPr>
              <a:t> tanto </a:t>
            </a:r>
            <a:r>
              <a:rPr lang="en-US" err="1">
                <a:ea typeface="Calibri"/>
                <a:cs typeface="Calibri"/>
              </a:rPr>
              <a:t>ossigeno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quanto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necessario</a:t>
            </a:r>
            <a:r>
              <a:rPr lang="en-US">
                <a:ea typeface="Calibri"/>
                <a:cs typeface="Calibri"/>
              </a:rPr>
              <a:t> a </a:t>
            </a:r>
            <a:r>
              <a:rPr lang="en-US" err="1">
                <a:ea typeface="Calibri"/>
                <a:cs typeface="Calibri"/>
              </a:rPr>
              <a:t>mantenere</a:t>
            </a:r>
            <a:r>
              <a:rPr lang="en-US">
                <a:ea typeface="Calibri"/>
                <a:cs typeface="Calibri"/>
              </a:rPr>
              <a:t> il </a:t>
            </a:r>
            <a:r>
              <a:rPr lang="en-US" err="1">
                <a:ea typeface="Calibri"/>
                <a:cs typeface="Calibri"/>
              </a:rPr>
              <a:t>l</a:t>
            </a:r>
            <a:r>
              <a:rPr lang="en-US" b="1" err="1">
                <a:ea typeface="Calibri"/>
                <a:cs typeface="Calibri"/>
              </a:rPr>
              <a:t>ivello</a:t>
            </a:r>
            <a:r>
              <a:rPr lang="en-US" b="1">
                <a:ea typeface="Calibri"/>
                <a:cs typeface="Calibri"/>
              </a:rPr>
              <a:t> di </a:t>
            </a:r>
            <a:r>
              <a:rPr lang="en-US" b="1" err="1">
                <a:ea typeface="Calibri"/>
                <a:cs typeface="Calibri"/>
              </a:rPr>
              <a:t>ossigeno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nel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sangue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entro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valori</a:t>
            </a:r>
            <a:r>
              <a:rPr lang="en-US" b="1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sicuri</a:t>
            </a:r>
            <a:r>
              <a:rPr lang="en-US">
                <a:ea typeface="Calibri"/>
                <a:cs typeface="Calibri"/>
              </a:rPr>
              <a:t> (non </a:t>
            </a:r>
            <a:r>
              <a:rPr lang="en-US" err="1">
                <a:ea typeface="Calibri"/>
                <a:cs typeface="Calibri"/>
              </a:rPr>
              <a:t>deve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essere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somministrato</a:t>
            </a:r>
            <a:r>
              <a:rPr lang="en-US">
                <a:ea typeface="Calibri"/>
                <a:cs typeface="Calibri"/>
              </a:rPr>
              <a:t> né </a:t>
            </a:r>
            <a:r>
              <a:rPr lang="en-US" err="1">
                <a:ea typeface="Calibri"/>
                <a:cs typeface="Calibri"/>
              </a:rPr>
              <a:t>troppo</a:t>
            </a:r>
            <a:r>
              <a:rPr lang="en-US">
                <a:ea typeface="Calibri"/>
                <a:cs typeface="Calibri"/>
              </a:rPr>
              <a:t> né poco </a:t>
            </a:r>
            <a:r>
              <a:rPr lang="en-US" err="1">
                <a:ea typeface="Calibri"/>
                <a:cs typeface="Calibri"/>
              </a:rPr>
              <a:t>ossigeno</a:t>
            </a:r>
            <a:r>
              <a:rPr lang="en-US">
                <a:ea typeface="Calibri"/>
                <a:cs typeface="Calibri"/>
              </a:rPr>
              <a:t>) </a:t>
            </a:r>
            <a:r>
              <a:rPr lang="en-US" err="1">
                <a:ea typeface="Calibri"/>
                <a:cs typeface="Calibri"/>
              </a:rPr>
              <a:t>compresi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tra</a:t>
            </a:r>
            <a:r>
              <a:rPr lang="en-US">
                <a:ea typeface="Calibri"/>
                <a:cs typeface="Calibri"/>
              </a:rPr>
              <a:t> l'88% e il 92%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D8DCA7-28B0-446B-881E-1F048B5833D4}" type="slidenum">
              <a:rPr lang="it-IT" noProof="0" smtClean="0"/>
              <a:t>3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9204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716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02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0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30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3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27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01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91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678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448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32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73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2375845" y="1101188"/>
            <a:ext cx="8623203" cy="2327812"/>
          </a:xfrm>
        </p:spPr>
        <p:txBody>
          <a:bodyPr anchor="t">
            <a:normAutofit fontScale="90000"/>
          </a:bodyPr>
          <a:lstStyle/>
          <a:p>
            <a:pPr algn="l"/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Improvement</a:t>
            </a: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to the MEDLINE </a:t>
            </a:r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indexing</a:t>
            </a:r>
            <a:b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algorithm</a:t>
            </a: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 from MTIA (</a:t>
            </a:r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Medical</a:t>
            </a: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Text </a:t>
            </a:r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Indexer-Automated</a:t>
            </a: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) to MTIX (</a:t>
            </a:r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Medical</a:t>
            </a: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b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Text </a:t>
            </a:r>
            <a:r>
              <a:rPr lang="it-I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Indexer-neXt</a:t>
            </a: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generation) </a:t>
            </a:r>
            <a:endParaRPr lang="pl-PL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Podtytuł 6"/>
          <p:cNvSpPr txBox="1">
            <a:spLocks/>
          </p:cNvSpPr>
          <p:nvPr/>
        </p:nvSpPr>
        <p:spPr>
          <a:xfrm>
            <a:off x="2375845" y="3810518"/>
            <a:ext cx="10109861" cy="1789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Scilla Pizzarelli</a:t>
            </a:r>
          </a:p>
          <a:p>
            <a:pPr algn="l"/>
            <a:endParaRPr lang="pl-PL" sz="1800" b="1" baseline="30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l">
              <a:lnSpc>
                <a:spcPct val="100000"/>
              </a:lnSpc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Istituto Superiore di Sanità</a:t>
            </a:r>
          </a:p>
          <a:p>
            <a:pPr algn="l">
              <a:lnSpc>
                <a:spcPct val="100000"/>
              </a:lnSpc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Rome, </a:t>
            </a:r>
            <a:r>
              <a:rPr lang="it-IT" sz="1800" dirty="0" err="1">
                <a:solidFill>
                  <a:schemeClr val="accent1">
                    <a:lumMod val="50000"/>
                  </a:schemeClr>
                </a:solidFill>
              </a:rPr>
              <a:t>Italy</a:t>
            </a:r>
            <a:endParaRPr lang="pl-PL" sz="18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pl-PL" sz="1800" dirty="0">
              <a:solidFill>
                <a:schemeClr val="bg1"/>
              </a:solidFill>
            </a:endParaRPr>
          </a:p>
          <a:p>
            <a:pPr algn="l"/>
            <a:endParaRPr lang="pl-PL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57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56366"/>
            <a:ext cx="12192000" cy="585851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err="1">
                <a:latin typeface="+mn-lt"/>
              </a:rPr>
              <a:t>Algorithmic</a:t>
            </a:r>
            <a:r>
              <a:rPr lang="it-IT" sz="3600" b="1" dirty="0">
                <a:latin typeface="+mn-lt"/>
              </a:rPr>
              <a:t> </a:t>
            </a:r>
            <a:r>
              <a:rPr lang="it-IT" sz="3600" b="1" dirty="0" err="1">
                <a:latin typeface="+mn-lt"/>
              </a:rPr>
              <a:t>indexing</a:t>
            </a:r>
            <a:endParaRPr lang="it-IT" sz="3600" b="1" dirty="0">
              <a:latin typeface="+mn-lt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152322" y="1553454"/>
            <a:ext cx="5801934" cy="1210486"/>
          </a:xfrm>
          <a:prstGeom prst="rect">
            <a:avLst/>
          </a:prstGeom>
          <a:solidFill>
            <a:srgbClr val="00477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endParaRPr lang="it-IT" sz="3200" b="1" dirty="0"/>
          </a:p>
          <a:p>
            <a:pPr algn="ctr">
              <a:lnSpc>
                <a:spcPts val="2500"/>
              </a:lnSpc>
            </a:pPr>
            <a:endParaRPr lang="it-IT" sz="3200" b="1" dirty="0"/>
          </a:p>
          <a:p>
            <a:pPr algn="ctr">
              <a:lnSpc>
                <a:spcPts val="2500"/>
              </a:lnSpc>
            </a:pPr>
            <a:endParaRPr lang="it-IT" sz="3200" b="1" dirty="0"/>
          </a:p>
          <a:p>
            <a:pPr algn="ctr">
              <a:lnSpc>
                <a:spcPts val="1500"/>
              </a:lnSpc>
            </a:pPr>
            <a:r>
              <a:rPr lang="it-IT" sz="3200" b="1" dirty="0"/>
              <a:t>MTIX</a:t>
            </a:r>
          </a:p>
          <a:p>
            <a:pPr algn="ctr">
              <a:lnSpc>
                <a:spcPts val="2500"/>
              </a:lnSpc>
            </a:pPr>
            <a:r>
              <a:rPr lang="it-IT" sz="2400" b="1" dirty="0" err="1"/>
              <a:t>Medical</a:t>
            </a:r>
            <a:r>
              <a:rPr lang="it-IT" sz="2400" b="1" dirty="0"/>
              <a:t> Text </a:t>
            </a:r>
            <a:r>
              <a:rPr lang="it-IT" sz="2400" b="1" dirty="0" err="1"/>
              <a:t>Indexer-neXt</a:t>
            </a:r>
            <a:r>
              <a:rPr lang="it-IT" sz="2400" b="1" dirty="0"/>
              <a:t> generation</a:t>
            </a:r>
          </a:p>
          <a:p>
            <a:pPr algn="ctr">
              <a:lnSpc>
                <a:spcPts val="2500"/>
              </a:lnSpc>
            </a:pPr>
            <a:r>
              <a:rPr lang="it-IT" sz="2000" dirty="0"/>
              <a:t>(April 2024)</a:t>
            </a:r>
          </a:p>
          <a:p>
            <a:pPr algn="ctr">
              <a:lnSpc>
                <a:spcPts val="1100"/>
              </a:lnSpc>
            </a:pPr>
            <a:endParaRPr lang="it-IT" sz="2000" dirty="0"/>
          </a:p>
          <a:p>
            <a:pPr algn="ctr">
              <a:lnSpc>
                <a:spcPts val="1500"/>
              </a:lnSpc>
            </a:pPr>
            <a:endParaRPr lang="it-IT" sz="2000" dirty="0"/>
          </a:p>
          <a:p>
            <a:pPr algn="ctr"/>
            <a:endParaRPr lang="it-IT" sz="3200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282302" y="3854630"/>
            <a:ext cx="5547360" cy="667753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Rules</a:t>
            </a:r>
            <a:r>
              <a:rPr lang="it-IT" sz="2400" b="1" dirty="0">
                <a:solidFill>
                  <a:schemeClr val="tx1"/>
                </a:solidFill>
              </a:rPr>
              <a:t> for </a:t>
            </a:r>
            <a:r>
              <a:rPr lang="it-IT" sz="2400" b="1" dirty="0" err="1">
                <a:solidFill>
                  <a:schemeClr val="tx1"/>
                </a:solidFill>
              </a:rPr>
              <a:t>predictions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created</a:t>
            </a:r>
            <a:r>
              <a:rPr lang="it-IT" sz="2400" b="1" dirty="0">
                <a:solidFill>
                  <a:schemeClr val="tx1"/>
                </a:solidFill>
              </a:rPr>
              <a:t> by </a:t>
            </a:r>
            <a:r>
              <a:rPr lang="it-IT" sz="2400" b="1" dirty="0" err="1">
                <a:solidFill>
                  <a:schemeClr val="tx1"/>
                </a:solidFill>
              </a:rPr>
              <a:t>humans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152322" y="3859507"/>
            <a:ext cx="5801934" cy="667753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Creates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its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own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rules</a:t>
            </a:r>
            <a:r>
              <a:rPr lang="it-IT" sz="2400" b="1" dirty="0">
                <a:solidFill>
                  <a:schemeClr val="tx1"/>
                </a:solidFill>
              </a:rPr>
              <a:t> for </a:t>
            </a:r>
            <a:r>
              <a:rPr lang="it-IT" sz="2400" b="1" dirty="0" err="1">
                <a:solidFill>
                  <a:schemeClr val="tx1"/>
                </a:solidFill>
              </a:rPr>
              <a:t>predictions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6152322" y="4758094"/>
            <a:ext cx="5801934" cy="142000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Handles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indirect</a:t>
            </a:r>
            <a:r>
              <a:rPr lang="it-IT" sz="2400" b="1" dirty="0">
                <a:solidFill>
                  <a:schemeClr val="tx1"/>
                </a:solidFill>
              </a:rPr>
              <a:t>/</a:t>
            </a:r>
            <a:r>
              <a:rPr lang="it-IT" sz="2400" b="1" dirty="0" err="1">
                <a:solidFill>
                  <a:schemeClr val="tx1"/>
                </a:solidFill>
              </a:rPr>
              <a:t>complex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concepts</a:t>
            </a:r>
            <a:endParaRPr lang="it-IT" sz="2400" b="1" dirty="0">
              <a:solidFill>
                <a:schemeClr val="tx1"/>
              </a:solidFill>
            </a:endParaRPr>
          </a:p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Understands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context</a:t>
            </a:r>
            <a:endParaRPr lang="it-IT" sz="2400" b="1" dirty="0">
              <a:solidFill>
                <a:schemeClr val="tx1"/>
              </a:solidFill>
            </a:endParaRP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(</a:t>
            </a:r>
            <a:r>
              <a:rPr lang="it-IT" sz="2400" dirty="0" err="1">
                <a:solidFill>
                  <a:schemeClr val="tx1"/>
                </a:solidFill>
              </a:rPr>
              <a:t>less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contextual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errors</a:t>
            </a:r>
            <a:r>
              <a:rPr lang="it-IT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82303" y="4771161"/>
            <a:ext cx="5547359" cy="1393868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80"/>
              </a:lnSpc>
            </a:pPr>
            <a:endParaRPr lang="it-IT" sz="2400" b="1" dirty="0">
              <a:solidFill>
                <a:schemeClr val="tx1"/>
              </a:solidFill>
            </a:endParaRPr>
          </a:p>
          <a:p>
            <a:pPr algn="ctr">
              <a:lnSpc>
                <a:spcPts val="2880"/>
              </a:lnSpc>
            </a:pPr>
            <a:r>
              <a:rPr lang="it-IT" sz="2400" b="1" dirty="0" err="1">
                <a:solidFill>
                  <a:schemeClr val="tx1"/>
                </a:solidFill>
              </a:rPr>
              <a:t>Literal</a:t>
            </a:r>
            <a:r>
              <a:rPr lang="it-IT" sz="2400" b="1" dirty="0">
                <a:solidFill>
                  <a:schemeClr val="tx1"/>
                </a:solidFill>
              </a:rPr>
              <a:t> word </a:t>
            </a:r>
            <a:r>
              <a:rPr lang="it-IT" sz="2400" b="1" dirty="0" err="1">
                <a:solidFill>
                  <a:schemeClr val="tx1"/>
                </a:solidFill>
              </a:rPr>
              <a:t>matches</a:t>
            </a:r>
            <a:endParaRPr lang="it-IT" sz="2400" b="1" dirty="0">
              <a:solidFill>
                <a:schemeClr val="tx1"/>
              </a:solidFill>
            </a:endParaRP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prone to </a:t>
            </a:r>
            <a:r>
              <a:rPr lang="it-IT" sz="2400" dirty="0" err="1">
                <a:solidFill>
                  <a:schemeClr val="tx1"/>
                </a:solidFill>
              </a:rPr>
              <a:t>errors</a:t>
            </a:r>
            <a:r>
              <a:rPr lang="it-IT" sz="2400" dirty="0">
                <a:solidFill>
                  <a:schemeClr val="tx1"/>
                </a:solidFill>
              </a:rPr>
              <a:t> with</a:t>
            </a:r>
          </a:p>
          <a:p>
            <a:pPr algn="ctr"/>
            <a:r>
              <a:rPr lang="it-IT" sz="2400" dirty="0" err="1">
                <a:solidFill>
                  <a:schemeClr val="tx1"/>
                </a:solidFill>
              </a:rPr>
              <a:t>metaphorical</a:t>
            </a:r>
            <a:r>
              <a:rPr lang="it-IT" sz="2400" dirty="0">
                <a:solidFill>
                  <a:schemeClr val="tx1"/>
                </a:solidFill>
              </a:rPr>
              <a:t>/</a:t>
            </a:r>
            <a:r>
              <a:rPr lang="it-IT" sz="2400" dirty="0" err="1">
                <a:solidFill>
                  <a:schemeClr val="tx1"/>
                </a:solidFill>
              </a:rPr>
              <a:t>ambiguous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err="1">
                <a:solidFill>
                  <a:schemeClr val="tx1"/>
                </a:solidFill>
              </a:rPr>
              <a:t>terms</a:t>
            </a:r>
            <a:endParaRPr lang="it-IT" sz="2400" dirty="0">
              <a:solidFill>
                <a:schemeClr val="tx1"/>
              </a:solidFill>
            </a:endParaRPr>
          </a:p>
          <a:p>
            <a:pPr algn="ctr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82302" y="1556780"/>
            <a:ext cx="5612094" cy="1213174"/>
          </a:xfrm>
          <a:prstGeom prst="rect">
            <a:avLst/>
          </a:prstGeom>
          <a:solidFill>
            <a:srgbClr val="00477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endParaRPr lang="it-IT" sz="3200" b="1" dirty="0"/>
          </a:p>
          <a:p>
            <a:pPr algn="ctr">
              <a:lnSpc>
                <a:spcPts val="2500"/>
              </a:lnSpc>
            </a:pPr>
            <a:endParaRPr lang="it-IT" sz="3200" b="1" dirty="0"/>
          </a:p>
          <a:p>
            <a:pPr algn="ctr">
              <a:lnSpc>
                <a:spcPts val="2500"/>
              </a:lnSpc>
            </a:pPr>
            <a:endParaRPr lang="it-IT" sz="3200" b="1" dirty="0"/>
          </a:p>
          <a:p>
            <a:pPr algn="ctr">
              <a:lnSpc>
                <a:spcPts val="1500"/>
              </a:lnSpc>
            </a:pPr>
            <a:endParaRPr lang="it-IT" sz="3200" b="1" dirty="0"/>
          </a:p>
          <a:p>
            <a:pPr algn="ctr">
              <a:lnSpc>
                <a:spcPts val="1500"/>
              </a:lnSpc>
            </a:pPr>
            <a:r>
              <a:rPr lang="it-IT" sz="3200" b="1" dirty="0"/>
              <a:t>MTIA</a:t>
            </a:r>
          </a:p>
          <a:p>
            <a:pPr algn="ctr">
              <a:lnSpc>
                <a:spcPts val="2500"/>
              </a:lnSpc>
            </a:pPr>
            <a:r>
              <a:rPr lang="it-IT" sz="2400" b="1" dirty="0" err="1"/>
              <a:t>Medical</a:t>
            </a:r>
            <a:r>
              <a:rPr lang="it-IT" sz="2400" b="1" dirty="0"/>
              <a:t> Text </a:t>
            </a:r>
            <a:r>
              <a:rPr lang="it-IT" sz="2400" b="1" dirty="0" err="1"/>
              <a:t>Indexer-Automated</a:t>
            </a:r>
            <a:endParaRPr lang="it-IT" sz="2400" b="1" dirty="0"/>
          </a:p>
          <a:p>
            <a:pPr algn="ctr">
              <a:lnSpc>
                <a:spcPts val="2500"/>
              </a:lnSpc>
            </a:pPr>
            <a:r>
              <a:rPr lang="it-IT" sz="2000" dirty="0"/>
              <a:t>(April 2022)</a:t>
            </a:r>
          </a:p>
          <a:p>
            <a:pPr algn="ctr">
              <a:lnSpc>
                <a:spcPts val="1500"/>
              </a:lnSpc>
            </a:pPr>
            <a:endParaRPr lang="it-IT" sz="2000" dirty="0"/>
          </a:p>
          <a:p>
            <a:pPr algn="ctr">
              <a:lnSpc>
                <a:spcPts val="1100"/>
              </a:lnSpc>
            </a:pPr>
            <a:endParaRPr lang="it-IT" sz="2000" dirty="0"/>
          </a:p>
          <a:p>
            <a:pPr algn="ctr">
              <a:lnSpc>
                <a:spcPts val="1500"/>
              </a:lnSpc>
            </a:pPr>
            <a:endParaRPr lang="it-IT" sz="2000" dirty="0"/>
          </a:p>
          <a:p>
            <a:pPr algn="ctr"/>
            <a:endParaRPr lang="it-IT" sz="32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0" y="6416274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Scilla Pizzarelli, Istituto Superiore di Sanità, Rome, </a:t>
            </a:r>
            <a:r>
              <a:rPr lang="it-IT" sz="1600" i="1" dirty="0" err="1"/>
              <a:t>Italy</a:t>
            </a:r>
            <a:endParaRPr lang="it-IT" sz="1600" i="1" dirty="0"/>
          </a:p>
        </p:txBody>
      </p:sp>
      <p:sp>
        <p:nvSpPr>
          <p:cNvPr id="16" name="Rettangolo arrotondato 15"/>
          <p:cNvSpPr/>
          <p:nvPr/>
        </p:nvSpPr>
        <p:spPr>
          <a:xfrm>
            <a:off x="6152322" y="2942303"/>
            <a:ext cx="5801934" cy="6677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Deep</a:t>
            </a:r>
            <a:r>
              <a:rPr lang="it-IT" sz="2400" b="1" dirty="0">
                <a:solidFill>
                  <a:schemeClr val="tx1"/>
                </a:solidFill>
              </a:rPr>
              <a:t> Learning </a:t>
            </a:r>
            <a:r>
              <a:rPr lang="it-IT" sz="2400" b="1" dirty="0" err="1">
                <a:solidFill>
                  <a:schemeClr val="tx1"/>
                </a:solidFill>
              </a:rPr>
              <a:t>technology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282302" y="2931379"/>
            <a:ext cx="5547360" cy="6677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Natural Language Processing </a:t>
            </a:r>
            <a:r>
              <a:rPr lang="it-IT" sz="2400" b="1" dirty="0" err="1">
                <a:solidFill>
                  <a:schemeClr val="tx1"/>
                </a:solidFill>
              </a:rPr>
              <a:t>technology</a:t>
            </a:r>
            <a:endParaRPr lang="it-IT" sz="2400" b="1" dirty="0">
              <a:solidFill>
                <a:schemeClr val="tx1"/>
              </a:solidFill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0" y="831200"/>
            <a:ext cx="12192000" cy="517556"/>
            <a:chOff x="-3313" y="742217"/>
            <a:chExt cx="12192000" cy="517556"/>
          </a:xfrm>
        </p:grpSpPr>
        <p:sp>
          <p:nvSpPr>
            <p:cNvPr id="3" name="CasellaDiTesto 2"/>
            <p:cNvSpPr txBox="1"/>
            <p:nvPr/>
          </p:nvSpPr>
          <p:spPr>
            <a:xfrm>
              <a:off x="-3313" y="788404"/>
              <a:ext cx="121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dirty="0" err="1"/>
                <a:t>MeSH</a:t>
              </a:r>
              <a:r>
                <a:rPr lang="it-IT" sz="2400" dirty="0"/>
                <a:t> </a:t>
              </a:r>
              <a:r>
                <a:rPr lang="it-IT" sz="2400" dirty="0" err="1"/>
                <a:t>predictions</a:t>
              </a:r>
              <a:r>
                <a:rPr lang="it-IT" sz="2400" dirty="0"/>
                <a:t> </a:t>
              </a:r>
              <a:r>
                <a:rPr lang="it-IT" sz="2400" dirty="0" err="1"/>
                <a:t>based</a:t>
              </a:r>
              <a:r>
                <a:rPr lang="it-IT" sz="2400" dirty="0"/>
                <a:t> on the </a:t>
              </a:r>
              <a:r>
                <a:rPr lang="it-IT" sz="2400" b="1" dirty="0" err="1"/>
                <a:t>title</a:t>
              </a:r>
              <a:r>
                <a:rPr lang="it-IT" sz="2400" b="1" dirty="0"/>
                <a:t> </a:t>
              </a:r>
              <a:r>
                <a:rPr lang="it-IT" sz="2400" dirty="0"/>
                <a:t>and </a:t>
              </a:r>
              <a:r>
                <a:rPr lang="it-IT" sz="2400" b="1" dirty="0" err="1"/>
                <a:t>abstract</a:t>
              </a:r>
              <a:r>
                <a:rPr lang="it-IT" sz="2400" dirty="0"/>
                <a:t> of </a:t>
              </a:r>
              <a:r>
                <a:rPr lang="it-IT" sz="2400" dirty="0" err="1"/>
                <a:t>citations</a:t>
              </a:r>
              <a:endParaRPr lang="it-IT" sz="2400" dirty="0"/>
            </a:p>
          </p:txBody>
        </p:sp>
        <p:sp>
          <p:nvSpPr>
            <p:cNvPr id="4" name="Rettangolo arrotondato 3"/>
            <p:cNvSpPr/>
            <p:nvPr/>
          </p:nvSpPr>
          <p:spPr>
            <a:xfrm>
              <a:off x="2156791" y="742217"/>
              <a:ext cx="7871792" cy="517556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36998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Salvagente che galleggia nel mare">
            <a:extLst>
              <a:ext uri="{FF2B5EF4-FFF2-40B4-BE49-F238E27FC236}">
                <a16:creationId xmlns:a16="http://schemas.microsoft.com/office/drawing/2014/main" id="{E2F396D2-4749-5EB0-DF59-E00746FBD0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29" r="39450" b="-1"/>
          <a:stretch/>
        </p:blipFill>
        <p:spPr>
          <a:xfrm>
            <a:off x="7101440" y="10"/>
            <a:ext cx="5090560" cy="6857990"/>
          </a:xfrm>
          <a:custGeom>
            <a:avLst/>
            <a:gdLst/>
            <a:ahLst/>
            <a:cxnLst/>
            <a:rect l="l" t="t" r="r" b="b"/>
            <a:pathLst>
              <a:path w="4817171" h="6858000">
                <a:moveTo>
                  <a:pt x="22751" y="0"/>
                </a:moveTo>
                <a:lnTo>
                  <a:pt x="4817171" y="0"/>
                </a:lnTo>
                <a:lnTo>
                  <a:pt x="4817171" y="6858000"/>
                </a:lnTo>
                <a:lnTo>
                  <a:pt x="0" y="6858000"/>
                </a:lnTo>
                <a:lnTo>
                  <a:pt x="6679" y="6845555"/>
                </a:lnTo>
                <a:cubicBezTo>
                  <a:pt x="496584" y="5886487"/>
                  <a:pt x="786702" y="4695963"/>
                  <a:pt x="786702" y="3406233"/>
                </a:cubicBezTo>
                <a:cubicBezTo>
                  <a:pt x="786702" y="2215714"/>
                  <a:pt x="539501" y="1109724"/>
                  <a:pt x="116147" y="192283"/>
                </a:cubicBez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6F4A2ED-A7CB-F271-9863-92D04907E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37" y="163902"/>
            <a:ext cx="6847245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dirty="0">
                <a:latin typeface="+mn-lt"/>
              </a:rPr>
              <a:t>MTIA contextual error</a:t>
            </a:r>
            <a:br>
              <a:rPr lang="en-US" sz="3600" b="1" dirty="0"/>
            </a:br>
            <a:r>
              <a:rPr lang="en-US" sz="3200" dirty="0">
                <a:latin typeface="+mn-lt"/>
              </a:rPr>
              <a:t>"Swimming between the flags"</a:t>
            </a:r>
            <a:endParaRPr lang="it-IT" sz="3200" dirty="0">
              <a:latin typeface="+mn-lt"/>
            </a:endParaRPr>
          </a:p>
        </p:txBody>
      </p:sp>
      <p:pic>
        <p:nvPicPr>
          <p:cNvPr id="3" name="Segnaposto contenuto 2" descr="Immagine che contiene testo, Carattere, schermata, design&#10;&#10;Descrizione generata automaticamente">
            <a:extLst>
              <a:ext uri="{FF2B5EF4-FFF2-40B4-BE49-F238E27FC236}">
                <a16:creationId xmlns:a16="http://schemas.microsoft.com/office/drawing/2014/main" id="{71ECF8C6-9FBD-58A2-BB41-4193FE64F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84157" y="4256091"/>
            <a:ext cx="2489200" cy="1923499"/>
          </a:xfr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B59E69-D83D-B97F-817E-809C905B3BEA}"/>
              </a:ext>
            </a:extLst>
          </p:cNvPr>
          <p:cNvSpPr txBox="1"/>
          <p:nvPr/>
        </p:nvSpPr>
        <p:spPr>
          <a:xfrm>
            <a:off x="746763" y="1444582"/>
            <a:ext cx="6508480" cy="1984423"/>
          </a:xfrm>
          <a:prstGeom prst="rect">
            <a:avLst/>
          </a:prstGeom>
          <a:noFill/>
          <a:ln w="28575">
            <a:solidFill>
              <a:srgbClr val="4472C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it-IT"/>
          </a:p>
        </p:txBody>
      </p:sp>
      <p:pic>
        <p:nvPicPr>
          <p:cNvPr id="14" name="Segnaposto contenuto 3" descr="Immagine che contiene testo, schermata, Carattere&#10;&#10;Descrizione generata automaticamente">
            <a:extLst>
              <a:ext uri="{FF2B5EF4-FFF2-40B4-BE49-F238E27FC236}">
                <a16:creationId xmlns:a16="http://schemas.microsoft.com/office/drawing/2014/main" id="{4B857737-D640-7423-3381-D704A26F44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757" y="1521254"/>
            <a:ext cx="5995063" cy="1782097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84DF4BF5-EFA3-A26E-055A-94BD16F3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3</a:t>
            </a:fld>
            <a:endParaRPr lang="it-IT"/>
          </a:p>
        </p:txBody>
      </p:sp>
      <p:grpSp>
        <p:nvGrpSpPr>
          <p:cNvPr id="10" name="Gruppo 9"/>
          <p:cNvGrpSpPr/>
          <p:nvPr/>
        </p:nvGrpSpPr>
        <p:grpSpPr>
          <a:xfrm>
            <a:off x="1002343" y="5010082"/>
            <a:ext cx="1772770" cy="1169508"/>
            <a:chOff x="4241800" y="5186842"/>
            <a:chExt cx="1772770" cy="1169508"/>
          </a:xfrm>
        </p:grpSpPr>
        <p:cxnSp>
          <p:nvCxnSpPr>
            <p:cNvPr id="5" name="Connettore 2 4">
              <a:extLst>
                <a:ext uri="{FF2B5EF4-FFF2-40B4-BE49-F238E27FC236}">
                  <a16:creationId xmlns:a16="http://schemas.microsoft.com/office/drawing/2014/main" id="{A09EFD67-0573-69C3-8116-C340131C09A2}"/>
                </a:ext>
              </a:extLst>
            </p:cNvPr>
            <p:cNvCxnSpPr>
              <a:cxnSpLocks/>
            </p:cNvCxnSpPr>
            <p:nvPr/>
          </p:nvCxnSpPr>
          <p:spPr>
            <a:xfrm>
              <a:off x="4241800" y="5186842"/>
              <a:ext cx="1772770" cy="8218"/>
            </a:xfrm>
            <a:prstGeom prst="straightConnector1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2 5">
              <a:extLst>
                <a:ext uri="{FF2B5EF4-FFF2-40B4-BE49-F238E27FC236}">
                  <a16:creationId xmlns:a16="http://schemas.microsoft.com/office/drawing/2014/main" id="{9DFBB58C-B203-6D3F-780C-B5F9983C70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7115" y="6351868"/>
              <a:ext cx="871070" cy="4482"/>
            </a:xfrm>
            <a:prstGeom prst="straightConnector1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4533" y="4226127"/>
            <a:ext cx="2582585" cy="131644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784158" y="3660923"/>
            <a:ext cx="2078312" cy="430887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it-IT" sz="2200" b="1" dirty="0" err="1"/>
              <a:t>Wrong</a:t>
            </a:r>
            <a:r>
              <a:rPr lang="it-IT" sz="2200" b="1" dirty="0"/>
              <a:t> </a:t>
            </a:r>
            <a:r>
              <a:rPr lang="it-IT" sz="2200" b="1" dirty="0" err="1"/>
              <a:t>Indexing</a:t>
            </a:r>
            <a:endParaRPr lang="it-IT" sz="2200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651245" y="3654307"/>
            <a:ext cx="2117303" cy="430887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it-IT" sz="2200" b="1" dirty="0" err="1"/>
              <a:t>Correct</a:t>
            </a:r>
            <a:r>
              <a:rPr lang="it-IT" sz="2200" b="1" dirty="0"/>
              <a:t> </a:t>
            </a:r>
            <a:r>
              <a:rPr lang="it-IT" sz="2200" b="1" dirty="0" err="1"/>
              <a:t>Indexing</a:t>
            </a:r>
            <a:endParaRPr lang="it-IT" sz="2200" b="1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1245" y="5623392"/>
            <a:ext cx="1500008" cy="732958"/>
          </a:xfrm>
          <a:prstGeom prst="rect">
            <a:avLst/>
          </a:prstGeom>
        </p:spPr>
      </p:pic>
      <p:sp>
        <p:nvSpPr>
          <p:cNvPr id="23" name="CasellaDiTesto 22"/>
          <p:cNvSpPr txBox="1"/>
          <p:nvPr/>
        </p:nvSpPr>
        <p:spPr>
          <a:xfrm>
            <a:off x="0" y="6437167"/>
            <a:ext cx="7101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Scilla Pizzarelli, Istituto Superiore di Sanità, Rome, </a:t>
            </a:r>
            <a:r>
              <a:rPr lang="it-IT" sz="1600" i="1" dirty="0" err="1"/>
              <a:t>Italy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28718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232931"/>
            <a:ext cx="10515600" cy="827571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err="1">
                <a:latin typeface="+mn-lt"/>
              </a:rPr>
              <a:t>Number</a:t>
            </a:r>
            <a:r>
              <a:rPr lang="it-IT" sz="3600" b="1" dirty="0">
                <a:latin typeface="+mn-lt"/>
              </a:rPr>
              <a:t> of </a:t>
            </a:r>
            <a:r>
              <a:rPr lang="it-IT" sz="3600" b="1" dirty="0" err="1">
                <a:latin typeface="+mn-lt"/>
              </a:rPr>
              <a:t>descriptors</a:t>
            </a:r>
            <a:r>
              <a:rPr lang="it-IT" sz="3600" b="1" dirty="0">
                <a:latin typeface="+mn-lt"/>
              </a:rPr>
              <a:t> </a:t>
            </a:r>
            <a:r>
              <a:rPr lang="it-IT" sz="3600" b="1" dirty="0" err="1">
                <a:latin typeface="+mn-lt"/>
              </a:rPr>
              <a:t>assigned</a:t>
            </a:r>
            <a:endParaRPr lang="it-IT" sz="3600" b="1" dirty="0">
              <a:latin typeface="+mn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17444" y="974486"/>
            <a:ext cx="5635486" cy="589860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MTIA</a:t>
            </a:r>
          </a:p>
        </p:txBody>
      </p:sp>
      <p:sp>
        <p:nvSpPr>
          <p:cNvPr id="5" name="Rettangolo 4"/>
          <p:cNvSpPr/>
          <p:nvPr/>
        </p:nvSpPr>
        <p:spPr>
          <a:xfrm>
            <a:off x="6139067" y="979124"/>
            <a:ext cx="5628863" cy="589860"/>
          </a:xfrm>
          <a:prstGeom prst="rect">
            <a:avLst/>
          </a:prstGeom>
          <a:solidFill>
            <a:srgbClr val="993366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MTIX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17444" y="1736934"/>
            <a:ext cx="5635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/>
              <a:t>New </a:t>
            </a:r>
            <a:r>
              <a:rPr lang="it-IT" sz="2400" b="1" dirty="0" err="1"/>
              <a:t>terms</a:t>
            </a:r>
            <a:r>
              <a:rPr lang="it-IT" sz="2400" b="1" dirty="0"/>
              <a:t> </a:t>
            </a:r>
            <a:r>
              <a:rPr lang="it-IT" sz="2400" b="1" dirty="0" err="1"/>
              <a:t>added</a:t>
            </a:r>
            <a:r>
              <a:rPr lang="it-IT" sz="2400" b="1" dirty="0"/>
              <a:t> to the </a:t>
            </a:r>
            <a:r>
              <a:rPr lang="it-IT" sz="2400" b="1" dirty="0" err="1"/>
              <a:t>lookup</a:t>
            </a:r>
            <a:r>
              <a:rPr lang="it-IT" sz="2400" b="1" dirty="0"/>
              <a:t> </a:t>
            </a:r>
            <a:r>
              <a:rPr lang="it-IT" sz="2400" b="1" dirty="0" err="1"/>
              <a:t>lists</a:t>
            </a:r>
            <a:endParaRPr lang="it-IT" sz="2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125818" y="1736933"/>
            <a:ext cx="5642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 err="1"/>
              <a:t>Requires</a:t>
            </a:r>
            <a:r>
              <a:rPr lang="it-IT" sz="2400" b="1" dirty="0"/>
              <a:t> new training data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954156" y="101406"/>
            <a:ext cx="10515600" cy="827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latin typeface="+mn-lt"/>
              </a:rPr>
              <a:t>New </a:t>
            </a:r>
            <a:r>
              <a:rPr lang="it-IT" sz="3600" b="1" dirty="0" err="1">
                <a:latin typeface="+mn-lt"/>
              </a:rPr>
              <a:t>MeSH</a:t>
            </a:r>
            <a:r>
              <a:rPr lang="it-IT" sz="3600" b="1" dirty="0">
                <a:latin typeface="+mn-lt"/>
              </a:rPr>
              <a:t> </a:t>
            </a:r>
            <a:r>
              <a:rPr lang="it-IT" sz="3600" b="1" dirty="0" err="1">
                <a:latin typeface="+mn-lt"/>
              </a:rPr>
              <a:t>terms</a:t>
            </a:r>
            <a:endParaRPr lang="it-IT" sz="3600" b="1" dirty="0">
              <a:latin typeface="+mn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125818" y="2230069"/>
            <a:ext cx="5628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/>
              <a:t>For the time </a:t>
            </a:r>
            <a:r>
              <a:rPr lang="it-IT" sz="2400" b="1" dirty="0" err="1"/>
              <a:t>being</a:t>
            </a:r>
            <a:r>
              <a:rPr lang="it-IT" sz="2400" b="1" dirty="0"/>
              <a:t> a </a:t>
            </a:r>
            <a:r>
              <a:rPr lang="it-IT" sz="2400" b="1" dirty="0" err="1"/>
              <a:t>system</a:t>
            </a:r>
            <a:r>
              <a:rPr lang="it-IT" sz="2400" b="1" dirty="0"/>
              <a:t> </a:t>
            </a:r>
            <a:r>
              <a:rPr lang="it-IT" sz="2400" b="1" dirty="0" err="1"/>
              <a:t>similar</a:t>
            </a:r>
            <a:r>
              <a:rPr lang="it-IT" sz="2400" b="1" dirty="0"/>
              <a:t> to MTIA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17444" y="2195751"/>
            <a:ext cx="50987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/>
              <a:t>Performance </a:t>
            </a:r>
            <a:r>
              <a:rPr lang="it-IT" sz="2400" b="1" dirty="0" err="1"/>
              <a:t>subject</a:t>
            </a:r>
            <a:r>
              <a:rPr lang="it-IT" sz="2400" b="1" dirty="0"/>
              <a:t> to: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t-IT" sz="2000" b="1" dirty="0" err="1"/>
              <a:t>comprehensiveness</a:t>
            </a:r>
            <a:r>
              <a:rPr lang="it-IT" sz="2000" b="1" dirty="0"/>
              <a:t> of </a:t>
            </a:r>
            <a:r>
              <a:rPr lang="it-IT" sz="2000" b="1" dirty="0" err="1"/>
              <a:t>synonyms</a:t>
            </a:r>
            <a:r>
              <a:rPr lang="it-IT" sz="2000" b="1" dirty="0"/>
              <a:t>’ list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t-IT" sz="2000" b="1" dirty="0"/>
              <a:t>word </a:t>
            </a:r>
            <a:r>
              <a:rPr lang="it-IT" sz="2000" b="1" dirty="0" err="1"/>
              <a:t>matching</a:t>
            </a:r>
            <a:endParaRPr lang="it-IT" sz="20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54156" y="4084431"/>
            <a:ext cx="3220280" cy="58477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it-IT" sz="3200" dirty="0"/>
              <a:t> </a:t>
            </a:r>
            <a:r>
              <a:rPr lang="it-IT" sz="3200" b="1" dirty="0"/>
              <a:t>Human </a:t>
            </a:r>
            <a:r>
              <a:rPr lang="it-IT" sz="3200" b="1" dirty="0" err="1"/>
              <a:t>Indexers</a:t>
            </a:r>
            <a:endParaRPr lang="it-IT" sz="32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264966" y="4133258"/>
            <a:ext cx="3717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10-15 </a:t>
            </a:r>
            <a:r>
              <a:rPr lang="it-IT" sz="2400" b="1" dirty="0" err="1"/>
              <a:t>terms</a:t>
            </a:r>
            <a:r>
              <a:rPr lang="it-IT" sz="2400" b="1" dirty="0"/>
              <a:t> per </a:t>
            </a:r>
            <a:r>
              <a:rPr lang="it-IT" sz="2400" b="1" dirty="0" err="1"/>
              <a:t>citation</a:t>
            </a:r>
            <a:endParaRPr lang="it-IT" sz="2400" b="1" dirty="0"/>
          </a:p>
        </p:txBody>
      </p:sp>
      <p:sp>
        <p:nvSpPr>
          <p:cNvPr id="14" name="Rettangolo 13"/>
          <p:cNvSpPr/>
          <p:nvPr/>
        </p:nvSpPr>
        <p:spPr>
          <a:xfrm>
            <a:off x="954156" y="4835941"/>
            <a:ext cx="3220280" cy="589860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MTIA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937592" y="5591009"/>
            <a:ext cx="3253408" cy="589860"/>
          </a:xfrm>
          <a:prstGeom prst="rect">
            <a:avLst/>
          </a:prstGeom>
          <a:solidFill>
            <a:srgbClr val="993366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MTIX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6264966" y="4904506"/>
            <a:ext cx="5801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7-8 </a:t>
            </a:r>
            <a:r>
              <a:rPr lang="it-IT" sz="2400" b="1" dirty="0" err="1"/>
              <a:t>terms</a:t>
            </a:r>
            <a:r>
              <a:rPr lang="it-IT" sz="2400" b="1" dirty="0"/>
              <a:t> per </a:t>
            </a:r>
            <a:r>
              <a:rPr lang="it-IT" sz="2400" b="1" dirty="0" err="1"/>
              <a:t>citation</a:t>
            </a:r>
            <a:r>
              <a:rPr lang="it-IT" sz="2400" b="1" dirty="0"/>
              <a:t> (</a:t>
            </a:r>
            <a:r>
              <a:rPr lang="it-IT" sz="2400" b="1" dirty="0" err="1"/>
              <a:t>higher</a:t>
            </a:r>
            <a:r>
              <a:rPr lang="it-IT" sz="2400" b="1" dirty="0"/>
              <a:t> </a:t>
            </a:r>
            <a:r>
              <a:rPr lang="it-IT" sz="2400" b="1" dirty="0" err="1"/>
              <a:t>precision</a:t>
            </a:r>
            <a:r>
              <a:rPr lang="it-IT" sz="2400" b="1" dirty="0"/>
              <a:t>)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6264966" y="5692480"/>
            <a:ext cx="5711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13 </a:t>
            </a:r>
            <a:r>
              <a:rPr lang="it-IT" sz="2400" b="1" dirty="0" err="1"/>
              <a:t>terms</a:t>
            </a:r>
            <a:r>
              <a:rPr lang="it-IT" sz="2400" b="1" dirty="0"/>
              <a:t> per </a:t>
            </a:r>
            <a:r>
              <a:rPr lang="it-IT" sz="2400" b="1" dirty="0" err="1"/>
              <a:t>citation</a:t>
            </a:r>
            <a:r>
              <a:rPr lang="it-IT" sz="2400" b="1" dirty="0"/>
              <a:t> (</a:t>
            </a:r>
            <a:r>
              <a:rPr lang="it-IT" sz="2400" b="1" dirty="0" err="1"/>
              <a:t>higher</a:t>
            </a:r>
            <a:r>
              <a:rPr lang="it-IT" sz="2400" b="1" dirty="0"/>
              <a:t> </a:t>
            </a:r>
            <a:r>
              <a:rPr lang="it-IT" sz="2400" b="1" dirty="0" err="1"/>
              <a:t>recall</a:t>
            </a:r>
            <a:r>
              <a:rPr lang="it-IT" sz="2400" b="1" dirty="0"/>
              <a:t>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0" y="6391560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Scilla Pizzarelli, Istituto Superiore di Sanità, Rome, </a:t>
            </a:r>
            <a:r>
              <a:rPr lang="it-IT" sz="1600" i="1" dirty="0" err="1"/>
              <a:t>Italy</a:t>
            </a:r>
            <a:endParaRPr lang="it-IT" sz="1600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4784036" y="4376818"/>
            <a:ext cx="10452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784034" y="5152973"/>
            <a:ext cx="10452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784034" y="5916729"/>
            <a:ext cx="10452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81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46841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MTIX vs MTIA F1 </a:t>
            </a:r>
            <a:r>
              <a:rPr lang="it-IT" sz="3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scores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843" y="987282"/>
            <a:ext cx="9332843" cy="415455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" y="5269295"/>
            <a:ext cx="12191999" cy="368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MTIX: the Next-Generation Algorithm for Automated Indexing of MEDLINE. NLM Tech Bull. 2024 Mar-Apr;(457):e4.</a:t>
            </a:r>
            <a:endParaRPr lang="it-IT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36912" y="5716156"/>
            <a:ext cx="9697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Random sample of ~40,000 MEDLINE citations published between 2017-2022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F1 score = harmonic mean of precision and recall</a:t>
            </a:r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6436155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Scilla Pizzarelli, Istituto Superiore di Sanità, Rome, </a:t>
            </a:r>
            <a:r>
              <a:rPr lang="it-IT" sz="1600" i="1" dirty="0" err="1"/>
              <a:t>Italy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492763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c210cc-1385-4d77-bddf-45fa57c2a2b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B63E7C816413449BE19C5D0687882B0" ma:contentTypeVersion="17" ma:contentTypeDescription="Creare un nuovo documento." ma:contentTypeScope="" ma:versionID="d7c307b02e61529cf23d725ae72ab577">
  <xsd:schema xmlns:xsd="http://www.w3.org/2001/XMLSchema" xmlns:xs="http://www.w3.org/2001/XMLSchema" xmlns:p="http://schemas.microsoft.com/office/2006/metadata/properties" xmlns:ns3="3ec210cc-1385-4d77-bddf-45fa57c2a2bb" xmlns:ns4="57d7c0e4-8645-47b2-9061-8f723220d9b7" targetNamespace="http://schemas.microsoft.com/office/2006/metadata/properties" ma:root="true" ma:fieldsID="38e8d919aee1f606f85acd66427e8a30" ns3:_="" ns4:_="">
    <xsd:import namespace="3ec210cc-1385-4d77-bddf-45fa57c2a2bb"/>
    <xsd:import namespace="57d7c0e4-8645-47b2-9061-8f723220d9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10cc-1385-4d77-bddf-45fa57c2a2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7c0e4-8645-47b2-9061-8f723220d9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D7AACC-A58A-436C-AB87-E9CD20F06DBE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3ec210cc-1385-4d77-bddf-45fa57c2a2bb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7d7c0e4-8645-47b2-9061-8f723220d9b7"/>
  </ds:schemaRefs>
</ds:datastoreItem>
</file>

<file path=customXml/itemProps2.xml><?xml version="1.0" encoding="utf-8"?>
<ds:datastoreItem xmlns:ds="http://schemas.openxmlformats.org/officeDocument/2006/customXml" ds:itemID="{D0B0B1C7-FF2B-4CDC-A521-C5A2FE4B1D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C1BE13-04DA-445E-B99A-C8A1CB0A9E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c210cc-1385-4d77-bddf-45fa57c2a2bb"/>
    <ds:schemaRef ds:uri="57d7c0e4-8645-47b2-9061-8f723220d9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1444</TotalTime>
  <Words>338</Words>
  <Application>Microsoft Office PowerPoint</Application>
  <PresentationFormat>Panoramiczny</PresentationFormat>
  <Paragraphs>68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Improvement to the MEDLINE indexing algorithm: from MTIA (Medical Text Indexer-Automated) to MTIX (Medical  Text Indexer-neXt generation) </vt:lpstr>
      <vt:lpstr>Algorithmic indexing</vt:lpstr>
      <vt:lpstr>MTIA contextual error "Swimming between the flags"</vt:lpstr>
      <vt:lpstr>Number of descriptors assigned</vt:lpstr>
      <vt:lpstr>MTIX vs MTIA F1 scores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sponsor   logo Wolters</dc:title>
  <dc:creator>Mariusz Milewski</dc:creator>
  <cp:lastModifiedBy>Bogumiła Bruc</cp:lastModifiedBy>
  <cp:revision>27</cp:revision>
  <dcterms:created xsi:type="dcterms:W3CDTF">2020-10-29T09:01:46Z</dcterms:created>
  <dcterms:modified xsi:type="dcterms:W3CDTF">2025-06-09T06:54:35Z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0x0101005B63E7C816413449BE19C5D0687882B0</vt:lpwstr>
  </property>
</Properties>
</file>