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7" r:id="rId3"/>
    <p:sldId id="269" r:id="rId4"/>
    <p:sldId id="266" r:id="rId5"/>
    <p:sldId id="268" r:id="rId6"/>
  </p:sldIdLst>
  <p:sldSz cx="12192000" cy="6858000"/>
  <p:notesSz cx="6858000" cy="9144000"/>
  <p:defaultTextStyle>
    <a:defPPr>
      <a:defRPr lang="pl-PL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539B77-AFDD-4058-A28E-F44B8DD4ACFE}" v="2" dt="2025-06-02T12:11:57.5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716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7026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10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0308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43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627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001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491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678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4486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332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FB3DA-04BE-461D-BFEC-C57F1D6C92EC}" type="datetimeFigureOut">
              <a:rPr lang="pl-PL" smtClean="0"/>
              <a:t>09.06.2025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67F41-A9B5-4507-AC51-970D16545C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473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ytuł 5"/>
          <p:cNvSpPr>
            <a:spLocks noGrp="1"/>
          </p:cNvSpPr>
          <p:nvPr>
            <p:ph type="ctrTitle"/>
          </p:nvPr>
        </p:nvSpPr>
        <p:spPr>
          <a:xfrm>
            <a:off x="2461189" y="1295335"/>
            <a:ext cx="8623203" cy="932675"/>
          </a:xfrm>
        </p:spPr>
        <p:txBody>
          <a:bodyPr anchor="t">
            <a:noAutofit/>
          </a:bodyPr>
          <a:lstStyle/>
          <a:p>
            <a:pPr algn="l"/>
            <a:r>
              <a:rPr lang="en-US" sz="4000" b="1" dirty="0">
                <a:solidFill>
                  <a:schemeClr val="bg1"/>
                </a:solidFill>
              </a:rPr>
              <a:t>Information-Seeking Practices and Database Usage among Academic Staff in Tallinn Health Care College</a:t>
            </a:r>
            <a:r>
              <a:rPr lang="pl-PL" sz="4000" b="1" dirty="0">
                <a:solidFill>
                  <a:schemeClr val="bg1"/>
                </a:solidFill>
                <a:latin typeface="+mn-lt"/>
              </a:rPr>
              <a:t> </a:t>
            </a:r>
            <a:br>
              <a:rPr lang="et-EE" sz="3600" b="1" dirty="0">
                <a:solidFill>
                  <a:schemeClr val="bg1"/>
                </a:solidFill>
                <a:latin typeface="+mn-lt"/>
              </a:rPr>
            </a:br>
            <a:br>
              <a:rPr lang="et-EE" sz="3600" b="1" dirty="0">
                <a:solidFill>
                  <a:schemeClr val="bg1"/>
                </a:solidFill>
                <a:latin typeface="+mn-lt"/>
              </a:rPr>
            </a:br>
            <a:endParaRPr lang="pl-PL" sz="3600" b="1" dirty="0">
              <a:solidFill>
                <a:schemeClr val="bg1"/>
              </a:solidFill>
            </a:endParaRPr>
          </a:p>
        </p:txBody>
      </p:sp>
      <p:sp>
        <p:nvSpPr>
          <p:cNvPr id="8" name="Podtytuł 6"/>
          <p:cNvSpPr>
            <a:spLocks noGrp="1"/>
          </p:cNvSpPr>
          <p:nvPr>
            <p:ph type="subTitle" idx="1"/>
          </p:nvPr>
        </p:nvSpPr>
        <p:spPr>
          <a:xfrm>
            <a:off x="2460693" y="3523345"/>
            <a:ext cx="8623203" cy="1937176"/>
          </a:xfrm>
        </p:spPr>
        <p:txBody>
          <a:bodyPr>
            <a:normAutofit/>
          </a:bodyPr>
          <a:lstStyle/>
          <a:p>
            <a:pPr algn="l"/>
            <a:r>
              <a:rPr lang="fi-FI" sz="2800" dirty="0">
                <a:solidFill>
                  <a:schemeClr val="bg1"/>
                </a:solidFill>
              </a:rPr>
              <a:t>Elle Sõrmus, Kateriina Rannula, Siret Piirsalu, Maigi Lepik</a:t>
            </a:r>
            <a:endParaRPr lang="et-EE" sz="2800" dirty="0">
              <a:solidFill>
                <a:schemeClr val="bg1"/>
              </a:solidFill>
            </a:endParaRPr>
          </a:p>
          <a:p>
            <a:pPr algn="l"/>
            <a:endParaRPr lang="et-EE" sz="2800" b="1" baseline="30000" dirty="0">
              <a:solidFill>
                <a:schemeClr val="bg1"/>
              </a:solidFill>
            </a:endParaRPr>
          </a:p>
          <a:p>
            <a:r>
              <a:rPr lang="en-US" sz="2800" b="0" i="0" dirty="0">
                <a:solidFill>
                  <a:schemeClr val="bg1"/>
                </a:solidFill>
                <a:effectLst/>
                <a:latin typeface="system-ui"/>
              </a:rPr>
              <a:t>Tallinn Health University of Applied Sciences</a:t>
            </a:r>
            <a:endParaRPr lang="et-EE" sz="2800" b="0" i="0" dirty="0">
              <a:solidFill>
                <a:schemeClr val="bg1"/>
              </a:solidFill>
              <a:effectLst/>
              <a:latin typeface="system-ui"/>
            </a:endParaRPr>
          </a:p>
          <a:p>
            <a:pPr algn="l"/>
            <a:endParaRPr lang="pl-PL" sz="2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8972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93C52E-4A88-4858-6D69-B96576AF1E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45A20294-9830-C4AF-E5EC-6838F641EB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ytuł 5">
            <a:extLst>
              <a:ext uri="{FF2B5EF4-FFF2-40B4-BE49-F238E27FC236}">
                <a16:creationId xmlns:a16="http://schemas.microsoft.com/office/drawing/2014/main" id="{5F1963B7-2898-A8EB-3278-FA8D50119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0693" y="828997"/>
            <a:ext cx="8623203" cy="932675"/>
          </a:xfrm>
        </p:spPr>
        <p:txBody>
          <a:bodyPr anchor="t">
            <a:normAutofit/>
          </a:bodyPr>
          <a:lstStyle/>
          <a:p>
            <a:pPr algn="l"/>
            <a:r>
              <a:rPr lang="en-US" sz="4400" b="1" dirty="0"/>
              <a:t>The aim of the study </a:t>
            </a:r>
            <a:endParaRPr lang="pl-PL" sz="4400" b="1" dirty="0">
              <a:solidFill>
                <a:srgbClr val="004773"/>
              </a:solidFill>
            </a:endParaRPr>
          </a:p>
        </p:txBody>
      </p:sp>
      <p:sp>
        <p:nvSpPr>
          <p:cNvPr id="8" name="Podtytuł 6">
            <a:extLst>
              <a:ext uri="{FF2B5EF4-FFF2-40B4-BE49-F238E27FC236}">
                <a16:creationId xmlns:a16="http://schemas.microsoft.com/office/drawing/2014/main" id="{C6C49E43-721A-AC4A-A5B8-F31836BEA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1190" y="2216989"/>
            <a:ext cx="8622706" cy="3345676"/>
          </a:xfrm>
        </p:spPr>
        <p:txBody>
          <a:bodyPr>
            <a:normAutofit/>
          </a:bodyPr>
          <a:lstStyle/>
          <a:p>
            <a:pPr algn="l"/>
            <a:endParaRPr lang="et-EE" sz="1600" dirty="0"/>
          </a:p>
          <a:p>
            <a:pPr marL="342900" indent="-342900" algn="just">
              <a:buAutoNum type="arabicPeriod"/>
            </a:pPr>
            <a:r>
              <a:rPr lang="en-US" sz="2800" dirty="0"/>
              <a:t>to explore and map which databases and </a:t>
            </a:r>
            <a:r>
              <a:rPr lang="en-US" sz="2800" dirty="0" err="1"/>
              <a:t>specialised</a:t>
            </a:r>
            <a:r>
              <a:rPr lang="en-US" sz="2800" dirty="0"/>
              <a:t> resources are </a:t>
            </a:r>
            <a:r>
              <a:rPr lang="en-US" sz="2800" dirty="0" err="1"/>
              <a:t>utilised</a:t>
            </a:r>
            <a:r>
              <a:rPr lang="en-US" sz="2800" dirty="0"/>
              <a:t> by academic staff at Tallinn Health Care College. </a:t>
            </a:r>
            <a:endParaRPr lang="et-EE" sz="2800" dirty="0"/>
          </a:p>
          <a:p>
            <a:pPr marL="342900" indent="-342900" algn="just">
              <a:buAutoNum type="arabicPeriod"/>
            </a:pPr>
            <a:r>
              <a:rPr lang="en-US" sz="2800" dirty="0"/>
              <a:t>to investigate and describe how and what kind of support the staff would need in using scientific databases. </a:t>
            </a:r>
            <a:endParaRPr lang="pl-PL" sz="2800" dirty="0">
              <a:solidFill>
                <a:srgbClr val="00477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4889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1F17C9-B66C-9D79-DE74-AA0CC894C5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85CDC71E-8618-4182-3855-7621B52EF4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ytuł 5">
            <a:extLst>
              <a:ext uri="{FF2B5EF4-FFF2-40B4-BE49-F238E27FC236}">
                <a16:creationId xmlns:a16="http://schemas.microsoft.com/office/drawing/2014/main" id="{D7C4594F-2A87-9745-5DC0-3E2DAE6352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0693" y="828997"/>
            <a:ext cx="8623203" cy="932675"/>
          </a:xfrm>
        </p:spPr>
        <p:txBody>
          <a:bodyPr anchor="t">
            <a:normAutofit/>
          </a:bodyPr>
          <a:lstStyle/>
          <a:p>
            <a:pPr algn="l"/>
            <a:r>
              <a:rPr lang="en-US" sz="4400" b="1" dirty="0"/>
              <a:t>The research method </a:t>
            </a:r>
            <a:endParaRPr lang="pl-PL" sz="4400" b="1" dirty="0">
              <a:solidFill>
                <a:srgbClr val="004773"/>
              </a:solidFill>
            </a:endParaRPr>
          </a:p>
        </p:txBody>
      </p:sp>
      <p:sp>
        <p:nvSpPr>
          <p:cNvPr id="8" name="Podtytuł 6">
            <a:extLst>
              <a:ext uri="{FF2B5EF4-FFF2-40B4-BE49-F238E27FC236}">
                <a16:creationId xmlns:a16="http://schemas.microsoft.com/office/drawing/2014/main" id="{7E891ED2-529D-E685-641D-D164350E9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1190" y="2216989"/>
            <a:ext cx="8622706" cy="3345676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t-EE" sz="2800" dirty="0"/>
              <a:t>I</a:t>
            </a:r>
            <a:r>
              <a:rPr lang="en-US" sz="2800" dirty="0" err="1"/>
              <a:t>nductive</a:t>
            </a:r>
            <a:r>
              <a:rPr lang="en-US" sz="2800" dirty="0"/>
              <a:t> content analysis</a:t>
            </a:r>
            <a:r>
              <a:rPr lang="et-EE" sz="2800" dirty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/>
              <a:t>Six </a:t>
            </a:r>
            <a:r>
              <a:rPr lang="en-US" sz="2800" dirty="0" err="1"/>
              <a:t>semistructured</a:t>
            </a:r>
            <a:r>
              <a:rPr lang="en-US" sz="2800" dirty="0"/>
              <a:t> interviews with the members of the academic staff.</a:t>
            </a:r>
            <a:endParaRPr lang="et-EE" sz="2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t-EE" sz="2800" b="0" i="0" u="none" strike="noStrike" baseline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t-EE" sz="2800" b="0" i="0" u="none" strike="noStrike" baseline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May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t-EE" sz="2800" b="0" i="0" u="none" strike="noStrike" baseline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t-EE" sz="2800" b="0" i="0" u="none" strike="noStrike" baseline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October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2024.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main themes: </a:t>
            </a:r>
            <a:endParaRPr lang="et-EE" sz="2800" b="0" i="0" u="none" strike="noStrike" baseline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sources and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methods for information gathering, </a:t>
            </a:r>
            <a:endParaRPr lang="et-EE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patterns of scientific database usage,</a:t>
            </a:r>
            <a:endParaRPr lang="et-EE" sz="2800" b="0" i="0" u="none" strike="noStrike" baseline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frequency and necessity of </a:t>
            </a:r>
            <a:r>
              <a:rPr lang="et-EE" sz="2800" b="0" i="0" u="none" strike="noStrike" baseline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scientific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t-EE" sz="2800" b="0" i="0" u="none" strike="noStrike" baseline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database</a:t>
            </a: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use.</a:t>
            </a:r>
            <a:endParaRPr lang="pl-PL" sz="2800" dirty="0">
              <a:solidFill>
                <a:srgbClr val="00477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377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ytuł 5"/>
          <p:cNvSpPr>
            <a:spLocks noGrp="1"/>
          </p:cNvSpPr>
          <p:nvPr>
            <p:ph type="ctrTitle"/>
          </p:nvPr>
        </p:nvSpPr>
        <p:spPr>
          <a:xfrm>
            <a:off x="2460693" y="828997"/>
            <a:ext cx="8623203" cy="628867"/>
          </a:xfrm>
        </p:spPr>
        <p:txBody>
          <a:bodyPr anchor="t">
            <a:normAutofit fontScale="90000"/>
          </a:bodyPr>
          <a:lstStyle/>
          <a:p>
            <a:pPr algn="l"/>
            <a:r>
              <a:rPr lang="et-EE" sz="4400" b="1" dirty="0">
                <a:solidFill>
                  <a:srgbClr val="004773"/>
                </a:solidFill>
              </a:rPr>
              <a:t>The </a:t>
            </a:r>
            <a:r>
              <a:rPr lang="et-EE" sz="4400" b="1" dirty="0" err="1">
                <a:solidFill>
                  <a:srgbClr val="004773"/>
                </a:solidFill>
              </a:rPr>
              <a:t>results</a:t>
            </a:r>
            <a:endParaRPr lang="pl-PL" sz="4400" b="1" dirty="0">
              <a:solidFill>
                <a:srgbClr val="004773"/>
              </a:solidFill>
            </a:endParaRPr>
          </a:p>
        </p:txBody>
      </p:sp>
      <p:sp>
        <p:nvSpPr>
          <p:cNvPr id="8" name="Podtytuł 6"/>
          <p:cNvSpPr>
            <a:spLocks noGrp="1"/>
          </p:cNvSpPr>
          <p:nvPr>
            <p:ph type="subTitle" idx="1"/>
          </p:nvPr>
        </p:nvSpPr>
        <p:spPr>
          <a:xfrm>
            <a:off x="2461190" y="1785668"/>
            <a:ext cx="8622706" cy="3776997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t-EE" sz="2800" b="0" i="0" u="none" strike="noStrike" baseline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Information</a:t>
            </a:r>
            <a:r>
              <a:rPr lang="et-EE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various sources, including the internet and the college library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physical resources and the library’s website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t-EE" sz="2800" b="0" i="0" u="none" strike="noStrike" baseline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scientific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t-EE" sz="2800" b="0" i="0" u="none" strike="noStrike" baseline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databases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EBSCO, Web of Science,  Scopus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used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research and supervision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personal libraries of </a:t>
            </a:r>
            <a:r>
              <a:rPr lang="en-US" sz="2800" b="0" i="0" u="none" strike="noStrike" baseline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specialised</a:t>
            </a: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books and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journals, often consulting these first for initial information needs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t-EE" sz="2800" b="0" i="0" u="none" strike="noStrike" baseline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t-EE" sz="2800" b="0" i="0" u="none" strike="noStrike" baseline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college’s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t-EE" sz="2800" b="0" i="0" u="none" strike="noStrike" baseline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library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its online portal for facilitating access to information.</a:t>
            </a:r>
            <a:endParaRPr lang="pl-PL" sz="2800" dirty="0">
              <a:solidFill>
                <a:srgbClr val="00477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75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EE0DFE-BD8D-C139-FB44-995633FE65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2D0C5662-7163-9C13-112E-E030A5A2DF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ytuł 5">
            <a:extLst>
              <a:ext uri="{FF2B5EF4-FFF2-40B4-BE49-F238E27FC236}">
                <a16:creationId xmlns:a16="http://schemas.microsoft.com/office/drawing/2014/main" id="{C9F6D282-1D8F-B5F2-2BDA-C5D6F2969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0693" y="828997"/>
            <a:ext cx="8623203" cy="932675"/>
          </a:xfrm>
        </p:spPr>
        <p:txBody>
          <a:bodyPr anchor="t">
            <a:normAutofit/>
          </a:bodyPr>
          <a:lstStyle/>
          <a:p>
            <a:pPr algn="l"/>
            <a:r>
              <a:rPr lang="et-EE" sz="4400" b="1" dirty="0">
                <a:solidFill>
                  <a:srgbClr val="004773"/>
                </a:solidFill>
              </a:rPr>
              <a:t>The </a:t>
            </a:r>
            <a:r>
              <a:rPr lang="et-EE" sz="4400" b="1" dirty="0" err="1">
                <a:solidFill>
                  <a:srgbClr val="004773"/>
                </a:solidFill>
              </a:rPr>
              <a:t>future</a:t>
            </a:r>
            <a:endParaRPr lang="pl-PL" sz="4400" b="1" dirty="0">
              <a:solidFill>
                <a:srgbClr val="004773"/>
              </a:solidFill>
            </a:endParaRPr>
          </a:p>
        </p:txBody>
      </p:sp>
      <p:sp>
        <p:nvSpPr>
          <p:cNvPr id="8" name="Podtytuł 6">
            <a:extLst>
              <a:ext uri="{FF2B5EF4-FFF2-40B4-BE49-F238E27FC236}">
                <a16:creationId xmlns:a16="http://schemas.microsoft.com/office/drawing/2014/main" id="{1070CCA9-F4C4-FC47-E9F0-25576BFD62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1190" y="2216989"/>
            <a:ext cx="8622706" cy="3345676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ore instructional videos on topics related to information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retrieval and database usage and display them in the designated section of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library’s website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t-EE" sz="2800" b="0" i="0" u="none" strike="noStrike" baseline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 </a:t>
            </a:r>
            <a:r>
              <a:rPr lang="en-US" sz="2800" b="0" i="0" u="none" strike="noStrike" baseline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specialised</a:t>
            </a: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trainings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database usage</a:t>
            </a:r>
            <a:r>
              <a:rPr lang="et-EE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subscribed databases to meet the needs of new curricula and master’s studies</a:t>
            </a:r>
            <a:r>
              <a:rPr lang="et-EE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sz="2800" dirty="0">
              <a:solidFill>
                <a:srgbClr val="00477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2633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</TotalTime>
  <Words>245</Words>
  <Application>Microsoft Office PowerPoint</Application>
  <PresentationFormat>Panoramiczny</PresentationFormat>
  <Paragraphs>25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system-ui</vt:lpstr>
      <vt:lpstr>Motyw pakietu Office</vt:lpstr>
      <vt:lpstr>Information-Seeking Practices and Database Usage among Academic Staff in Tallinn Health Care College   </vt:lpstr>
      <vt:lpstr>The aim of the study </vt:lpstr>
      <vt:lpstr>The research method </vt:lpstr>
      <vt:lpstr>The results</vt:lpstr>
      <vt:lpstr>The future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sponsor   logo Wolters</dc:title>
  <dc:creator>Mariusz Milewski</dc:creator>
  <cp:lastModifiedBy>Bogumiła Bruc</cp:lastModifiedBy>
  <cp:revision>16</cp:revision>
  <dcterms:created xsi:type="dcterms:W3CDTF">2020-10-29T09:01:46Z</dcterms:created>
  <dcterms:modified xsi:type="dcterms:W3CDTF">2025-06-09T07:07:28Z</dcterms:modified>
</cp:coreProperties>
</file>