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65" r:id="rId5"/>
    <p:sldId id="273" r:id="rId6"/>
    <p:sldId id="267" r:id="rId7"/>
    <p:sldId id="268" r:id="rId8"/>
    <p:sldId id="276" r:id="rId9"/>
    <p:sldId id="275" r:id="rId10"/>
    <p:sldId id="272" r:id="rId11"/>
    <p:sldId id="274" r:id="rId12"/>
    <p:sldId id="277" r:id="rId13"/>
  </p:sldIdLst>
  <p:sldSz cx="12192000" cy="6858000"/>
  <p:notesSz cx="6794500" cy="99314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6E3B2-6BFF-4ACD-8ADC-F9A8C196386D}" v="44" dt="2025-06-06T12:41:02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20AAB8-2BF7-D1E7-6158-A189190D2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23EA64-EA8C-4BE8-21A6-2C76E1E950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83DD8-80C2-435C-80C9-690D9DB9032C}" type="datetime1">
              <a:rPr lang="nl-BE" smtClean="0"/>
              <a:t>6/06/2025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89EAA7-2DFB-FA98-7AFA-90042292C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83A95-9B2E-83DD-5ADA-863CCB258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A82B0-0723-442E-9D1D-7785DF525D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8073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21826-5E3C-4806-90F3-ABD40E2DC6EB}" type="datetime1">
              <a:rPr lang="nl-BE" smtClean="0"/>
              <a:t>6/06/2025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5578-FFB3-4052-95CA-C0F9E1A353F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2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7B26-B7D1-41EC-8845-F7112944FAA1}" type="datetime1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9B7-632F-4F11-9B2B-B8D0ECFA6DFD}" type="datetime1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73EF-5EA0-4B7A-BD1B-7176672E9D60}" type="datetime1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814-ED13-420B-932E-325AD680BCE3}" type="datetime1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54C-3C02-4F2D-A0F6-CB586FA1E612}" type="datetime1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A09-F4F2-4674-884C-6F6B41882CF9}" type="datetime1">
              <a:rPr lang="pl-PL" smtClean="0"/>
              <a:t>06.06.2025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5B1-8F69-4683-ADA4-B1E05D13826E}" type="datetime1">
              <a:rPr lang="pl-PL" smtClean="0"/>
              <a:t>06.06.2025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606-1B61-4109-9F9E-4212AFF190A4}" type="datetime1">
              <a:rPr lang="pl-PL" smtClean="0"/>
              <a:t>06.06.2025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788-14C7-42D3-B07A-C2E4673EF598}" type="datetime1">
              <a:rPr lang="pl-PL" smtClean="0"/>
              <a:t>06.06.2025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17-BBE8-43A0-9FBA-9B1B4B46E1D1}" type="datetime1">
              <a:rPr lang="pl-PL" smtClean="0"/>
              <a:t>06.06.2025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8930-2F05-4DFA-A438-D8053AD89D83}" type="datetime1">
              <a:rPr lang="pl-PL" smtClean="0"/>
              <a:t>06.06.2025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6A1F-AEF1-4433-8CAE-747E61C4FFDE}" type="datetime1">
              <a:rPr lang="pl-PL" smtClean="0"/>
              <a:t>06.06.2025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61189" y="1295335"/>
            <a:ext cx="9098088" cy="123345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n-lt"/>
              </a:rPr>
              <a:t>Teaching Anatomy in 3D: A Comparison of Available Digital Anatomy Applications</a:t>
            </a:r>
            <a:r>
              <a:rPr lang="pl-PL" sz="4400" b="1" dirty="0">
                <a:solidFill>
                  <a:schemeClr val="bg1"/>
                </a:solidFill>
                <a:latin typeface="+mn-lt"/>
              </a:rPr>
              <a:t> 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8" name="Podtytuł 6"/>
          <p:cNvSpPr>
            <a:spLocks noGrp="1"/>
          </p:cNvSpPr>
          <p:nvPr>
            <p:ph type="subTitle" idx="1"/>
          </p:nvPr>
        </p:nvSpPr>
        <p:spPr>
          <a:xfrm>
            <a:off x="2461190" y="2790273"/>
            <a:ext cx="8622706" cy="1789051"/>
          </a:xfrm>
        </p:spPr>
        <p:txBody>
          <a:bodyPr>
            <a:normAutofit/>
          </a:bodyPr>
          <a:lstStyle/>
          <a:p>
            <a:pPr algn="l"/>
            <a:r>
              <a:rPr lang="nl-BE" dirty="0">
                <a:solidFill>
                  <a:schemeClr val="bg1"/>
                </a:solidFill>
                <a:latin typeface="+mj-lt"/>
              </a:rPr>
              <a:t>Erik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V</a:t>
            </a:r>
            <a:r>
              <a:rPr lang="pl-PL" b="1" dirty="0">
                <a:solidFill>
                  <a:schemeClr val="bg1"/>
                </a:solidFill>
              </a:rPr>
              <a:t>e</a:t>
            </a:r>
            <a:r>
              <a:rPr lang="nl-BE" b="1" dirty="0" err="1">
                <a:solidFill>
                  <a:schemeClr val="bg1"/>
                </a:solidFill>
              </a:rPr>
              <a:t>rraedt</a:t>
            </a:r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  <a:r>
              <a:rPr lang="pl-PL" sz="2000" b="1" dirty="0">
                <a:solidFill>
                  <a:schemeClr val="bg1"/>
                </a:solidFill>
              </a:rPr>
              <a:t>, </a:t>
            </a:r>
            <a:r>
              <a:rPr lang="nl-BE" dirty="0">
                <a:solidFill>
                  <a:schemeClr val="bg1"/>
                </a:solidFill>
              </a:rPr>
              <a:t>Karsten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Bellis</a:t>
            </a:r>
            <a:r>
              <a:rPr lang="nl-BE" sz="2000" b="1" baseline="30000" dirty="0">
                <a:solidFill>
                  <a:schemeClr val="bg1"/>
                </a:solidFill>
              </a:rPr>
              <a:t>1</a:t>
            </a:r>
            <a:r>
              <a:rPr lang="nl-BE" dirty="0">
                <a:solidFill>
                  <a:schemeClr val="bg1"/>
                </a:solidFill>
              </a:rPr>
              <a:t>, Laurie </a:t>
            </a:r>
            <a:r>
              <a:rPr lang="nl-BE" b="1" dirty="0">
                <a:solidFill>
                  <a:schemeClr val="bg1"/>
                </a:solidFill>
              </a:rPr>
              <a:t>Priemen</a:t>
            </a:r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  <a:r>
              <a:rPr lang="nl-BE" dirty="0">
                <a:solidFill>
                  <a:schemeClr val="bg1"/>
                </a:solidFill>
              </a:rPr>
              <a:t>, Christine </a:t>
            </a:r>
            <a:r>
              <a:rPr lang="nl-BE" b="1" dirty="0" err="1">
                <a:solidFill>
                  <a:schemeClr val="bg1"/>
                </a:solidFill>
              </a:rPr>
              <a:t>Claessen</a:t>
            </a:r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  <a:r>
              <a:rPr lang="nl-BE" dirty="0">
                <a:solidFill>
                  <a:schemeClr val="bg1"/>
                </a:solidFill>
              </a:rPr>
              <a:t>, Thomas </a:t>
            </a:r>
            <a:r>
              <a:rPr lang="nl-BE" b="1" dirty="0">
                <a:solidFill>
                  <a:schemeClr val="bg1"/>
                </a:solidFill>
              </a:rPr>
              <a:t>Vandendriessche</a:t>
            </a:r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</a:p>
          <a:p>
            <a:pPr algn="l"/>
            <a:endParaRPr lang="pl-PL" sz="1800" b="1" baseline="300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  <a:r>
              <a:rPr lang="nl-BE" sz="1800" dirty="0">
                <a:solidFill>
                  <a:schemeClr val="bg1"/>
                </a:solidFill>
              </a:rPr>
              <a:t>KU Leuven Libraries 2Bergen</a:t>
            </a:r>
            <a:endParaRPr lang="pl-PL" sz="1800" dirty="0">
              <a:solidFill>
                <a:schemeClr val="bg1"/>
              </a:solidFill>
            </a:endParaRPr>
          </a:p>
          <a:p>
            <a:pPr algn="l"/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9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F7043F6D-18E1-632D-A430-572D225D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pic>
        <p:nvPicPr>
          <p:cNvPr id="11" name="Afbeelding 10" descr="Afbeelding met schedel, bot, skelet&#10;&#10;Door AI gegenereerde inhoud is mogelijk onjuist.">
            <a:extLst>
              <a:ext uri="{FF2B5EF4-FFF2-40B4-BE49-F238E27FC236}">
                <a16:creationId xmlns:a16="http://schemas.microsoft.com/office/drawing/2014/main" id="{ED5C9567-0A28-EBEB-4565-D41BBDC1D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1586D-EEFF-A4DD-D9F0-259DDA37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AE203-5608-8973-6611-F8B54543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901441"/>
          </a:xfrm>
        </p:spPr>
        <p:txBody>
          <a:bodyPr/>
          <a:lstStyle/>
          <a:p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digital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database?</a:t>
            </a:r>
          </a:p>
          <a:p>
            <a:pPr lvl="1"/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content</a:t>
            </a:r>
          </a:p>
          <a:p>
            <a:pPr lvl="1"/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lvl="1"/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BE" b="1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EB792-9AB2-802B-82B3-76DF4D3A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E7E13295-B5B6-F139-497D-E309D95FE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EE8CB27-3F57-B0CD-E359-EC68120C7DE3}"/>
              </a:ext>
            </a:extLst>
          </p:cNvPr>
          <p:cNvSpPr txBox="1"/>
          <p:nvPr/>
        </p:nvSpPr>
        <p:spPr>
          <a:xfrm>
            <a:off x="321616" y="3001754"/>
            <a:ext cx="688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anatomical databases 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available?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strategy based on </a:t>
            </a:r>
            <a:r>
              <a:rPr lang="en-US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Zilverschoon</a:t>
            </a:r>
            <a:r>
              <a:rPr lang="en-US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  <a:p>
            <a:endParaRPr lang="nl-BE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0F676DC-7C0D-959D-8E27-B883B205D1C2}"/>
              </a:ext>
            </a:extLst>
          </p:cNvPr>
          <p:cNvGrpSpPr/>
          <p:nvPr/>
        </p:nvGrpSpPr>
        <p:grpSpPr>
          <a:xfrm>
            <a:off x="7521429" y="718440"/>
            <a:ext cx="3770132" cy="1463146"/>
            <a:chOff x="5992096" y="1346990"/>
            <a:chExt cx="3770132" cy="1463146"/>
          </a:xfrm>
        </p:grpSpPr>
        <p:sp>
          <p:nvSpPr>
            <p:cNvPr id="10" name="TextBox 201">
              <a:extLst>
                <a:ext uri="{FF2B5EF4-FFF2-40B4-BE49-F238E27FC236}">
                  <a16:creationId xmlns:a16="http://schemas.microsoft.com/office/drawing/2014/main" id="{4E5C9946-D8A6-E81E-83B8-75D983A48A69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grpSp>
          <p:nvGrpSpPr>
            <p:cNvPr id="11" name="Group 216">
              <a:extLst>
                <a:ext uri="{FF2B5EF4-FFF2-40B4-BE49-F238E27FC236}">
                  <a16:creationId xmlns:a16="http://schemas.microsoft.com/office/drawing/2014/main" id="{05B35C73-5B5A-5B5C-DFC1-058F02BB5BAB}"/>
                </a:ext>
              </a:extLst>
            </p:cNvPr>
            <p:cNvGrpSpPr/>
            <p:nvPr/>
          </p:nvGrpSpPr>
          <p:grpSpPr>
            <a:xfrm>
              <a:off x="5992096" y="1439647"/>
              <a:ext cx="1735981" cy="1370489"/>
              <a:chOff x="5992096" y="1311859"/>
              <a:chExt cx="1735981" cy="1370489"/>
            </a:xfrm>
          </p:grpSpPr>
          <p:sp>
            <p:nvSpPr>
              <p:cNvPr id="16" name="Freeform: Shape 137">
                <a:extLst>
                  <a:ext uri="{FF2B5EF4-FFF2-40B4-BE49-F238E27FC236}">
                    <a16:creationId xmlns:a16="http://schemas.microsoft.com/office/drawing/2014/main" id="{B2718066-EEB6-DFBF-F7CE-F98C8B127004}"/>
                  </a:ext>
                </a:extLst>
              </p:cNvPr>
              <p:cNvSpPr/>
              <p:nvPr/>
            </p:nvSpPr>
            <p:spPr>
              <a:xfrm rot="21311388">
                <a:off x="5992096" y="1311859"/>
                <a:ext cx="1735981" cy="1370489"/>
              </a:xfrm>
              <a:custGeom>
                <a:avLst/>
                <a:gdLst>
                  <a:gd name="connsiteX0" fmla="*/ 2148579 w 2148578"/>
                  <a:gd name="connsiteY0" fmla="*/ 1256076 h 1696219"/>
                  <a:gd name="connsiteX1" fmla="*/ 1991311 w 2148578"/>
                  <a:gd name="connsiteY1" fmla="*/ 1696219 h 1696219"/>
                  <a:gd name="connsiteX2" fmla="*/ 1533446 w 2148578"/>
                  <a:gd name="connsiteY2" fmla="*/ 1611219 h 1696219"/>
                  <a:gd name="connsiteX3" fmla="*/ 0 w 2148578"/>
                  <a:gd name="connsiteY3" fmla="*/ 710113 h 1696219"/>
                  <a:gd name="connsiteX4" fmla="*/ 0 w 2148578"/>
                  <a:gd name="connsiteY4" fmla="*/ 0 h 1696219"/>
                  <a:gd name="connsiteX5" fmla="*/ 2148579 w 2148578"/>
                  <a:gd name="connsiteY5" fmla="*/ 1256076 h 169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8578" h="1696219">
                    <a:moveTo>
                      <a:pt x="2148579" y="1256076"/>
                    </a:moveTo>
                    <a:lnTo>
                      <a:pt x="1991311" y="1696219"/>
                    </a:lnTo>
                    <a:lnTo>
                      <a:pt x="1533446" y="1611219"/>
                    </a:lnTo>
                    <a:cubicBezTo>
                      <a:pt x="1232073" y="1074892"/>
                      <a:pt x="658494" y="712092"/>
                      <a:pt x="0" y="710113"/>
                    </a:cubicBezTo>
                    <a:lnTo>
                      <a:pt x="0" y="0"/>
                    </a:lnTo>
                    <a:cubicBezTo>
                      <a:pt x="921409" y="2065"/>
                      <a:pt x="1724438" y="507506"/>
                      <a:pt x="2148579" y="12560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7150" cap="flat">
                <a:solidFill>
                  <a:schemeClr val="bg1"/>
                </a:solidFill>
                <a:prstDash val="solid"/>
                <a:miter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Oval 139">
                <a:extLst>
                  <a:ext uri="{FF2B5EF4-FFF2-40B4-BE49-F238E27FC236}">
                    <a16:creationId xmlns:a16="http://schemas.microsoft.com/office/drawing/2014/main" id="{D843BB43-DC76-CB0F-2BA7-9B811C1A67F3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21" name="Graphic 20" descr="Verrekijker silhouet">
            <a:extLst>
              <a:ext uri="{FF2B5EF4-FFF2-40B4-BE49-F238E27FC236}">
                <a16:creationId xmlns:a16="http://schemas.microsoft.com/office/drawing/2014/main" id="{41036087-9C14-C047-8FC4-74815BF1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1AF3A967-5903-46A0-14E1-1902B06B9865}"/>
              </a:ext>
            </a:extLst>
          </p:cNvPr>
          <p:cNvSpPr txBox="1"/>
          <p:nvPr/>
        </p:nvSpPr>
        <p:spPr>
          <a:xfrm>
            <a:off x="321616" y="5722620"/>
            <a:ext cx="7749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Zilverschoon, M., Kotte, E. M. G., van Esch, B., Ten Cate, O., Custers, E. J., &amp; </a:t>
            </a:r>
            <a:r>
              <a:rPr lang="nl-BE" sz="1200" dirty="0" err="1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Bleys</a:t>
            </a:r>
            <a:r>
              <a:rPr lang="nl-BE" sz="1200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 L. A. W. (2019). </a:t>
            </a:r>
            <a:r>
              <a:rPr lang="en-GB" sz="1200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Comparing the critical features of e-applications for three-dimensional anatomy education. </a:t>
            </a:r>
            <a:r>
              <a:rPr lang="en-GB" sz="1200" i="1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Annals of anatomy = </a:t>
            </a:r>
            <a:r>
              <a:rPr lang="en-GB" sz="1200" i="1" dirty="0" err="1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Anatomischer</a:t>
            </a:r>
            <a:r>
              <a:rPr lang="en-GB" sz="1200" i="1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Anzeiger : official organ of the </a:t>
            </a:r>
            <a:r>
              <a:rPr lang="en-GB" sz="1200" i="1" dirty="0" err="1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Anatomische</a:t>
            </a:r>
            <a:r>
              <a:rPr lang="en-GB" sz="1200" i="1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Gesellschaft</a:t>
            </a:r>
            <a:r>
              <a:rPr lang="en-GB" sz="1200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GB" sz="1200" i="1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222</a:t>
            </a:r>
            <a:r>
              <a:rPr lang="en-GB" sz="1200" dirty="0">
                <a:solidFill>
                  <a:srgbClr val="004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28–39. https://doi.org/10.1016/j.aanat.2018.11.001</a:t>
            </a:r>
            <a:endParaRPr lang="nl-BE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1">
            <a:extLst>
              <a:ext uri="{FF2B5EF4-FFF2-40B4-BE49-F238E27FC236}">
                <a16:creationId xmlns:a16="http://schemas.microsoft.com/office/drawing/2014/main" id="{F4B73B90-A7C3-7818-60B1-79D4AAC33C29}"/>
              </a:ext>
            </a:extLst>
          </p:cNvPr>
          <p:cNvSpPr txBox="1"/>
          <p:nvPr/>
        </p:nvSpPr>
        <p:spPr>
          <a:xfrm>
            <a:off x="9011808" y="20741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10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93858-1BEE-E12A-4593-B02873CA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4E0CC37B-CF8E-8EBC-3BC6-CD4617A2A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AE922-B3F4-C5FD-7510-9EE7E8951AF0}"/>
              </a:ext>
            </a:extLst>
          </p:cNvPr>
          <p:cNvSpPr txBox="1"/>
          <p:nvPr/>
        </p:nvSpPr>
        <p:spPr>
          <a:xfrm>
            <a:off x="321615" y="2242373"/>
            <a:ext cx="605904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access for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criteria 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scored (0-2) </a:t>
            </a: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Zilverschoon</a:t>
            </a: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2019) </a:t>
            </a:r>
            <a:endParaRPr lang="en-US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rotation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displacement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Clickable structures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Anatomical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dissection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criteria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biomechanical models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complexity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ease of 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App-availability</a:t>
            </a:r>
          </a:p>
          <a:p>
            <a:endParaRPr lang="nl-BE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3AB48FC9-B22E-3F20-7373-1AAA9608D1AC}"/>
              </a:ext>
            </a:extLst>
          </p:cNvPr>
          <p:cNvGrpSpPr/>
          <p:nvPr/>
        </p:nvGrpSpPr>
        <p:grpSpPr>
          <a:xfrm>
            <a:off x="7591422" y="718440"/>
            <a:ext cx="4409486" cy="3129575"/>
            <a:chOff x="6062089" y="1346990"/>
            <a:chExt cx="4409486" cy="3129575"/>
          </a:xfrm>
        </p:grpSpPr>
        <p:sp>
          <p:nvSpPr>
            <p:cNvPr id="10" name="TextBox 198">
              <a:extLst>
                <a:ext uri="{FF2B5EF4-FFF2-40B4-BE49-F238E27FC236}">
                  <a16:creationId xmlns:a16="http://schemas.microsoft.com/office/drawing/2014/main" id="{745407FC-E6C9-527E-DDFF-1822A5EB310D}"/>
                </a:ext>
              </a:extLst>
            </p:cNvPr>
            <p:cNvSpPr txBox="1"/>
            <p:nvPr/>
          </p:nvSpPr>
          <p:spPr>
            <a:xfrm>
              <a:off x="8263919" y="3234525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Selection based </a:t>
              </a:r>
            </a:p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on functionality</a:t>
              </a:r>
            </a:p>
          </p:txBody>
        </p:sp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8838B745-C5BE-AED4-E2CC-877CE9A7B390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grpSp>
          <p:nvGrpSpPr>
            <p:cNvPr id="12" name="Group 216">
              <a:extLst>
                <a:ext uri="{FF2B5EF4-FFF2-40B4-BE49-F238E27FC236}">
                  <a16:creationId xmlns:a16="http://schemas.microsoft.com/office/drawing/2014/main" id="{D0192F6D-32CB-4A9C-36D4-EB12501E2420}"/>
                </a:ext>
              </a:extLst>
            </p:cNvPr>
            <p:cNvGrpSpPr/>
            <p:nvPr/>
          </p:nvGrpSpPr>
          <p:grpSpPr>
            <a:xfrm>
              <a:off x="6062089" y="1425843"/>
              <a:ext cx="2175207" cy="3050722"/>
              <a:chOff x="6062089" y="1298055"/>
              <a:chExt cx="2175207" cy="3050722"/>
            </a:xfrm>
          </p:grpSpPr>
          <p:grpSp>
            <p:nvGrpSpPr>
              <p:cNvPr id="13" name="Graphic 4">
                <a:extLst>
                  <a:ext uri="{FF2B5EF4-FFF2-40B4-BE49-F238E27FC236}">
                    <a16:creationId xmlns:a16="http://schemas.microsoft.com/office/drawing/2014/main" id="{5F54687E-8682-D00A-B148-774A8943E406}"/>
                  </a:ext>
                </a:extLst>
              </p:cNvPr>
              <p:cNvGrpSpPr/>
              <p:nvPr/>
            </p:nvGrpSpPr>
            <p:grpSpPr>
              <a:xfrm rot="21311388">
                <a:off x="6062089" y="1298055"/>
                <a:ext cx="1994633" cy="3050722"/>
                <a:chOff x="6099956" y="1048589"/>
                <a:chExt cx="2468705" cy="3775800"/>
              </a:xfrm>
            </p:grpSpPr>
            <p:sp>
              <p:nvSpPr>
                <p:cNvPr id="20" name="Freeform: Shape 136">
                  <a:extLst>
                    <a:ext uri="{FF2B5EF4-FFF2-40B4-BE49-F238E27FC236}">
                      <a16:creationId xmlns:a16="http://schemas.microsoft.com/office/drawing/2014/main" id="{A82F44B4-67D7-D47B-611C-37D48CD3ADC4}"/>
                    </a:ext>
                  </a:extLst>
                </p:cNvPr>
                <p:cNvSpPr/>
                <p:nvPr/>
              </p:nvSpPr>
              <p:spPr>
                <a:xfrm>
                  <a:off x="7613958" y="2304666"/>
                  <a:ext cx="954703" cy="2519723"/>
                </a:xfrm>
                <a:custGeom>
                  <a:avLst/>
                  <a:gdLst>
                    <a:gd name="connsiteX0" fmla="*/ 954704 w 954703"/>
                    <a:gd name="connsiteY0" fmla="*/ 1217878 h 2519723"/>
                    <a:gd name="connsiteX1" fmla="*/ 615047 w 954703"/>
                    <a:gd name="connsiteY1" fmla="*/ 2469652 h 2519723"/>
                    <a:gd name="connsiteX2" fmla="*/ 165527 w 954703"/>
                    <a:gd name="connsiteY2" fmla="*/ 2519723 h 2519723"/>
                    <a:gd name="connsiteX3" fmla="*/ 0 w 954703"/>
                    <a:gd name="connsiteY3" fmla="*/ 2114596 h 2519723"/>
                    <a:gd name="connsiteX4" fmla="*/ 244591 w 954703"/>
                    <a:gd name="connsiteY4" fmla="*/ 1217878 h 2519723"/>
                    <a:gd name="connsiteX5" fmla="*/ 19530 w 954703"/>
                    <a:gd name="connsiteY5" fmla="*/ 355143 h 2519723"/>
                    <a:gd name="connsiteX6" fmla="*/ 634577 w 954703"/>
                    <a:gd name="connsiteY6" fmla="*/ 0 h 2519723"/>
                    <a:gd name="connsiteX7" fmla="*/ 954704 w 954703"/>
                    <a:gd name="connsiteY7" fmla="*/ 1217878 h 251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703" h="2519723">
                      <a:moveTo>
                        <a:pt x="954704" y="1217878"/>
                      </a:moveTo>
                      <a:cubicBezTo>
                        <a:pt x="954704" y="1674625"/>
                        <a:pt x="830903" y="2102465"/>
                        <a:pt x="615047" y="2469652"/>
                      </a:cubicBezTo>
                      <a:lnTo>
                        <a:pt x="165527" y="2519723"/>
                      </a:lnTo>
                      <a:lnTo>
                        <a:pt x="0" y="2114596"/>
                      </a:lnTo>
                      <a:cubicBezTo>
                        <a:pt x="155375" y="1851852"/>
                        <a:pt x="244591" y="1545232"/>
                        <a:pt x="244591" y="1217878"/>
                      </a:cubicBezTo>
                      <a:cubicBezTo>
                        <a:pt x="244591" y="904461"/>
                        <a:pt x="162860" y="610143"/>
                        <a:pt x="19530" y="355143"/>
                      </a:cubicBezTo>
                      <a:lnTo>
                        <a:pt x="634577" y="0"/>
                      </a:lnTo>
                      <a:cubicBezTo>
                        <a:pt x="838388" y="359616"/>
                        <a:pt x="954704" y="775240"/>
                        <a:pt x="954704" y="12178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" name="Freeform: Shape 137">
                  <a:extLst>
                    <a:ext uri="{FF2B5EF4-FFF2-40B4-BE49-F238E27FC236}">
                      <a16:creationId xmlns:a16="http://schemas.microsoft.com/office/drawing/2014/main" id="{5E1F4FBC-472F-023B-CE71-BA2AD8415010}"/>
                    </a:ext>
                  </a:extLst>
                </p:cNvPr>
                <p:cNvSpPr/>
                <p:nvPr/>
              </p:nvSpPr>
              <p:spPr>
                <a:xfrm>
                  <a:off x="6099956" y="1048589"/>
                  <a:ext cx="2148578" cy="1696219"/>
                </a:xfrm>
                <a:custGeom>
                  <a:avLst/>
                  <a:gdLst>
                    <a:gd name="connsiteX0" fmla="*/ 2148579 w 2148578"/>
                    <a:gd name="connsiteY0" fmla="*/ 1256076 h 1696219"/>
                    <a:gd name="connsiteX1" fmla="*/ 1991311 w 2148578"/>
                    <a:gd name="connsiteY1" fmla="*/ 1696219 h 1696219"/>
                    <a:gd name="connsiteX2" fmla="*/ 1533446 w 2148578"/>
                    <a:gd name="connsiteY2" fmla="*/ 1611219 h 1696219"/>
                    <a:gd name="connsiteX3" fmla="*/ 0 w 2148578"/>
                    <a:gd name="connsiteY3" fmla="*/ 710113 h 1696219"/>
                    <a:gd name="connsiteX4" fmla="*/ 0 w 2148578"/>
                    <a:gd name="connsiteY4" fmla="*/ 0 h 1696219"/>
                    <a:gd name="connsiteX5" fmla="*/ 2148579 w 2148578"/>
                    <a:gd name="connsiteY5" fmla="*/ 1256076 h 16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8578" h="1696219">
                      <a:moveTo>
                        <a:pt x="2148579" y="1256076"/>
                      </a:moveTo>
                      <a:lnTo>
                        <a:pt x="1991311" y="1696219"/>
                      </a:lnTo>
                      <a:lnTo>
                        <a:pt x="1533446" y="1611219"/>
                      </a:lnTo>
                      <a:cubicBezTo>
                        <a:pt x="1232073" y="1074892"/>
                        <a:pt x="658494" y="712092"/>
                        <a:pt x="0" y="710113"/>
                      </a:cubicBezTo>
                      <a:lnTo>
                        <a:pt x="0" y="0"/>
                      </a:lnTo>
                      <a:cubicBezTo>
                        <a:pt x="921409" y="2065"/>
                        <a:pt x="1724438" y="507506"/>
                        <a:pt x="2148579" y="125607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5" name="Oval 143">
                <a:extLst>
                  <a:ext uri="{FF2B5EF4-FFF2-40B4-BE49-F238E27FC236}">
                    <a16:creationId xmlns:a16="http://schemas.microsoft.com/office/drawing/2014/main" id="{D4D2DFFB-2178-085B-E57A-9C3B2FFA3730}"/>
                  </a:ext>
                </a:extLst>
              </p:cNvPr>
              <p:cNvSpPr/>
              <p:nvPr/>
            </p:nvSpPr>
            <p:spPr>
              <a:xfrm>
                <a:off x="7389303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Oval 139">
                <a:extLst>
                  <a:ext uri="{FF2B5EF4-FFF2-40B4-BE49-F238E27FC236}">
                    <a16:creationId xmlns:a16="http://schemas.microsoft.com/office/drawing/2014/main" id="{FC6FA843-1914-35F6-10BB-DFCD1D444172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23" name="Graphic 22" descr="Vergrootglas silhouet">
            <a:extLst>
              <a:ext uri="{FF2B5EF4-FFF2-40B4-BE49-F238E27FC236}">
                <a16:creationId xmlns:a16="http://schemas.microsoft.com/office/drawing/2014/main" id="{9A40B0BB-9501-A360-40A3-9363059D5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435" y="2678075"/>
            <a:ext cx="619640" cy="619640"/>
          </a:xfrm>
          <a:prstGeom prst="rect">
            <a:avLst/>
          </a:prstGeom>
        </p:spPr>
      </p:pic>
      <p:pic>
        <p:nvPicPr>
          <p:cNvPr id="25" name="Graphic 24" descr="Bot silhouet">
            <a:extLst>
              <a:ext uri="{FF2B5EF4-FFF2-40B4-BE49-F238E27FC236}">
                <a16:creationId xmlns:a16="http://schemas.microsoft.com/office/drawing/2014/main" id="{FD1DB284-156A-79B3-443C-66448AEA2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478" t="-48141" r="-46478" b="48141"/>
          <a:stretch/>
        </p:blipFill>
        <p:spPr>
          <a:xfrm>
            <a:off x="9327057" y="2324508"/>
            <a:ext cx="481790" cy="481790"/>
          </a:xfrm>
          <a:prstGeom prst="rect">
            <a:avLst/>
          </a:prstGeom>
        </p:spPr>
      </p:pic>
      <p:pic>
        <p:nvPicPr>
          <p:cNvPr id="28" name="Graphic 27" descr="Verrekijker silhouet">
            <a:extLst>
              <a:ext uri="{FF2B5EF4-FFF2-40B4-BE49-F238E27FC236}">
                <a16:creationId xmlns:a16="http://schemas.microsoft.com/office/drawing/2014/main" id="{4CC7AD69-56A0-FB5E-F753-6E9FAB1FB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pic>
        <p:nvPicPr>
          <p:cNvPr id="34" name="Graphic 33" descr="Bot silhouet">
            <a:extLst>
              <a:ext uri="{FF2B5EF4-FFF2-40B4-BE49-F238E27FC236}">
                <a16:creationId xmlns:a16="http://schemas.microsoft.com/office/drawing/2014/main" id="{3CFED44D-29CA-1126-6602-7810C99ED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8515" t="48907" r="48515" b="-48907"/>
          <a:stretch/>
        </p:blipFill>
        <p:spPr>
          <a:xfrm>
            <a:off x="8763117" y="2756508"/>
            <a:ext cx="624151" cy="624151"/>
          </a:xfrm>
          <a:prstGeom prst="rect">
            <a:avLst/>
          </a:prstGeom>
        </p:spPr>
      </p:pic>
      <p:sp>
        <p:nvSpPr>
          <p:cNvPr id="3" name="TextBox 198">
            <a:extLst>
              <a:ext uri="{FF2B5EF4-FFF2-40B4-BE49-F238E27FC236}">
                <a16:creationId xmlns:a16="http://schemas.microsoft.com/office/drawing/2014/main" id="{AAE26630-28D9-5B78-D80A-48E62F4B39C5}"/>
              </a:ext>
            </a:extLst>
          </p:cNvPr>
          <p:cNvSpPr txBox="1"/>
          <p:nvPr/>
        </p:nvSpPr>
        <p:spPr>
          <a:xfrm>
            <a:off x="8799770" y="37570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4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23DB-6AD5-DE29-FCC5-17B5F5E1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DB83C135-E683-8FB5-B3B0-6256A3F2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AFA2C97-19DF-2A9D-7E71-01C3A0F7A0A6}"/>
              </a:ext>
            </a:extLst>
          </p:cNvPr>
          <p:cNvSpPr txBox="1"/>
          <p:nvPr/>
        </p:nvSpPr>
        <p:spPr>
          <a:xfrm>
            <a:off x="321616" y="3001754"/>
            <a:ext cx="5656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range</a:t>
            </a:r>
          </a:p>
          <a:p>
            <a:endParaRPr lang="nl-BE" dirty="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6F6055CE-2D64-C35B-C203-323068A4988B}"/>
              </a:ext>
            </a:extLst>
          </p:cNvPr>
          <p:cNvGrpSpPr/>
          <p:nvPr/>
        </p:nvGrpSpPr>
        <p:grpSpPr>
          <a:xfrm>
            <a:off x="7420602" y="718440"/>
            <a:ext cx="4580306" cy="4439894"/>
            <a:chOff x="5891269" y="1346990"/>
            <a:chExt cx="4580306" cy="4439894"/>
          </a:xfrm>
        </p:grpSpPr>
        <p:sp>
          <p:nvSpPr>
            <p:cNvPr id="6" name="TextBox 195">
              <a:extLst>
                <a:ext uri="{FF2B5EF4-FFF2-40B4-BE49-F238E27FC236}">
                  <a16:creationId xmlns:a16="http://schemas.microsoft.com/office/drawing/2014/main" id="{1944E941-F5FD-538C-A061-3DFD37799FF0}"/>
                </a:ext>
              </a:extLst>
            </p:cNvPr>
            <p:cNvSpPr txBox="1"/>
            <p:nvPr/>
          </p:nvSpPr>
          <p:spPr>
            <a:xfrm>
              <a:off x="7232673" y="5386774"/>
              <a:ext cx="231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viability</a:t>
              </a:r>
              <a:endParaRPr lang="en-US" sz="2000" b="1" spc="0" baseline="0" dirty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7" name="TextBox 198">
              <a:extLst>
                <a:ext uri="{FF2B5EF4-FFF2-40B4-BE49-F238E27FC236}">
                  <a16:creationId xmlns:a16="http://schemas.microsoft.com/office/drawing/2014/main" id="{1BEC5204-CD50-9D33-D682-8A707EF8D64D}"/>
                </a:ext>
              </a:extLst>
            </p:cNvPr>
            <p:cNvSpPr txBox="1"/>
            <p:nvPr/>
          </p:nvSpPr>
          <p:spPr>
            <a:xfrm>
              <a:off x="8263919" y="3234525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Selection based </a:t>
              </a:r>
            </a:p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on functionality</a:t>
              </a:r>
            </a:p>
          </p:txBody>
        </p:sp>
        <p:sp>
          <p:nvSpPr>
            <p:cNvPr id="10" name="TextBox 201">
              <a:extLst>
                <a:ext uri="{FF2B5EF4-FFF2-40B4-BE49-F238E27FC236}">
                  <a16:creationId xmlns:a16="http://schemas.microsoft.com/office/drawing/2014/main" id="{22BA9F2B-337F-D984-0DCA-AD51C2DCD2C9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grpSp>
          <p:nvGrpSpPr>
            <p:cNvPr id="12" name="Group 216">
              <a:extLst>
                <a:ext uri="{FF2B5EF4-FFF2-40B4-BE49-F238E27FC236}">
                  <a16:creationId xmlns:a16="http://schemas.microsoft.com/office/drawing/2014/main" id="{709D639B-A259-37F7-E57B-AE0DC02EAF78}"/>
                </a:ext>
              </a:extLst>
            </p:cNvPr>
            <p:cNvGrpSpPr/>
            <p:nvPr/>
          </p:nvGrpSpPr>
          <p:grpSpPr>
            <a:xfrm>
              <a:off x="5891269" y="1433018"/>
              <a:ext cx="2346027" cy="4040954"/>
              <a:chOff x="5891269" y="1305230"/>
              <a:chExt cx="2346027" cy="4040954"/>
            </a:xfrm>
          </p:grpSpPr>
          <p:grpSp>
            <p:nvGrpSpPr>
              <p:cNvPr id="13" name="Graphic 4">
                <a:extLst>
                  <a:ext uri="{FF2B5EF4-FFF2-40B4-BE49-F238E27FC236}">
                    <a16:creationId xmlns:a16="http://schemas.microsoft.com/office/drawing/2014/main" id="{BEA29DBF-5FB6-69B7-AE57-86027B3361FC}"/>
                  </a:ext>
                </a:extLst>
              </p:cNvPr>
              <p:cNvGrpSpPr/>
              <p:nvPr/>
            </p:nvGrpSpPr>
            <p:grpSpPr>
              <a:xfrm rot="21311388">
                <a:off x="5891269" y="1305230"/>
                <a:ext cx="2205530" cy="3997746"/>
                <a:chOff x="5838934" y="1048589"/>
                <a:chExt cx="2729727" cy="4947907"/>
              </a:xfrm>
            </p:grpSpPr>
            <p:sp>
              <p:nvSpPr>
                <p:cNvPr id="21" name="Freeform: Shape 135">
                  <a:extLst>
                    <a:ext uri="{FF2B5EF4-FFF2-40B4-BE49-F238E27FC236}">
                      <a16:creationId xmlns:a16="http://schemas.microsoft.com/office/drawing/2014/main" id="{827F860A-FF15-0DC5-50AB-C0D1437A9407}"/>
                    </a:ext>
                  </a:extLst>
                </p:cNvPr>
                <p:cNvSpPr/>
                <p:nvPr/>
              </p:nvSpPr>
              <p:spPr>
                <a:xfrm>
                  <a:off x="5838934" y="4419261"/>
                  <a:ext cx="2390071" cy="1577235"/>
                </a:xfrm>
                <a:custGeom>
                  <a:avLst/>
                  <a:gdLst>
                    <a:gd name="connsiteX0" fmla="*/ 2390072 w 2390071"/>
                    <a:gd name="connsiteY0" fmla="*/ 355057 h 1577235"/>
                    <a:gd name="connsiteX1" fmla="*/ 261109 w 2390071"/>
                    <a:gd name="connsiteY1" fmla="*/ 1577236 h 1577235"/>
                    <a:gd name="connsiteX2" fmla="*/ 0 w 2390071"/>
                    <a:gd name="connsiteY2" fmla="*/ 1245752 h 1577235"/>
                    <a:gd name="connsiteX3" fmla="*/ 261109 w 2390071"/>
                    <a:gd name="connsiteY3" fmla="*/ 867209 h 1577235"/>
                    <a:gd name="connsiteX4" fmla="*/ 1775025 w 2390071"/>
                    <a:gd name="connsiteY4" fmla="*/ 0 h 1577235"/>
                    <a:gd name="connsiteX5" fmla="*/ 2390072 w 2390071"/>
                    <a:gd name="connsiteY5" fmla="*/ 355057 h 15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0071" h="1577235">
                      <a:moveTo>
                        <a:pt x="2390072" y="355057"/>
                      </a:moveTo>
                      <a:cubicBezTo>
                        <a:pt x="1961114" y="1084957"/>
                        <a:pt x="1168495" y="1575343"/>
                        <a:pt x="261109" y="1577236"/>
                      </a:cubicBezTo>
                      <a:lnTo>
                        <a:pt x="0" y="1245752"/>
                      </a:lnTo>
                      <a:lnTo>
                        <a:pt x="261109" y="867209"/>
                      </a:lnTo>
                      <a:cubicBezTo>
                        <a:pt x="905666" y="865316"/>
                        <a:pt x="1468921" y="517658"/>
                        <a:pt x="1775025" y="0"/>
                      </a:cubicBezTo>
                      <a:lnTo>
                        <a:pt x="2390072" y="355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Freeform: Shape 136">
                  <a:extLst>
                    <a:ext uri="{FF2B5EF4-FFF2-40B4-BE49-F238E27FC236}">
                      <a16:creationId xmlns:a16="http://schemas.microsoft.com/office/drawing/2014/main" id="{3C3ECEE8-BE6C-787B-ADB4-A3195078D29B}"/>
                    </a:ext>
                  </a:extLst>
                </p:cNvPr>
                <p:cNvSpPr/>
                <p:nvPr/>
              </p:nvSpPr>
              <p:spPr>
                <a:xfrm>
                  <a:off x="7613958" y="2304666"/>
                  <a:ext cx="954703" cy="2519723"/>
                </a:xfrm>
                <a:custGeom>
                  <a:avLst/>
                  <a:gdLst>
                    <a:gd name="connsiteX0" fmla="*/ 954704 w 954703"/>
                    <a:gd name="connsiteY0" fmla="*/ 1217878 h 2519723"/>
                    <a:gd name="connsiteX1" fmla="*/ 615047 w 954703"/>
                    <a:gd name="connsiteY1" fmla="*/ 2469652 h 2519723"/>
                    <a:gd name="connsiteX2" fmla="*/ 165527 w 954703"/>
                    <a:gd name="connsiteY2" fmla="*/ 2519723 h 2519723"/>
                    <a:gd name="connsiteX3" fmla="*/ 0 w 954703"/>
                    <a:gd name="connsiteY3" fmla="*/ 2114596 h 2519723"/>
                    <a:gd name="connsiteX4" fmla="*/ 244591 w 954703"/>
                    <a:gd name="connsiteY4" fmla="*/ 1217878 h 2519723"/>
                    <a:gd name="connsiteX5" fmla="*/ 19530 w 954703"/>
                    <a:gd name="connsiteY5" fmla="*/ 355143 h 2519723"/>
                    <a:gd name="connsiteX6" fmla="*/ 634577 w 954703"/>
                    <a:gd name="connsiteY6" fmla="*/ 0 h 2519723"/>
                    <a:gd name="connsiteX7" fmla="*/ 954704 w 954703"/>
                    <a:gd name="connsiteY7" fmla="*/ 1217878 h 251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703" h="2519723">
                      <a:moveTo>
                        <a:pt x="954704" y="1217878"/>
                      </a:moveTo>
                      <a:cubicBezTo>
                        <a:pt x="954704" y="1674625"/>
                        <a:pt x="830903" y="2102465"/>
                        <a:pt x="615047" y="2469652"/>
                      </a:cubicBezTo>
                      <a:lnTo>
                        <a:pt x="165527" y="2519723"/>
                      </a:lnTo>
                      <a:lnTo>
                        <a:pt x="0" y="2114596"/>
                      </a:lnTo>
                      <a:cubicBezTo>
                        <a:pt x="155375" y="1851852"/>
                        <a:pt x="244591" y="1545232"/>
                        <a:pt x="244591" y="1217878"/>
                      </a:cubicBezTo>
                      <a:cubicBezTo>
                        <a:pt x="244591" y="904461"/>
                        <a:pt x="162860" y="610143"/>
                        <a:pt x="19530" y="355143"/>
                      </a:cubicBezTo>
                      <a:lnTo>
                        <a:pt x="634577" y="0"/>
                      </a:lnTo>
                      <a:cubicBezTo>
                        <a:pt x="838388" y="359616"/>
                        <a:pt x="954704" y="775240"/>
                        <a:pt x="954704" y="12178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Freeform: Shape 137">
                  <a:extLst>
                    <a:ext uri="{FF2B5EF4-FFF2-40B4-BE49-F238E27FC236}">
                      <a16:creationId xmlns:a16="http://schemas.microsoft.com/office/drawing/2014/main" id="{A3551BD1-2A2A-E996-DB0C-6B375CE60B4A}"/>
                    </a:ext>
                  </a:extLst>
                </p:cNvPr>
                <p:cNvSpPr/>
                <p:nvPr/>
              </p:nvSpPr>
              <p:spPr>
                <a:xfrm>
                  <a:off x="6099956" y="1048589"/>
                  <a:ext cx="2148578" cy="1696219"/>
                </a:xfrm>
                <a:custGeom>
                  <a:avLst/>
                  <a:gdLst>
                    <a:gd name="connsiteX0" fmla="*/ 2148579 w 2148578"/>
                    <a:gd name="connsiteY0" fmla="*/ 1256076 h 1696219"/>
                    <a:gd name="connsiteX1" fmla="*/ 1991311 w 2148578"/>
                    <a:gd name="connsiteY1" fmla="*/ 1696219 h 1696219"/>
                    <a:gd name="connsiteX2" fmla="*/ 1533446 w 2148578"/>
                    <a:gd name="connsiteY2" fmla="*/ 1611219 h 1696219"/>
                    <a:gd name="connsiteX3" fmla="*/ 0 w 2148578"/>
                    <a:gd name="connsiteY3" fmla="*/ 710113 h 1696219"/>
                    <a:gd name="connsiteX4" fmla="*/ 0 w 2148578"/>
                    <a:gd name="connsiteY4" fmla="*/ 0 h 1696219"/>
                    <a:gd name="connsiteX5" fmla="*/ 2148579 w 2148578"/>
                    <a:gd name="connsiteY5" fmla="*/ 1256076 h 16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8578" h="1696219">
                      <a:moveTo>
                        <a:pt x="2148579" y="1256076"/>
                      </a:moveTo>
                      <a:lnTo>
                        <a:pt x="1991311" y="1696219"/>
                      </a:lnTo>
                      <a:lnTo>
                        <a:pt x="1533446" y="1611219"/>
                      </a:lnTo>
                      <a:cubicBezTo>
                        <a:pt x="1232073" y="1074892"/>
                        <a:pt x="658494" y="712092"/>
                        <a:pt x="0" y="710113"/>
                      </a:cubicBezTo>
                      <a:lnTo>
                        <a:pt x="0" y="0"/>
                      </a:lnTo>
                      <a:cubicBezTo>
                        <a:pt x="921409" y="2065"/>
                        <a:pt x="1724438" y="507506"/>
                        <a:pt x="2148579" y="125607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5" name="Oval 141">
                <a:extLst>
                  <a:ext uri="{FF2B5EF4-FFF2-40B4-BE49-F238E27FC236}">
                    <a16:creationId xmlns:a16="http://schemas.microsoft.com/office/drawing/2014/main" id="{B2E7AD30-A30C-28F4-2A62-CAC325A155BB}"/>
                  </a:ext>
                </a:extLst>
              </p:cNvPr>
              <p:cNvSpPr/>
              <p:nvPr/>
            </p:nvSpPr>
            <p:spPr>
              <a:xfrm>
                <a:off x="6541310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Oval 143">
                <a:extLst>
                  <a:ext uri="{FF2B5EF4-FFF2-40B4-BE49-F238E27FC236}">
                    <a16:creationId xmlns:a16="http://schemas.microsoft.com/office/drawing/2014/main" id="{B265AF77-6F93-40AC-1921-EE7491B974EB}"/>
                  </a:ext>
                </a:extLst>
              </p:cNvPr>
              <p:cNvSpPr/>
              <p:nvPr/>
            </p:nvSpPr>
            <p:spPr>
              <a:xfrm>
                <a:off x="7389303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39">
                <a:extLst>
                  <a:ext uri="{FF2B5EF4-FFF2-40B4-BE49-F238E27FC236}">
                    <a16:creationId xmlns:a16="http://schemas.microsoft.com/office/drawing/2014/main" id="{531AF1D8-3550-2591-6069-63A4558BB152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25" name="Graphic 24" descr="Geld silhouet">
            <a:extLst>
              <a:ext uri="{FF2B5EF4-FFF2-40B4-BE49-F238E27FC236}">
                <a16:creationId xmlns:a16="http://schemas.microsoft.com/office/drawing/2014/main" id="{4BB21125-5B6C-F179-5535-FCD65F65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2925" y="4142193"/>
            <a:ext cx="560062" cy="561968"/>
          </a:xfrm>
          <a:prstGeom prst="rect">
            <a:avLst/>
          </a:prstGeom>
        </p:spPr>
      </p:pic>
      <p:pic>
        <p:nvPicPr>
          <p:cNvPr id="26" name="Graphic 25" descr="Vergrootglas silhouet">
            <a:extLst>
              <a:ext uri="{FF2B5EF4-FFF2-40B4-BE49-F238E27FC236}">
                <a16:creationId xmlns:a16="http://schemas.microsoft.com/office/drawing/2014/main" id="{CD27B759-813B-B4B6-73BD-0B9DC98A8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1435" y="2678075"/>
            <a:ext cx="619640" cy="619640"/>
          </a:xfrm>
          <a:prstGeom prst="rect">
            <a:avLst/>
          </a:prstGeom>
        </p:spPr>
      </p:pic>
      <p:pic>
        <p:nvPicPr>
          <p:cNvPr id="28" name="Graphic 27" descr="Bot silhouet">
            <a:extLst>
              <a:ext uri="{FF2B5EF4-FFF2-40B4-BE49-F238E27FC236}">
                <a16:creationId xmlns:a16="http://schemas.microsoft.com/office/drawing/2014/main" id="{4C9BF8FE-A2AC-65B2-03EE-652F3087A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9327057" y="2324508"/>
            <a:ext cx="481790" cy="481790"/>
          </a:xfrm>
          <a:prstGeom prst="rect">
            <a:avLst/>
          </a:prstGeom>
        </p:spPr>
      </p:pic>
      <p:pic>
        <p:nvPicPr>
          <p:cNvPr id="33" name="Graphic 32" descr="Verrekijker silhouet">
            <a:extLst>
              <a:ext uri="{FF2B5EF4-FFF2-40B4-BE49-F238E27FC236}">
                <a16:creationId xmlns:a16="http://schemas.microsoft.com/office/drawing/2014/main" id="{05DFADAA-0DF8-7FB4-7350-2A95EFFE68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pic>
        <p:nvPicPr>
          <p:cNvPr id="34" name="Graphic 33" descr="Bot silhouet">
            <a:extLst>
              <a:ext uri="{FF2B5EF4-FFF2-40B4-BE49-F238E27FC236}">
                <a16:creationId xmlns:a16="http://schemas.microsoft.com/office/drawing/2014/main" id="{651024CC-DCC5-DED5-013E-C7DEE5F72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8763117" y="2756508"/>
            <a:ext cx="624151" cy="624151"/>
          </a:xfrm>
          <a:prstGeom prst="rect">
            <a:avLst/>
          </a:prstGeom>
        </p:spPr>
      </p:pic>
      <p:sp>
        <p:nvSpPr>
          <p:cNvPr id="3" name="TextBox 195">
            <a:extLst>
              <a:ext uri="{FF2B5EF4-FFF2-40B4-BE49-F238E27FC236}">
                <a16:creationId xmlns:a16="http://schemas.microsoft.com/office/drawing/2014/main" id="{9F195EBB-35CE-DE91-EDE7-76B14D5F1392}"/>
              </a:ext>
            </a:extLst>
          </p:cNvPr>
          <p:cNvSpPr txBox="1"/>
          <p:nvPr/>
        </p:nvSpPr>
        <p:spPr>
          <a:xfrm>
            <a:off x="7156543" y="43644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rPr>
              <a:t>2</a:t>
            </a:r>
            <a:endParaRPr lang="en-US" sz="2800" b="1" spc="0" baseline="0" dirty="0">
              <a:solidFill>
                <a:srgbClr val="E6AF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222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FA975-7F92-F63C-423E-ACDC8BB0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0C3B37CB-A13C-6F8D-35F8-41A9BF20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09AE682-E0A8-BBA6-6267-F95955C36D12}"/>
              </a:ext>
            </a:extLst>
          </p:cNvPr>
          <p:cNvSpPr txBox="1"/>
          <p:nvPr/>
        </p:nvSpPr>
        <p:spPr>
          <a:xfrm>
            <a:off x="321617" y="3001749"/>
            <a:ext cx="43022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access for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Professors: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content 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field of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Students: test for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they needed 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last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Documenting the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anatomy models</a:t>
            </a:r>
          </a:p>
          <a:p>
            <a:endParaRPr lang="nl-BE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54F6057-D531-7B36-3D2B-EC0C1ED3B0D7}"/>
              </a:ext>
            </a:extLst>
          </p:cNvPr>
          <p:cNvGrpSpPr/>
          <p:nvPr/>
        </p:nvGrpSpPr>
        <p:grpSpPr>
          <a:xfrm>
            <a:off x="4420017" y="718440"/>
            <a:ext cx="7580891" cy="4439894"/>
            <a:chOff x="2890684" y="1346990"/>
            <a:chExt cx="7580891" cy="4439894"/>
          </a:xfrm>
        </p:grpSpPr>
        <p:sp>
          <p:nvSpPr>
            <p:cNvPr id="10" name="TextBox 195">
              <a:extLst>
                <a:ext uri="{FF2B5EF4-FFF2-40B4-BE49-F238E27FC236}">
                  <a16:creationId xmlns:a16="http://schemas.microsoft.com/office/drawing/2014/main" id="{48236C60-C7EA-B69E-0507-7C8FD30CED60}"/>
                </a:ext>
              </a:extLst>
            </p:cNvPr>
            <p:cNvSpPr txBox="1"/>
            <p:nvPr/>
          </p:nvSpPr>
          <p:spPr>
            <a:xfrm>
              <a:off x="7232673" y="5386774"/>
              <a:ext cx="231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viability</a:t>
              </a:r>
              <a:endParaRPr lang="en-US" sz="2000" b="1" spc="0" baseline="0" dirty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11" name="TextBox 198">
              <a:extLst>
                <a:ext uri="{FF2B5EF4-FFF2-40B4-BE49-F238E27FC236}">
                  <a16:creationId xmlns:a16="http://schemas.microsoft.com/office/drawing/2014/main" id="{D3E79501-F6E8-AE91-F8F1-BF23D8B27176}"/>
                </a:ext>
              </a:extLst>
            </p:cNvPr>
            <p:cNvSpPr txBox="1"/>
            <p:nvPr/>
          </p:nvSpPr>
          <p:spPr>
            <a:xfrm>
              <a:off x="8263919" y="3234525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Selection based </a:t>
              </a:r>
            </a:p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on functionality</a:t>
              </a:r>
            </a:p>
          </p:txBody>
        </p:sp>
        <p:sp>
          <p:nvSpPr>
            <p:cNvPr id="12" name="TextBox 201">
              <a:extLst>
                <a:ext uri="{FF2B5EF4-FFF2-40B4-BE49-F238E27FC236}">
                  <a16:creationId xmlns:a16="http://schemas.microsoft.com/office/drawing/2014/main" id="{DC898F05-9CC4-8A62-D7EF-C30699992D26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sp>
          <p:nvSpPr>
            <p:cNvPr id="13" name="TextBox 204">
              <a:extLst>
                <a:ext uri="{FF2B5EF4-FFF2-40B4-BE49-F238E27FC236}">
                  <a16:creationId xmlns:a16="http://schemas.microsoft.com/office/drawing/2014/main" id="{E9B7376F-F450-4F57-D7EB-CCF8AADCED7F}"/>
                </a:ext>
              </a:extLst>
            </p:cNvPr>
            <p:cNvSpPr txBox="1"/>
            <p:nvPr/>
          </p:nvSpPr>
          <p:spPr>
            <a:xfrm>
              <a:off x="2890684" y="5384242"/>
              <a:ext cx="2180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Trial and survey</a:t>
              </a:r>
              <a:endParaRPr lang="en-US" sz="2000" b="1" spc="0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grpSp>
          <p:nvGrpSpPr>
            <p:cNvPr id="14" name="Group 216">
              <a:extLst>
                <a:ext uri="{FF2B5EF4-FFF2-40B4-BE49-F238E27FC236}">
                  <a16:creationId xmlns:a16="http://schemas.microsoft.com/office/drawing/2014/main" id="{4DCB1C67-BD76-5F53-6240-BC5EDC97687E}"/>
                </a:ext>
              </a:extLst>
            </p:cNvPr>
            <p:cNvGrpSpPr/>
            <p:nvPr/>
          </p:nvGrpSpPr>
          <p:grpSpPr>
            <a:xfrm>
              <a:off x="4378239" y="1496568"/>
              <a:ext cx="3859057" cy="3997746"/>
              <a:chOff x="4378239" y="1368780"/>
              <a:chExt cx="3859057" cy="3997746"/>
            </a:xfrm>
          </p:grpSpPr>
          <p:grpSp>
            <p:nvGrpSpPr>
              <p:cNvPr id="15" name="Graphic 4">
                <a:extLst>
                  <a:ext uri="{FF2B5EF4-FFF2-40B4-BE49-F238E27FC236}">
                    <a16:creationId xmlns:a16="http://schemas.microsoft.com/office/drawing/2014/main" id="{9FEB0A49-8826-DF7E-203D-6B8E93892B6E}"/>
                  </a:ext>
                </a:extLst>
              </p:cNvPr>
              <p:cNvGrpSpPr/>
              <p:nvPr/>
            </p:nvGrpSpPr>
            <p:grpSpPr>
              <a:xfrm rot="21311388">
                <a:off x="4378239" y="1368780"/>
                <a:ext cx="3721229" cy="3997746"/>
                <a:chOff x="3962993" y="1048589"/>
                <a:chExt cx="4605668" cy="4947907"/>
              </a:xfrm>
            </p:grpSpPr>
            <p:sp>
              <p:nvSpPr>
                <p:cNvPr id="25" name="Freeform: Shape 134">
                  <a:extLst>
                    <a:ext uri="{FF2B5EF4-FFF2-40B4-BE49-F238E27FC236}">
                      <a16:creationId xmlns:a16="http://schemas.microsoft.com/office/drawing/2014/main" id="{98ED870C-2C48-10C9-1902-9EC669407A9B}"/>
                    </a:ext>
                  </a:extLst>
                </p:cNvPr>
                <p:cNvSpPr/>
                <p:nvPr/>
              </p:nvSpPr>
              <p:spPr>
                <a:xfrm>
                  <a:off x="3962993" y="4375556"/>
                  <a:ext cx="2137050" cy="1620940"/>
                </a:xfrm>
                <a:custGeom>
                  <a:avLst/>
                  <a:gdLst>
                    <a:gd name="connsiteX0" fmla="*/ 2137050 w 2137050"/>
                    <a:gd name="connsiteY0" fmla="*/ 910913 h 1620940"/>
                    <a:gd name="connsiteX1" fmla="*/ 2137050 w 2137050"/>
                    <a:gd name="connsiteY1" fmla="*/ 1620941 h 1620940"/>
                    <a:gd name="connsiteX2" fmla="*/ 2131716 w 2137050"/>
                    <a:gd name="connsiteY2" fmla="*/ 1620941 h 1620940"/>
                    <a:gd name="connsiteX3" fmla="*/ 0 w 2137050"/>
                    <a:gd name="connsiteY3" fmla="*/ 403493 h 1620940"/>
                    <a:gd name="connsiteX4" fmla="*/ 207253 w 2137050"/>
                    <a:gd name="connsiteY4" fmla="*/ 0 h 1620940"/>
                    <a:gd name="connsiteX5" fmla="*/ 615133 w 2137050"/>
                    <a:gd name="connsiteY5" fmla="*/ 48350 h 1620940"/>
                    <a:gd name="connsiteX6" fmla="*/ 2131716 w 2137050"/>
                    <a:gd name="connsiteY6" fmla="*/ 910913 h 1620940"/>
                    <a:gd name="connsiteX7" fmla="*/ 2137050 w 2137050"/>
                    <a:gd name="connsiteY7" fmla="*/ 910913 h 162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37050" h="1620940">
                      <a:moveTo>
                        <a:pt x="2137050" y="910913"/>
                      </a:moveTo>
                      <a:lnTo>
                        <a:pt x="2137050" y="1620941"/>
                      </a:lnTo>
                      <a:lnTo>
                        <a:pt x="2131716" y="1620941"/>
                      </a:lnTo>
                      <a:cubicBezTo>
                        <a:pt x="1223986" y="1620941"/>
                        <a:pt x="430507" y="1132103"/>
                        <a:pt x="0" y="403493"/>
                      </a:cubicBezTo>
                      <a:lnTo>
                        <a:pt x="207253" y="0"/>
                      </a:lnTo>
                      <a:lnTo>
                        <a:pt x="615133" y="48350"/>
                      </a:lnTo>
                      <a:cubicBezTo>
                        <a:pt x="922786" y="564890"/>
                        <a:pt x="1486816" y="910913"/>
                        <a:pt x="2131716" y="910913"/>
                      </a:cubicBezTo>
                      <a:lnTo>
                        <a:pt x="2137050" y="91091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8" name="Freeform: Shape 135">
                  <a:extLst>
                    <a:ext uri="{FF2B5EF4-FFF2-40B4-BE49-F238E27FC236}">
                      <a16:creationId xmlns:a16="http://schemas.microsoft.com/office/drawing/2014/main" id="{17A02F35-D1D4-6A5A-0F51-ADC9481EFD93}"/>
                    </a:ext>
                  </a:extLst>
                </p:cNvPr>
                <p:cNvSpPr/>
                <p:nvPr/>
              </p:nvSpPr>
              <p:spPr>
                <a:xfrm>
                  <a:off x="5838934" y="4419261"/>
                  <a:ext cx="2390071" cy="1577235"/>
                </a:xfrm>
                <a:custGeom>
                  <a:avLst/>
                  <a:gdLst>
                    <a:gd name="connsiteX0" fmla="*/ 2390072 w 2390071"/>
                    <a:gd name="connsiteY0" fmla="*/ 355057 h 1577235"/>
                    <a:gd name="connsiteX1" fmla="*/ 261109 w 2390071"/>
                    <a:gd name="connsiteY1" fmla="*/ 1577236 h 1577235"/>
                    <a:gd name="connsiteX2" fmla="*/ 0 w 2390071"/>
                    <a:gd name="connsiteY2" fmla="*/ 1245752 h 1577235"/>
                    <a:gd name="connsiteX3" fmla="*/ 261109 w 2390071"/>
                    <a:gd name="connsiteY3" fmla="*/ 867209 h 1577235"/>
                    <a:gd name="connsiteX4" fmla="*/ 1775025 w 2390071"/>
                    <a:gd name="connsiteY4" fmla="*/ 0 h 1577235"/>
                    <a:gd name="connsiteX5" fmla="*/ 2390072 w 2390071"/>
                    <a:gd name="connsiteY5" fmla="*/ 355057 h 15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0071" h="1577235">
                      <a:moveTo>
                        <a:pt x="2390072" y="355057"/>
                      </a:moveTo>
                      <a:cubicBezTo>
                        <a:pt x="1961114" y="1084957"/>
                        <a:pt x="1168495" y="1575343"/>
                        <a:pt x="261109" y="1577236"/>
                      </a:cubicBezTo>
                      <a:lnTo>
                        <a:pt x="0" y="1245752"/>
                      </a:lnTo>
                      <a:lnTo>
                        <a:pt x="261109" y="867209"/>
                      </a:lnTo>
                      <a:cubicBezTo>
                        <a:pt x="905666" y="865316"/>
                        <a:pt x="1468921" y="517658"/>
                        <a:pt x="1775025" y="0"/>
                      </a:cubicBezTo>
                      <a:lnTo>
                        <a:pt x="2390072" y="355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Freeform: Shape 136">
                  <a:extLst>
                    <a:ext uri="{FF2B5EF4-FFF2-40B4-BE49-F238E27FC236}">
                      <a16:creationId xmlns:a16="http://schemas.microsoft.com/office/drawing/2014/main" id="{DC7562C2-A290-99DF-EDD7-BC80E80F4B5F}"/>
                    </a:ext>
                  </a:extLst>
                </p:cNvPr>
                <p:cNvSpPr/>
                <p:nvPr/>
              </p:nvSpPr>
              <p:spPr>
                <a:xfrm>
                  <a:off x="7613958" y="2304666"/>
                  <a:ext cx="954703" cy="2519723"/>
                </a:xfrm>
                <a:custGeom>
                  <a:avLst/>
                  <a:gdLst>
                    <a:gd name="connsiteX0" fmla="*/ 954704 w 954703"/>
                    <a:gd name="connsiteY0" fmla="*/ 1217878 h 2519723"/>
                    <a:gd name="connsiteX1" fmla="*/ 615047 w 954703"/>
                    <a:gd name="connsiteY1" fmla="*/ 2469652 h 2519723"/>
                    <a:gd name="connsiteX2" fmla="*/ 165527 w 954703"/>
                    <a:gd name="connsiteY2" fmla="*/ 2519723 h 2519723"/>
                    <a:gd name="connsiteX3" fmla="*/ 0 w 954703"/>
                    <a:gd name="connsiteY3" fmla="*/ 2114596 h 2519723"/>
                    <a:gd name="connsiteX4" fmla="*/ 244591 w 954703"/>
                    <a:gd name="connsiteY4" fmla="*/ 1217878 h 2519723"/>
                    <a:gd name="connsiteX5" fmla="*/ 19530 w 954703"/>
                    <a:gd name="connsiteY5" fmla="*/ 355143 h 2519723"/>
                    <a:gd name="connsiteX6" fmla="*/ 634577 w 954703"/>
                    <a:gd name="connsiteY6" fmla="*/ 0 h 2519723"/>
                    <a:gd name="connsiteX7" fmla="*/ 954704 w 954703"/>
                    <a:gd name="connsiteY7" fmla="*/ 1217878 h 251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703" h="2519723">
                      <a:moveTo>
                        <a:pt x="954704" y="1217878"/>
                      </a:moveTo>
                      <a:cubicBezTo>
                        <a:pt x="954704" y="1674625"/>
                        <a:pt x="830903" y="2102465"/>
                        <a:pt x="615047" y="2469652"/>
                      </a:cubicBezTo>
                      <a:lnTo>
                        <a:pt x="165527" y="2519723"/>
                      </a:lnTo>
                      <a:lnTo>
                        <a:pt x="0" y="2114596"/>
                      </a:lnTo>
                      <a:cubicBezTo>
                        <a:pt x="155375" y="1851852"/>
                        <a:pt x="244591" y="1545232"/>
                        <a:pt x="244591" y="1217878"/>
                      </a:cubicBezTo>
                      <a:cubicBezTo>
                        <a:pt x="244591" y="904461"/>
                        <a:pt x="162860" y="610143"/>
                        <a:pt x="19530" y="355143"/>
                      </a:cubicBezTo>
                      <a:lnTo>
                        <a:pt x="634577" y="0"/>
                      </a:lnTo>
                      <a:cubicBezTo>
                        <a:pt x="838388" y="359616"/>
                        <a:pt x="954704" y="775240"/>
                        <a:pt x="954704" y="12178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Freeform: Shape 137">
                  <a:extLst>
                    <a:ext uri="{FF2B5EF4-FFF2-40B4-BE49-F238E27FC236}">
                      <a16:creationId xmlns:a16="http://schemas.microsoft.com/office/drawing/2014/main" id="{058AC94E-2C80-87CC-BDB5-10464E9652B2}"/>
                    </a:ext>
                  </a:extLst>
                </p:cNvPr>
                <p:cNvSpPr/>
                <p:nvPr/>
              </p:nvSpPr>
              <p:spPr>
                <a:xfrm>
                  <a:off x="6099956" y="1048589"/>
                  <a:ext cx="2148578" cy="1696219"/>
                </a:xfrm>
                <a:custGeom>
                  <a:avLst/>
                  <a:gdLst>
                    <a:gd name="connsiteX0" fmla="*/ 2148579 w 2148578"/>
                    <a:gd name="connsiteY0" fmla="*/ 1256076 h 1696219"/>
                    <a:gd name="connsiteX1" fmla="*/ 1991311 w 2148578"/>
                    <a:gd name="connsiteY1" fmla="*/ 1696219 h 1696219"/>
                    <a:gd name="connsiteX2" fmla="*/ 1533446 w 2148578"/>
                    <a:gd name="connsiteY2" fmla="*/ 1611219 h 1696219"/>
                    <a:gd name="connsiteX3" fmla="*/ 0 w 2148578"/>
                    <a:gd name="connsiteY3" fmla="*/ 710113 h 1696219"/>
                    <a:gd name="connsiteX4" fmla="*/ 0 w 2148578"/>
                    <a:gd name="connsiteY4" fmla="*/ 0 h 1696219"/>
                    <a:gd name="connsiteX5" fmla="*/ 2148579 w 2148578"/>
                    <a:gd name="connsiteY5" fmla="*/ 1256076 h 16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8578" h="1696219">
                      <a:moveTo>
                        <a:pt x="2148579" y="1256076"/>
                      </a:moveTo>
                      <a:lnTo>
                        <a:pt x="1991311" y="1696219"/>
                      </a:lnTo>
                      <a:lnTo>
                        <a:pt x="1533446" y="1611219"/>
                      </a:lnTo>
                      <a:cubicBezTo>
                        <a:pt x="1232073" y="1074892"/>
                        <a:pt x="658494" y="712092"/>
                        <a:pt x="0" y="710113"/>
                      </a:cubicBezTo>
                      <a:lnTo>
                        <a:pt x="0" y="0"/>
                      </a:lnTo>
                      <a:cubicBezTo>
                        <a:pt x="921409" y="2065"/>
                        <a:pt x="1724438" y="507506"/>
                        <a:pt x="2148579" y="125607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6" name="Oval 140">
                <a:extLst>
                  <a:ext uri="{FF2B5EF4-FFF2-40B4-BE49-F238E27FC236}">
                    <a16:creationId xmlns:a16="http://schemas.microsoft.com/office/drawing/2014/main" id="{37B839BB-70D4-FE42-0559-1A3F88F85540}"/>
                  </a:ext>
                </a:extLst>
              </p:cNvPr>
              <p:cNvSpPr/>
              <p:nvPr/>
            </p:nvSpPr>
            <p:spPr>
              <a:xfrm>
                <a:off x="4831474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41">
                <a:extLst>
                  <a:ext uri="{FF2B5EF4-FFF2-40B4-BE49-F238E27FC236}">
                    <a16:creationId xmlns:a16="http://schemas.microsoft.com/office/drawing/2014/main" id="{1E52B03C-E315-B296-040A-00B34E512307}"/>
                  </a:ext>
                </a:extLst>
              </p:cNvPr>
              <p:cNvSpPr/>
              <p:nvPr/>
            </p:nvSpPr>
            <p:spPr>
              <a:xfrm>
                <a:off x="6541310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Oval 143">
                <a:extLst>
                  <a:ext uri="{FF2B5EF4-FFF2-40B4-BE49-F238E27FC236}">
                    <a16:creationId xmlns:a16="http://schemas.microsoft.com/office/drawing/2014/main" id="{70392B09-BB05-4374-A396-84688F7250DD}"/>
                  </a:ext>
                </a:extLst>
              </p:cNvPr>
              <p:cNvSpPr/>
              <p:nvPr/>
            </p:nvSpPr>
            <p:spPr>
              <a:xfrm>
                <a:off x="7389303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" name="Oval 139">
                <a:extLst>
                  <a:ext uri="{FF2B5EF4-FFF2-40B4-BE49-F238E27FC236}">
                    <a16:creationId xmlns:a16="http://schemas.microsoft.com/office/drawing/2014/main" id="{10D16B1B-8279-3D6F-A7F6-AEFDC98957F0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36" name="Graphic 35" descr="Geld silhouet">
            <a:extLst>
              <a:ext uri="{FF2B5EF4-FFF2-40B4-BE49-F238E27FC236}">
                <a16:creationId xmlns:a16="http://schemas.microsoft.com/office/drawing/2014/main" id="{50560F09-C47C-72BD-4DF3-8C778D62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2925" y="4142193"/>
            <a:ext cx="560062" cy="561968"/>
          </a:xfrm>
          <a:prstGeom prst="rect">
            <a:avLst/>
          </a:prstGeom>
        </p:spPr>
      </p:pic>
      <p:pic>
        <p:nvPicPr>
          <p:cNvPr id="38" name="Graphic 37" descr="Vergrootglas silhouet">
            <a:extLst>
              <a:ext uri="{FF2B5EF4-FFF2-40B4-BE49-F238E27FC236}">
                <a16:creationId xmlns:a16="http://schemas.microsoft.com/office/drawing/2014/main" id="{11616501-D600-F429-D4E0-70C3A4336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1435" y="2678075"/>
            <a:ext cx="619640" cy="619640"/>
          </a:xfrm>
          <a:prstGeom prst="rect">
            <a:avLst/>
          </a:prstGeom>
        </p:spPr>
      </p:pic>
      <p:pic>
        <p:nvPicPr>
          <p:cNvPr id="39" name="Graphic 38" descr="Bot silhouet">
            <a:extLst>
              <a:ext uri="{FF2B5EF4-FFF2-40B4-BE49-F238E27FC236}">
                <a16:creationId xmlns:a16="http://schemas.microsoft.com/office/drawing/2014/main" id="{062E8C2B-2A2E-6459-5B6D-6DDAA0652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9327057" y="2324508"/>
            <a:ext cx="481790" cy="481790"/>
          </a:xfrm>
          <a:prstGeom prst="rect">
            <a:avLst/>
          </a:prstGeom>
        </p:spPr>
      </p:pic>
      <p:pic>
        <p:nvPicPr>
          <p:cNvPr id="40" name="Graphic 39" descr="Verrekijker silhouet">
            <a:extLst>
              <a:ext uri="{FF2B5EF4-FFF2-40B4-BE49-F238E27FC236}">
                <a16:creationId xmlns:a16="http://schemas.microsoft.com/office/drawing/2014/main" id="{9FD68AC0-770D-DC3D-7A7F-93457AD4A9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pic>
        <p:nvPicPr>
          <p:cNvPr id="41" name="Graphic 40" descr="Bot silhouet">
            <a:extLst>
              <a:ext uri="{FF2B5EF4-FFF2-40B4-BE49-F238E27FC236}">
                <a16:creationId xmlns:a16="http://schemas.microsoft.com/office/drawing/2014/main" id="{CDB88064-48C4-C457-4BC6-26852E30D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8763117" y="2756508"/>
            <a:ext cx="624151" cy="624151"/>
          </a:xfrm>
          <a:prstGeom prst="rect">
            <a:avLst/>
          </a:prstGeom>
        </p:spPr>
      </p:pic>
      <p:pic>
        <p:nvPicPr>
          <p:cNvPr id="42" name="Graphic 41" descr="Vergrootglas silhouet">
            <a:extLst>
              <a:ext uri="{FF2B5EF4-FFF2-40B4-BE49-F238E27FC236}">
                <a16:creationId xmlns:a16="http://schemas.microsoft.com/office/drawing/2014/main" id="{49460D11-4133-FF8A-4AE6-B3E6C03AA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6087" y="4143916"/>
            <a:ext cx="619640" cy="619640"/>
          </a:xfrm>
          <a:prstGeom prst="rect">
            <a:avLst/>
          </a:prstGeom>
        </p:spPr>
      </p:pic>
      <p:pic>
        <p:nvPicPr>
          <p:cNvPr id="43" name="Graphic 42" descr="Bot silhouet">
            <a:extLst>
              <a:ext uri="{FF2B5EF4-FFF2-40B4-BE49-F238E27FC236}">
                <a16:creationId xmlns:a16="http://schemas.microsoft.com/office/drawing/2014/main" id="{E703907D-2931-D67E-2A4F-DF8FDCC334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6751709" y="3790349"/>
            <a:ext cx="481790" cy="481790"/>
          </a:xfrm>
          <a:prstGeom prst="rect">
            <a:avLst/>
          </a:prstGeom>
        </p:spPr>
      </p:pic>
      <p:pic>
        <p:nvPicPr>
          <p:cNvPr id="44" name="Graphic 43" descr="Bot silhouet">
            <a:extLst>
              <a:ext uri="{FF2B5EF4-FFF2-40B4-BE49-F238E27FC236}">
                <a16:creationId xmlns:a16="http://schemas.microsoft.com/office/drawing/2014/main" id="{91F6B8A0-2386-E88F-7FBE-6D251921B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6187769" y="4222349"/>
            <a:ext cx="624151" cy="624151"/>
          </a:xfrm>
          <a:prstGeom prst="rect">
            <a:avLst/>
          </a:prstGeom>
        </p:spPr>
      </p:pic>
      <p:sp>
        <p:nvSpPr>
          <p:cNvPr id="3" name="TextBox 204">
            <a:extLst>
              <a:ext uri="{FF2B5EF4-FFF2-40B4-BE49-F238E27FC236}">
                <a16:creationId xmlns:a16="http://schemas.microsoft.com/office/drawing/2014/main" id="{4C2966A6-F179-9C40-F687-8E1BE8D295BC}"/>
              </a:ext>
            </a:extLst>
          </p:cNvPr>
          <p:cNvSpPr txBox="1"/>
          <p:nvPr/>
        </p:nvSpPr>
        <p:spPr>
          <a:xfrm>
            <a:off x="5843042" y="3174180"/>
            <a:ext cx="21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rPr>
              <a:t>1</a:t>
            </a:r>
            <a:endParaRPr lang="en-US" sz="2800" b="1" spc="0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576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5FAF-B1D2-A1A3-08CE-8A6F2182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E3F7D378-48AD-BDDE-86B5-301310CFF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23E1AF9-91D3-3972-D399-47E7926FC784}"/>
              </a:ext>
            </a:extLst>
          </p:cNvPr>
          <p:cNvSpPr txBox="1"/>
          <p:nvPr/>
        </p:nvSpPr>
        <p:spPr>
          <a:xfrm>
            <a:off x="321616" y="3001745"/>
            <a:ext cx="56566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47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US" sz="2000" i="0" dirty="0">
                <a:solidFill>
                  <a:srgbClr val="0047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negotiations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decision</a:t>
            </a:r>
          </a:p>
          <a:p>
            <a:endParaRPr lang="nl-BE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5B567C0A-1E58-F79D-6877-4645FB3E8ACD}"/>
              </a:ext>
            </a:extLst>
          </p:cNvPr>
          <p:cNvGrpSpPr/>
          <p:nvPr/>
        </p:nvGrpSpPr>
        <p:grpSpPr>
          <a:xfrm>
            <a:off x="3670848" y="718440"/>
            <a:ext cx="8330060" cy="4439894"/>
            <a:chOff x="2141515" y="1346990"/>
            <a:chExt cx="8330060" cy="4439894"/>
          </a:xfrm>
        </p:grpSpPr>
        <p:sp>
          <p:nvSpPr>
            <p:cNvPr id="11" name="TextBox 192">
              <a:extLst>
                <a:ext uri="{FF2B5EF4-FFF2-40B4-BE49-F238E27FC236}">
                  <a16:creationId xmlns:a16="http://schemas.microsoft.com/office/drawing/2014/main" id="{DA3C8B95-F1FC-321E-319D-F7246CCFE93C}"/>
                </a:ext>
              </a:extLst>
            </p:cNvPr>
            <p:cNvSpPr txBox="1"/>
            <p:nvPr/>
          </p:nvSpPr>
          <p:spPr>
            <a:xfrm>
              <a:off x="2141515" y="3234525"/>
              <a:ext cx="1832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and </a:t>
              </a:r>
            </a:p>
            <a:p>
              <a:r>
                <a:rPr lang="en-US" sz="2000" b="1" spc="0" baseline="0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legal details</a:t>
              </a:r>
            </a:p>
          </p:txBody>
        </p:sp>
        <p:sp>
          <p:nvSpPr>
            <p:cNvPr id="12" name="TextBox 195">
              <a:extLst>
                <a:ext uri="{FF2B5EF4-FFF2-40B4-BE49-F238E27FC236}">
                  <a16:creationId xmlns:a16="http://schemas.microsoft.com/office/drawing/2014/main" id="{E8B0ED63-8EA6-E292-5FC7-E9971A957649}"/>
                </a:ext>
              </a:extLst>
            </p:cNvPr>
            <p:cNvSpPr txBox="1"/>
            <p:nvPr/>
          </p:nvSpPr>
          <p:spPr>
            <a:xfrm>
              <a:off x="7232673" y="5386774"/>
              <a:ext cx="231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viability</a:t>
              </a:r>
              <a:endParaRPr lang="en-US" sz="2000" b="1" spc="0" baseline="0" dirty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13" name="TextBox 198">
              <a:extLst>
                <a:ext uri="{FF2B5EF4-FFF2-40B4-BE49-F238E27FC236}">
                  <a16:creationId xmlns:a16="http://schemas.microsoft.com/office/drawing/2014/main" id="{A7A2DEDC-B474-6CB3-F60E-287CDF65AB03}"/>
                </a:ext>
              </a:extLst>
            </p:cNvPr>
            <p:cNvSpPr txBox="1"/>
            <p:nvPr/>
          </p:nvSpPr>
          <p:spPr>
            <a:xfrm>
              <a:off x="8263919" y="3234525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Selection based </a:t>
              </a:r>
            </a:p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on functionality</a:t>
              </a:r>
            </a:p>
          </p:txBody>
        </p:sp>
        <p:sp>
          <p:nvSpPr>
            <p:cNvPr id="14" name="TextBox 201">
              <a:extLst>
                <a:ext uri="{FF2B5EF4-FFF2-40B4-BE49-F238E27FC236}">
                  <a16:creationId xmlns:a16="http://schemas.microsoft.com/office/drawing/2014/main" id="{02FBF271-00DE-05C2-080C-46E0C1867F86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sp>
          <p:nvSpPr>
            <p:cNvPr id="15" name="TextBox 204">
              <a:extLst>
                <a:ext uri="{FF2B5EF4-FFF2-40B4-BE49-F238E27FC236}">
                  <a16:creationId xmlns:a16="http://schemas.microsoft.com/office/drawing/2014/main" id="{A0E563ED-4167-22FA-C3B1-F079E2C958C3}"/>
                </a:ext>
              </a:extLst>
            </p:cNvPr>
            <p:cNvSpPr txBox="1"/>
            <p:nvPr/>
          </p:nvSpPr>
          <p:spPr>
            <a:xfrm>
              <a:off x="2890684" y="5384242"/>
              <a:ext cx="2180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Trial and survey</a:t>
              </a:r>
              <a:endParaRPr lang="en-US" sz="2000" b="1" spc="0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grpSp>
          <p:nvGrpSpPr>
            <p:cNvPr id="18" name="Group 216">
              <a:extLst>
                <a:ext uri="{FF2B5EF4-FFF2-40B4-BE49-F238E27FC236}">
                  <a16:creationId xmlns:a16="http://schemas.microsoft.com/office/drawing/2014/main" id="{21315EE5-8336-BA6E-3A0E-4DAA2F779345}"/>
                </a:ext>
              </a:extLst>
            </p:cNvPr>
            <p:cNvGrpSpPr/>
            <p:nvPr/>
          </p:nvGrpSpPr>
          <p:grpSpPr>
            <a:xfrm>
              <a:off x="3983481" y="1508165"/>
              <a:ext cx="4253815" cy="3997746"/>
              <a:chOff x="3983481" y="1380377"/>
              <a:chExt cx="4253815" cy="3997746"/>
            </a:xfrm>
          </p:grpSpPr>
          <p:grpSp>
            <p:nvGrpSpPr>
              <p:cNvPr id="20" name="Graphic 4">
                <a:extLst>
                  <a:ext uri="{FF2B5EF4-FFF2-40B4-BE49-F238E27FC236}">
                    <a16:creationId xmlns:a16="http://schemas.microsoft.com/office/drawing/2014/main" id="{B33E97D5-E8CF-B123-6749-B8D9885B4A25}"/>
                  </a:ext>
                </a:extLst>
              </p:cNvPr>
              <p:cNvGrpSpPr/>
              <p:nvPr/>
            </p:nvGrpSpPr>
            <p:grpSpPr>
              <a:xfrm rot="21311388">
                <a:off x="4102140" y="1380377"/>
                <a:ext cx="3997816" cy="3997746"/>
                <a:chOff x="3620669" y="1048589"/>
                <a:chExt cx="4947992" cy="4947907"/>
              </a:xfrm>
            </p:grpSpPr>
            <p:sp>
              <p:nvSpPr>
                <p:cNvPr id="36" name="Freeform: Shape 133">
                  <a:extLst>
                    <a:ext uri="{FF2B5EF4-FFF2-40B4-BE49-F238E27FC236}">
                      <a16:creationId xmlns:a16="http://schemas.microsoft.com/office/drawing/2014/main" id="{E27EEFF3-99C5-AF9B-3F09-9970B5B52A84}"/>
                    </a:ext>
                  </a:extLst>
                </p:cNvPr>
                <p:cNvSpPr/>
                <p:nvPr/>
              </p:nvSpPr>
              <p:spPr>
                <a:xfrm>
                  <a:off x="3620669" y="2232828"/>
                  <a:ext cx="957457" cy="2546221"/>
                </a:xfrm>
                <a:custGeom>
                  <a:avLst/>
                  <a:gdLst>
                    <a:gd name="connsiteX0" fmla="*/ 957457 w 957457"/>
                    <a:gd name="connsiteY0" fmla="*/ 2191079 h 2546221"/>
                    <a:gd name="connsiteX1" fmla="*/ 342324 w 957457"/>
                    <a:gd name="connsiteY1" fmla="*/ 2546221 h 2546221"/>
                    <a:gd name="connsiteX2" fmla="*/ 0 w 957457"/>
                    <a:gd name="connsiteY2" fmla="*/ 1289715 h 2546221"/>
                    <a:gd name="connsiteX3" fmla="*/ 322794 w 957457"/>
                    <a:gd name="connsiteY3" fmla="*/ 67192 h 2546221"/>
                    <a:gd name="connsiteX4" fmla="*/ 783499 w 957457"/>
                    <a:gd name="connsiteY4" fmla="*/ 0 h 2546221"/>
                    <a:gd name="connsiteX5" fmla="*/ 937841 w 957457"/>
                    <a:gd name="connsiteY5" fmla="*/ 422334 h 2546221"/>
                    <a:gd name="connsiteX6" fmla="*/ 710113 w 957457"/>
                    <a:gd name="connsiteY6" fmla="*/ 1289715 h 2546221"/>
                    <a:gd name="connsiteX7" fmla="*/ 957457 w 957457"/>
                    <a:gd name="connsiteY7" fmla="*/ 2191079 h 2546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7457" h="2546221">
                      <a:moveTo>
                        <a:pt x="957457" y="2191079"/>
                      </a:moveTo>
                      <a:lnTo>
                        <a:pt x="342324" y="2546221"/>
                      </a:lnTo>
                      <a:cubicBezTo>
                        <a:pt x="124833" y="2177916"/>
                        <a:pt x="0" y="1748355"/>
                        <a:pt x="0" y="1289715"/>
                      </a:cubicBezTo>
                      <a:cubicBezTo>
                        <a:pt x="0" y="845098"/>
                        <a:pt x="117348" y="427754"/>
                        <a:pt x="322794" y="67192"/>
                      </a:cubicBezTo>
                      <a:lnTo>
                        <a:pt x="783499" y="0"/>
                      </a:lnTo>
                      <a:lnTo>
                        <a:pt x="937841" y="422334"/>
                      </a:lnTo>
                      <a:cubicBezTo>
                        <a:pt x="792877" y="678453"/>
                        <a:pt x="710113" y="974405"/>
                        <a:pt x="710113" y="1289715"/>
                      </a:cubicBezTo>
                      <a:cubicBezTo>
                        <a:pt x="710113" y="1619048"/>
                        <a:pt x="800361" y="1927303"/>
                        <a:pt x="957457" y="21910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Freeform: Shape 134">
                  <a:extLst>
                    <a:ext uri="{FF2B5EF4-FFF2-40B4-BE49-F238E27FC236}">
                      <a16:creationId xmlns:a16="http://schemas.microsoft.com/office/drawing/2014/main" id="{A68DC128-8080-581F-9384-5157931316D4}"/>
                    </a:ext>
                  </a:extLst>
                </p:cNvPr>
                <p:cNvSpPr/>
                <p:nvPr/>
              </p:nvSpPr>
              <p:spPr>
                <a:xfrm>
                  <a:off x="3962993" y="4375556"/>
                  <a:ext cx="2137050" cy="1620940"/>
                </a:xfrm>
                <a:custGeom>
                  <a:avLst/>
                  <a:gdLst>
                    <a:gd name="connsiteX0" fmla="*/ 2137050 w 2137050"/>
                    <a:gd name="connsiteY0" fmla="*/ 910913 h 1620940"/>
                    <a:gd name="connsiteX1" fmla="*/ 2137050 w 2137050"/>
                    <a:gd name="connsiteY1" fmla="*/ 1620941 h 1620940"/>
                    <a:gd name="connsiteX2" fmla="*/ 2131716 w 2137050"/>
                    <a:gd name="connsiteY2" fmla="*/ 1620941 h 1620940"/>
                    <a:gd name="connsiteX3" fmla="*/ 0 w 2137050"/>
                    <a:gd name="connsiteY3" fmla="*/ 403493 h 1620940"/>
                    <a:gd name="connsiteX4" fmla="*/ 207253 w 2137050"/>
                    <a:gd name="connsiteY4" fmla="*/ 0 h 1620940"/>
                    <a:gd name="connsiteX5" fmla="*/ 615133 w 2137050"/>
                    <a:gd name="connsiteY5" fmla="*/ 48350 h 1620940"/>
                    <a:gd name="connsiteX6" fmla="*/ 2131716 w 2137050"/>
                    <a:gd name="connsiteY6" fmla="*/ 910913 h 1620940"/>
                    <a:gd name="connsiteX7" fmla="*/ 2137050 w 2137050"/>
                    <a:gd name="connsiteY7" fmla="*/ 910913 h 162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37050" h="1620940">
                      <a:moveTo>
                        <a:pt x="2137050" y="910913"/>
                      </a:moveTo>
                      <a:lnTo>
                        <a:pt x="2137050" y="1620941"/>
                      </a:lnTo>
                      <a:lnTo>
                        <a:pt x="2131716" y="1620941"/>
                      </a:lnTo>
                      <a:cubicBezTo>
                        <a:pt x="1223986" y="1620941"/>
                        <a:pt x="430507" y="1132103"/>
                        <a:pt x="0" y="403493"/>
                      </a:cubicBezTo>
                      <a:lnTo>
                        <a:pt x="207253" y="0"/>
                      </a:lnTo>
                      <a:lnTo>
                        <a:pt x="615133" y="48350"/>
                      </a:lnTo>
                      <a:cubicBezTo>
                        <a:pt x="922786" y="564890"/>
                        <a:pt x="1486816" y="910913"/>
                        <a:pt x="2131716" y="910913"/>
                      </a:cubicBezTo>
                      <a:lnTo>
                        <a:pt x="2137050" y="91091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" name="Freeform: Shape 135">
                  <a:extLst>
                    <a:ext uri="{FF2B5EF4-FFF2-40B4-BE49-F238E27FC236}">
                      <a16:creationId xmlns:a16="http://schemas.microsoft.com/office/drawing/2014/main" id="{18872AA3-3FDA-B24E-F474-CDB04FEAAB8F}"/>
                    </a:ext>
                  </a:extLst>
                </p:cNvPr>
                <p:cNvSpPr/>
                <p:nvPr/>
              </p:nvSpPr>
              <p:spPr>
                <a:xfrm>
                  <a:off x="5838934" y="4419261"/>
                  <a:ext cx="2390071" cy="1577235"/>
                </a:xfrm>
                <a:custGeom>
                  <a:avLst/>
                  <a:gdLst>
                    <a:gd name="connsiteX0" fmla="*/ 2390072 w 2390071"/>
                    <a:gd name="connsiteY0" fmla="*/ 355057 h 1577235"/>
                    <a:gd name="connsiteX1" fmla="*/ 261109 w 2390071"/>
                    <a:gd name="connsiteY1" fmla="*/ 1577236 h 1577235"/>
                    <a:gd name="connsiteX2" fmla="*/ 0 w 2390071"/>
                    <a:gd name="connsiteY2" fmla="*/ 1245752 h 1577235"/>
                    <a:gd name="connsiteX3" fmla="*/ 261109 w 2390071"/>
                    <a:gd name="connsiteY3" fmla="*/ 867209 h 1577235"/>
                    <a:gd name="connsiteX4" fmla="*/ 1775025 w 2390071"/>
                    <a:gd name="connsiteY4" fmla="*/ 0 h 1577235"/>
                    <a:gd name="connsiteX5" fmla="*/ 2390072 w 2390071"/>
                    <a:gd name="connsiteY5" fmla="*/ 355057 h 15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0071" h="1577235">
                      <a:moveTo>
                        <a:pt x="2390072" y="355057"/>
                      </a:moveTo>
                      <a:cubicBezTo>
                        <a:pt x="1961114" y="1084957"/>
                        <a:pt x="1168495" y="1575343"/>
                        <a:pt x="261109" y="1577236"/>
                      </a:cubicBezTo>
                      <a:lnTo>
                        <a:pt x="0" y="1245752"/>
                      </a:lnTo>
                      <a:lnTo>
                        <a:pt x="261109" y="867209"/>
                      </a:lnTo>
                      <a:cubicBezTo>
                        <a:pt x="905666" y="865316"/>
                        <a:pt x="1468921" y="517658"/>
                        <a:pt x="1775025" y="0"/>
                      </a:cubicBezTo>
                      <a:lnTo>
                        <a:pt x="2390072" y="355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0" name="Freeform: Shape 136">
                  <a:extLst>
                    <a:ext uri="{FF2B5EF4-FFF2-40B4-BE49-F238E27FC236}">
                      <a16:creationId xmlns:a16="http://schemas.microsoft.com/office/drawing/2014/main" id="{5D901122-D7EC-F42D-A60E-3121D0AA26DB}"/>
                    </a:ext>
                  </a:extLst>
                </p:cNvPr>
                <p:cNvSpPr/>
                <p:nvPr/>
              </p:nvSpPr>
              <p:spPr>
                <a:xfrm>
                  <a:off x="7613958" y="2304666"/>
                  <a:ext cx="954703" cy="2519723"/>
                </a:xfrm>
                <a:custGeom>
                  <a:avLst/>
                  <a:gdLst>
                    <a:gd name="connsiteX0" fmla="*/ 954704 w 954703"/>
                    <a:gd name="connsiteY0" fmla="*/ 1217878 h 2519723"/>
                    <a:gd name="connsiteX1" fmla="*/ 615047 w 954703"/>
                    <a:gd name="connsiteY1" fmla="*/ 2469652 h 2519723"/>
                    <a:gd name="connsiteX2" fmla="*/ 165527 w 954703"/>
                    <a:gd name="connsiteY2" fmla="*/ 2519723 h 2519723"/>
                    <a:gd name="connsiteX3" fmla="*/ 0 w 954703"/>
                    <a:gd name="connsiteY3" fmla="*/ 2114596 h 2519723"/>
                    <a:gd name="connsiteX4" fmla="*/ 244591 w 954703"/>
                    <a:gd name="connsiteY4" fmla="*/ 1217878 h 2519723"/>
                    <a:gd name="connsiteX5" fmla="*/ 19530 w 954703"/>
                    <a:gd name="connsiteY5" fmla="*/ 355143 h 2519723"/>
                    <a:gd name="connsiteX6" fmla="*/ 634577 w 954703"/>
                    <a:gd name="connsiteY6" fmla="*/ 0 h 2519723"/>
                    <a:gd name="connsiteX7" fmla="*/ 954704 w 954703"/>
                    <a:gd name="connsiteY7" fmla="*/ 1217878 h 251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703" h="2519723">
                      <a:moveTo>
                        <a:pt x="954704" y="1217878"/>
                      </a:moveTo>
                      <a:cubicBezTo>
                        <a:pt x="954704" y="1674625"/>
                        <a:pt x="830903" y="2102465"/>
                        <a:pt x="615047" y="2469652"/>
                      </a:cubicBezTo>
                      <a:lnTo>
                        <a:pt x="165527" y="2519723"/>
                      </a:lnTo>
                      <a:lnTo>
                        <a:pt x="0" y="2114596"/>
                      </a:lnTo>
                      <a:cubicBezTo>
                        <a:pt x="155375" y="1851852"/>
                        <a:pt x="244591" y="1545232"/>
                        <a:pt x="244591" y="1217878"/>
                      </a:cubicBezTo>
                      <a:cubicBezTo>
                        <a:pt x="244591" y="904461"/>
                        <a:pt x="162860" y="610143"/>
                        <a:pt x="19530" y="355143"/>
                      </a:cubicBezTo>
                      <a:lnTo>
                        <a:pt x="634577" y="0"/>
                      </a:lnTo>
                      <a:cubicBezTo>
                        <a:pt x="838388" y="359616"/>
                        <a:pt x="954704" y="775240"/>
                        <a:pt x="954704" y="12178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Freeform: Shape 137">
                  <a:extLst>
                    <a:ext uri="{FF2B5EF4-FFF2-40B4-BE49-F238E27FC236}">
                      <a16:creationId xmlns:a16="http://schemas.microsoft.com/office/drawing/2014/main" id="{10DB806E-82C3-3B2C-4D68-1E7BA6A98E36}"/>
                    </a:ext>
                  </a:extLst>
                </p:cNvPr>
                <p:cNvSpPr/>
                <p:nvPr/>
              </p:nvSpPr>
              <p:spPr>
                <a:xfrm>
                  <a:off x="6099956" y="1048589"/>
                  <a:ext cx="2148578" cy="1696219"/>
                </a:xfrm>
                <a:custGeom>
                  <a:avLst/>
                  <a:gdLst>
                    <a:gd name="connsiteX0" fmla="*/ 2148579 w 2148578"/>
                    <a:gd name="connsiteY0" fmla="*/ 1256076 h 1696219"/>
                    <a:gd name="connsiteX1" fmla="*/ 1991311 w 2148578"/>
                    <a:gd name="connsiteY1" fmla="*/ 1696219 h 1696219"/>
                    <a:gd name="connsiteX2" fmla="*/ 1533446 w 2148578"/>
                    <a:gd name="connsiteY2" fmla="*/ 1611219 h 1696219"/>
                    <a:gd name="connsiteX3" fmla="*/ 0 w 2148578"/>
                    <a:gd name="connsiteY3" fmla="*/ 710113 h 1696219"/>
                    <a:gd name="connsiteX4" fmla="*/ 0 w 2148578"/>
                    <a:gd name="connsiteY4" fmla="*/ 0 h 1696219"/>
                    <a:gd name="connsiteX5" fmla="*/ 2148579 w 2148578"/>
                    <a:gd name="connsiteY5" fmla="*/ 1256076 h 16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8578" h="1696219">
                      <a:moveTo>
                        <a:pt x="2148579" y="1256076"/>
                      </a:moveTo>
                      <a:lnTo>
                        <a:pt x="1991311" y="1696219"/>
                      </a:lnTo>
                      <a:lnTo>
                        <a:pt x="1533446" y="1611219"/>
                      </a:lnTo>
                      <a:cubicBezTo>
                        <a:pt x="1232073" y="1074892"/>
                        <a:pt x="658494" y="712092"/>
                        <a:pt x="0" y="710113"/>
                      </a:cubicBezTo>
                      <a:lnTo>
                        <a:pt x="0" y="0"/>
                      </a:lnTo>
                      <a:cubicBezTo>
                        <a:pt x="921409" y="2065"/>
                        <a:pt x="1724438" y="507506"/>
                        <a:pt x="2148579" y="125607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1" name="Oval 140">
                <a:extLst>
                  <a:ext uri="{FF2B5EF4-FFF2-40B4-BE49-F238E27FC236}">
                    <a16:creationId xmlns:a16="http://schemas.microsoft.com/office/drawing/2014/main" id="{143258D1-FCA8-5F60-B082-B6510A43DD15}"/>
                  </a:ext>
                </a:extLst>
              </p:cNvPr>
              <p:cNvSpPr/>
              <p:nvPr/>
            </p:nvSpPr>
            <p:spPr>
              <a:xfrm>
                <a:off x="4831474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Oval 141">
                <a:extLst>
                  <a:ext uri="{FF2B5EF4-FFF2-40B4-BE49-F238E27FC236}">
                    <a16:creationId xmlns:a16="http://schemas.microsoft.com/office/drawing/2014/main" id="{CE139394-9BDC-83A6-C886-18D1C7685305}"/>
                  </a:ext>
                </a:extLst>
              </p:cNvPr>
              <p:cNvSpPr/>
              <p:nvPr/>
            </p:nvSpPr>
            <p:spPr>
              <a:xfrm>
                <a:off x="6541310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Oval 143">
                <a:extLst>
                  <a:ext uri="{FF2B5EF4-FFF2-40B4-BE49-F238E27FC236}">
                    <a16:creationId xmlns:a16="http://schemas.microsoft.com/office/drawing/2014/main" id="{BF385E99-145F-39F0-5736-AE0EE1DB11EB}"/>
                  </a:ext>
                </a:extLst>
              </p:cNvPr>
              <p:cNvSpPr/>
              <p:nvPr/>
            </p:nvSpPr>
            <p:spPr>
              <a:xfrm>
                <a:off x="7389303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Oval 139">
                <a:extLst>
                  <a:ext uri="{FF2B5EF4-FFF2-40B4-BE49-F238E27FC236}">
                    <a16:creationId xmlns:a16="http://schemas.microsoft.com/office/drawing/2014/main" id="{87213359-9D77-F9AE-41CE-095768D8CEE0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Oval 142">
                <a:extLst>
                  <a:ext uri="{FF2B5EF4-FFF2-40B4-BE49-F238E27FC236}">
                    <a16:creationId xmlns:a16="http://schemas.microsoft.com/office/drawing/2014/main" id="{4B8E16B6-E505-14E9-2C7C-6D50B2EBFD42}"/>
                  </a:ext>
                </a:extLst>
              </p:cNvPr>
              <p:cNvSpPr/>
              <p:nvPr/>
            </p:nvSpPr>
            <p:spPr>
              <a:xfrm>
                <a:off x="3983481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43" name="Graphic 42" descr="Geld silhouet">
            <a:extLst>
              <a:ext uri="{FF2B5EF4-FFF2-40B4-BE49-F238E27FC236}">
                <a16:creationId xmlns:a16="http://schemas.microsoft.com/office/drawing/2014/main" id="{1C85C987-2BB1-2E74-096D-1BF69C505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2925" y="4142193"/>
            <a:ext cx="560062" cy="561968"/>
          </a:xfrm>
          <a:prstGeom prst="rect">
            <a:avLst/>
          </a:prstGeom>
        </p:spPr>
      </p:pic>
      <p:pic>
        <p:nvPicPr>
          <p:cNvPr id="44" name="Graphic 43" descr="Geld silhouet">
            <a:extLst>
              <a:ext uri="{FF2B5EF4-FFF2-40B4-BE49-F238E27FC236}">
                <a16:creationId xmlns:a16="http://schemas.microsoft.com/office/drawing/2014/main" id="{871A02B3-47FD-D55B-86A8-3FAB8BE88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808" y="2788070"/>
            <a:ext cx="507918" cy="509645"/>
          </a:xfrm>
          <a:prstGeom prst="rect">
            <a:avLst/>
          </a:prstGeom>
        </p:spPr>
      </p:pic>
      <p:pic>
        <p:nvPicPr>
          <p:cNvPr id="46" name="Graphic 45" descr="Vergrootglas silhouet">
            <a:extLst>
              <a:ext uri="{FF2B5EF4-FFF2-40B4-BE49-F238E27FC236}">
                <a16:creationId xmlns:a16="http://schemas.microsoft.com/office/drawing/2014/main" id="{D847FBF9-C099-D485-0FF1-43F057DAA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1435" y="2678075"/>
            <a:ext cx="619640" cy="619640"/>
          </a:xfrm>
          <a:prstGeom prst="rect">
            <a:avLst/>
          </a:prstGeom>
        </p:spPr>
      </p:pic>
      <p:pic>
        <p:nvPicPr>
          <p:cNvPr id="48" name="Graphic 47" descr="Bot silhouet">
            <a:extLst>
              <a:ext uri="{FF2B5EF4-FFF2-40B4-BE49-F238E27FC236}">
                <a16:creationId xmlns:a16="http://schemas.microsoft.com/office/drawing/2014/main" id="{0913CA3F-D45C-060F-FBF1-2AE263778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9327057" y="2324508"/>
            <a:ext cx="481790" cy="481790"/>
          </a:xfrm>
          <a:prstGeom prst="rect">
            <a:avLst/>
          </a:prstGeom>
        </p:spPr>
      </p:pic>
      <p:pic>
        <p:nvPicPr>
          <p:cNvPr id="49" name="Graphic 48" descr="Verrekijker silhouet">
            <a:extLst>
              <a:ext uri="{FF2B5EF4-FFF2-40B4-BE49-F238E27FC236}">
                <a16:creationId xmlns:a16="http://schemas.microsoft.com/office/drawing/2014/main" id="{CDAE2213-0BB4-B6A3-9A4B-AEE5BECD79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pic>
        <p:nvPicPr>
          <p:cNvPr id="50" name="Graphic 49" descr="Bot silhouet">
            <a:extLst>
              <a:ext uri="{FF2B5EF4-FFF2-40B4-BE49-F238E27FC236}">
                <a16:creationId xmlns:a16="http://schemas.microsoft.com/office/drawing/2014/main" id="{A39F88CC-165C-53FC-A99E-5FF30F497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8763117" y="2756508"/>
            <a:ext cx="624151" cy="624151"/>
          </a:xfrm>
          <a:prstGeom prst="rect">
            <a:avLst/>
          </a:prstGeom>
        </p:spPr>
      </p:pic>
      <p:pic>
        <p:nvPicPr>
          <p:cNvPr id="52" name="Graphic 51" descr="Vergrootglas silhouet">
            <a:extLst>
              <a:ext uri="{FF2B5EF4-FFF2-40B4-BE49-F238E27FC236}">
                <a16:creationId xmlns:a16="http://schemas.microsoft.com/office/drawing/2014/main" id="{73D7C2C1-9C76-5834-D112-D4CA7B5C1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6087" y="4143916"/>
            <a:ext cx="619640" cy="619640"/>
          </a:xfrm>
          <a:prstGeom prst="rect">
            <a:avLst/>
          </a:prstGeom>
        </p:spPr>
      </p:pic>
      <p:pic>
        <p:nvPicPr>
          <p:cNvPr id="53" name="Graphic 52" descr="Bot silhouet">
            <a:extLst>
              <a:ext uri="{FF2B5EF4-FFF2-40B4-BE49-F238E27FC236}">
                <a16:creationId xmlns:a16="http://schemas.microsoft.com/office/drawing/2014/main" id="{3D304DF0-EC1E-772C-7F11-EE3CE56FF3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6751709" y="3790349"/>
            <a:ext cx="481790" cy="481790"/>
          </a:xfrm>
          <a:prstGeom prst="rect">
            <a:avLst/>
          </a:prstGeom>
        </p:spPr>
      </p:pic>
      <p:pic>
        <p:nvPicPr>
          <p:cNvPr id="54" name="Graphic 53" descr="Bot silhouet">
            <a:extLst>
              <a:ext uri="{FF2B5EF4-FFF2-40B4-BE49-F238E27FC236}">
                <a16:creationId xmlns:a16="http://schemas.microsoft.com/office/drawing/2014/main" id="{579DFCCA-4610-A0C6-6CD6-41478F430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6187769" y="4222349"/>
            <a:ext cx="624151" cy="624151"/>
          </a:xfrm>
          <a:prstGeom prst="rect">
            <a:avLst/>
          </a:prstGeom>
        </p:spPr>
      </p:pic>
      <p:pic>
        <p:nvPicPr>
          <p:cNvPr id="55" name="Graphic 54" descr="Ongelijke weegschaal silhouet">
            <a:extLst>
              <a:ext uri="{FF2B5EF4-FFF2-40B4-BE49-F238E27FC236}">
                <a16:creationId xmlns:a16="http://schemas.microsoft.com/office/drawing/2014/main" id="{672EE27A-E36B-765F-FB1F-23CC16F55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-27752" b="27752"/>
          <a:stretch/>
        </p:blipFill>
        <p:spPr>
          <a:xfrm>
            <a:off x="5515940" y="2422561"/>
            <a:ext cx="563793" cy="5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50F44-C561-89BA-46FE-6403618C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033BC10C-5E02-E006-30E2-76D5583E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754E84DE-817B-9D78-D16E-E6891048C76C}"/>
              </a:ext>
            </a:extLst>
          </p:cNvPr>
          <p:cNvGrpSpPr/>
          <p:nvPr/>
        </p:nvGrpSpPr>
        <p:grpSpPr>
          <a:xfrm>
            <a:off x="3670848" y="718440"/>
            <a:ext cx="8330060" cy="4439894"/>
            <a:chOff x="2141515" y="1346990"/>
            <a:chExt cx="8330060" cy="4439894"/>
          </a:xfrm>
        </p:grpSpPr>
        <p:sp>
          <p:nvSpPr>
            <p:cNvPr id="81" name="TextBox 192">
              <a:extLst>
                <a:ext uri="{FF2B5EF4-FFF2-40B4-BE49-F238E27FC236}">
                  <a16:creationId xmlns:a16="http://schemas.microsoft.com/office/drawing/2014/main" id="{2FC8F4DE-0B46-D7E9-6A1B-A169C568B188}"/>
                </a:ext>
              </a:extLst>
            </p:cNvPr>
            <p:cNvSpPr txBox="1"/>
            <p:nvPr/>
          </p:nvSpPr>
          <p:spPr>
            <a:xfrm>
              <a:off x="2141515" y="3234525"/>
              <a:ext cx="1832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and </a:t>
              </a:r>
            </a:p>
            <a:p>
              <a:r>
                <a:rPr lang="en-US" sz="2000" b="1" spc="0" baseline="0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legal details</a:t>
              </a:r>
            </a:p>
          </p:txBody>
        </p:sp>
        <p:sp>
          <p:nvSpPr>
            <p:cNvPr id="79" name="TextBox 195">
              <a:extLst>
                <a:ext uri="{FF2B5EF4-FFF2-40B4-BE49-F238E27FC236}">
                  <a16:creationId xmlns:a16="http://schemas.microsoft.com/office/drawing/2014/main" id="{A19C1C89-8740-942B-0029-CBC5CDDD174D}"/>
                </a:ext>
              </a:extLst>
            </p:cNvPr>
            <p:cNvSpPr txBox="1"/>
            <p:nvPr/>
          </p:nvSpPr>
          <p:spPr>
            <a:xfrm>
              <a:off x="7232673" y="5386774"/>
              <a:ext cx="231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viability</a:t>
              </a:r>
              <a:endParaRPr lang="en-US" sz="2000" b="1" spc="0" baseline="0" dirty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77" name="TextBox 198">
              <a:extLst>
                <a:ext uri="{FF2B5EF4-FFF2-40B4-BE49-F238E27FC236}">
                  <a16:creationId xmlns:a16="http://schemas.microsoft.com/office/drawing/2014/main" id="{7A409E7D-9F44-0F6C-F9B4-EA144EE77DEA}"/>
                </a:ext>
              </a:extLst>
            </p:cNvPr>
            <p:cNvSpPr txBox="1"/>
            <p:nvPr/>
          </p:nvSpPr>
          <p:spPr>
            <a:xfrm>
              <a:off x="8263919" y="3234525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Selection based </a:t>
              </a:r>
            </a:p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on functionality</a:t>
              </a:r>
            </a:p>
          </p:txBody>
        </p:sp>
        <p:sp>
          <p:nvSpPr>
            <p:cNvPr id="75" name="TextBox 201">
              <a:extLst>
                <a:ext uri="{FF2B5EF4-FFF2-40B4-BE49-F238E27FC236}">
                  <a16:creationId xmlns:a16="http://schemas.microsoft.com/office/drawing/2014/main" id="{259A077D-A260-9411-3B28-DB99B53A9483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sp>
          <p:nvSpPr>
            <p:cNvPr id="73" name="TextBox 204">
              <a:extLst>
                <a:ext uri="{FF2B5EF4-FFF2-40B4-BE49-F238E27FC236}">
                  <a16:creationId xmlns:a16="http://schemas.microsoft.com/office/drawing/2014/main" id="{DCCCC76A-A05E-D329-95A5-C8C626099484}"/>
                </a:ext>
              </a:extLst>
            </p:cNvPr>
            <p:cNvSpPr txBox="1"/>
            <p:nvPr/>
          </p:nvSpPr>
          <p:spPr>
            <a:xfrm>
              <a:off x="2890684" y="5384242"/>
              <a:ext cx="2180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Trial and survey</a:t>
              </a:r>
              <a:endParaRPr lang="en-US" sz="2000" b="1" spc="0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71" name="TextBox 207">
              <a:extLst>
                <a:ext uri="{FF2B5EF4-FFF2-40B4-BE49-F238E27FC236}">
                  <a16:creationId xmlns:a16="http://schemas.microsoft.com/office/drawing/2014/main" id="{A8FB34E4-9001-490C-0AC4-D7CB4C5DFE50}"/>
                </a:ext>
              </a:extLst>
            </p:cNvPr>
            <p:cNvSpPr txBox="1"/>
            <p:nvPr/>
          </p:nvSpPr>
          <p:spPr>
            <a:xfrm>
              <a:off x="2853840" y="1346990"/>
              <a:ext cx="212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Communication</a:t>
              </a:r>
            </a:p>
          </p:txBody>
        </p:sp>
        <p:grpSp>
          <p:nvGrpSpPr>
            <p:cNvPr id="17" name="Group 216">
              <a:extLst>
                <a:ext uri="{FF2B5EF4-FFF2-40B4-BE49-F238E27FC236}">
                  <a16:creationId xmlns:a16="http://schemas.microsoft.com/office/drawing/2014/main" id="{31DF72DA-BAAA-49AD-A995-3BAF7B5F4019}"/>
                </a:ext>
              </a:extLst>
            </p:cNvPr>
            <p:cNvGrpSpPr/>
            <p:nvPr/>
          </p:nvGrpSpPr>
          <p:grpSpPr>
            <a:xfrm>
              <a:off x="3983481" y="1508165"/>
              <a:ext cx="4253815" cy="3997746"/>
              <a:chOff x="3983481" y="1380377"/>
              <a:chExt cx="4253815" cy="3997746"/>
            </a:xfrm>
          </p:grpSpPr>
          <p:grpSp>
            <p:nvGrpSpPr>
              <p:cNvPr id="19" name="Graphic 4">
                <a:extLst>
                  <a:ext uri="{FF2B5EF4-FFF2-40B4-BE49-F238E27FC236}">
                    <a16:creationId xmlns:a16="http://schemas.microsoft.com/office/drawing/2014/main" id="{2631B495-0A24-F37F-9451-39166AD317FD}"/>
                  </a:ext>
                </a:extLst>
              </p:cNvPr>
              <p:cNvGrpSpPr/>
              <p:nvPr/>
            </p:nvGrpSpPr>
            <p:grpSpPr>
              <a:xfrm rot="21311388">
                <a:off x="4102140" y="1380377"/>
                <a:ext cx="3997816" cy="3997746"/>
                <a:chOff x="3620669" y="1048589"/>
                <a:chExt cx="4947992" cy="4947907"/>
              </a:xfrm>
            </p:grpSpPr>
            <p:sp>
              <p:nvSpPr>
                <p:cNvPr id="65" name="Freeform: Shape 133">
                  <a:extLst>
                    <a:ext uri="{FF2B5EF4-FFF2-40B4-BE49-F238E27FC236}">
                      <a16:creationId xmlns:a16="http://schemas.microsoft.com/office/drawing/2014/main" id="{D9815239-22C8-DEDE-152A-3A31E9B5826C}"/>
                    </a:ext>
                  </a:extLst>
                </p:cNvPr>
                <p:cNvSpPr/>
                <p:nvPr/>
              </p:nvSpPr>
              <p:spPr>
                <a:xfrm>
                  <a:off x="3620669" y="2232828"/>
                  <a:ext cx="957457" cy="2546221"/>
                </a:xfrm>
                <a:custGeom>
                  <a:avLst/>
                  <a:gdLst>
                    <a:gd name="connsiteX0" fmla="*/ 957457 w 957457"/>
                    <a:gd name="connsiteY0" fmla="*/ 2191079 h 2546221"/>
                    <a:gd name="connsiteX1" fmla="*/ 342324 w 957457"/>
                    <a:gd name="connsiteY1" fmla="*/ 2546221 h 2546221"/>
                    <a:gd name="connsiteX2" fmla="*/ 0 w 957457"/>
                    <a:gd name="connsiteY2" fmla="*/ 1289715 h 2546221"/>
                    <a:gd name="connsiteX3" fmla="*/ 322794 w 957457"/>
                    <a:gd name="connsiteY3" fmla="*/ 67192 h 2546221"/>
                    <a:gd name="connsiteX4" fmla="*/ 783499 w 957457"/>
                    <a:gd name="connsiteY4" fmla="*/ 0 h 2546221"/>
                    <a:gd name="connsiteX5" fmla="*/ 937841 w 957457"/>
                    <a:gd name="connsiteY5" fmla="*/ 422334 h 2546221"/>
                    <a:gd name="connsiteX6" fmla="*/ 710113 w 957457"/>
                    <a:gd name="connsiteY6" fmla="*/ 1289715 h 2546221"/>
                    <a:gd name="connsiteX7" fmla="*/ 957457 w 957457"/>
                    <a:gd name="connsiteY7" fmla="*/ 2191079 h 2546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7457" h="2546221">
                      <a:moveTo>
                        <a:pt x="957457" y="2191079"/>
                      </a:moveTo>
                      <a:lnTo>
                        <a:pt x="342324" y="2546221"/>
                      </a:lnTo>
                      <a:cubicBezTo>
                        <a:pt x="124833" y="2177916"/>
                        <a:pt x="0" y="1748355"/>
                        <a:pt x="0" y="1289715"/>
                      </a:cubicBezTo>
                      <a:cubicBezTo>
                        <a:pt x="0" y="845098"/>
                        <a:pt x="117348" y="427754"/>
                        <a:pt x="322794" y="67192"/>
                      </a:cubicBezTo>
                      <a:lnTo>
                        <a:pt x="783499" y="0"/>
                      </a:lnTo>
                      <a:lnTo>
                        <a:pt x="937841" y="422334"/>
                      </a:lnTo>
                      <a:cubicBezTo>
                        <a:pt x="792877" y="678453"/>
                        <a:pt x="710113" y="974405"/>
                        <a:pt x="710113" y="1289715"/>
                      </a:cubicBezTo>
                      <a:cubicBezTo>
                        <a:pt x="710113" y="1619048"/>
                        <a:pt x="800361" y="1927303"/>
                        <a:pt x="957457" y="21910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" name="Freeform: Shape 134">
                  <a:extLst>
                    <a:ext uri="{FF2B5EF4-FFF2-40B4-BE49-F238E27FC236}">
                      <a16:creationId xmlns:a16="http://schemas.microsoft.com/office/drawing/2014/main" id="{48F6AF02-7CB4-F0D8-3E9E-A7B8128CF4AE}"/>
                    </a:ext>
                  </a:extLst>
                </p:cNvPr>
                <p:cNvSpPr/>
                <p:nvPr/>
              </p:nvSpPr>
              <p:spPr>
                <a:xfrm>
                  <a:off x="3962993" y="4375556"/>
                  <a:ext cx="2137050" cy="1620940"/>
                </a:xfrm>
                <a:custGeom>
                  <a:avLst/>
                  <a:gdLst>
                    <a:gd name="connsiteX0" fmla="*/ 2137050 w 2137050"/>
                    <a:gd name="connsiteY0" fmla="*/ 910913 h 1620940"/>
                    <a:gd name="connsiteX1" fmla="*/ 2137050 w 2137050"/>
                    <a:gd name="connsiteY1" fmla="*/ 1620941 h 1620940"/>
                    <a:gd name="connsiteX2" fmla="*/ 2131716 w 2137050"/>
                    <a:gd name="connsiteY2" fmla="*/ 1620941 h 1620940"/>
                    <a:gd name="connsiteX3" fmla="*/ 0 w 2137050"/>
                    <a:gd name="connsiteY3" fmla="*/ 403493 h 1620940"/>
                    <a:gd name="connsiteX4" fmla="*/ 207253 w 2137050"/>
                    <a:gd name="connsiteY4" fmla="*/ 0 h 1620940"/>
                    <a:gd name="connsiteX5" fmla="*/ 615133 w 2137050"/>
                    <a:gd name="connsiteY5" fmla="*/ 48350 h 1620940"/>
                    <a:gd name="connsiteX6" fmla="*/ 2131716 w 2137050"/>
                    <a:gd name="connsiteY6" fmla="*/ 910913 h 1620940"/>
                    <a:gd name="connsiteX7" fmla="*/ 2137050 w 2137050"/>
                    <a:gd name="connsiteY7" fmla="*/ 910913 h 162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37050" h="1620940">
                      <a:moveTo>
                        <a:pt x="2137050" y="910913"/>
                      </a:moveTo>
                      <a:lnTo>
                        <a:pt x="2137050" y="1620941"/>
                      </a:lnTo>
                      <a:lnTo>
                        <a:pt x="2131716" y="1620941"/>
                      </a:lnTo>
                      <a:cubicBezTo>
                        <a:pt x="1223986" y="1620941"/>
                        <a:pt x="430507" y="1132103"/>
                        <a:pt x="0" y="403493"/>
                      </a:cubicBezTo>
                      <a:lnTo>
                        <a:pt x="207253" y="0"/>
                      </a:lnTo>
                      <a:lnTo>
                        <a:pt x="615133" y="48350"/>
                      </a:lnTo>
                      <a:cubicBezTo>
                        <a:pt x="922786" y="564890"/>
                        <a:pt x="1486816" y="910913"/>
                        <a:pt x="2131716" y="910913"/>
                      </a:cubicBezTo>
                      <a:lnTo>
                        <a:pt x="2137050" y="91091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67" name="Freeform: Shape 135">
                  <a:extLst>
                    <a:ext uri="{FF2B5EF4-FFF2-40B4-BE49-F238E27FC236}">
                      <a16:creationId xmlns:a16="http://schemas.microsoft.com/office/drawing/2014/main" id="{2191C663-3A4B-8A5D-08A6-6B7C295A0A69}"/>
                    </a:ext>
                  </a:extLst>
                </p:cNvPr>
                <p:cNvSpPr/>
                <p:nvPr/>
              </p:nvSpPr>
              <p:spPr>
                <a:xfrm>
                  <a:off x="5838934" y="4419261"/>
                  <a:ext cx="2390071" cy="1577235"/>
                </a:xfrm>
                <a:custGeom>
                  <a:avLst/>
                  <a:gdLst>
                    <a:gd name="connsiteX0" fmla="*/ 2390072 w 2390071"/>
                    <a:gd name="connsiteY0" fmla="*/ 355057 h 1577235"/>
                    <a:gd name="connsiteX1" fmla="*/ 261109 w 2390071"/>
                    <a:gd name="connsiteY1" fmla="*/ 1577236 h 1577235"/>
                    <a:gd name="connsiteX2" fmla="*/ 0 w 2390071"/>
                    <a:gd name="connsiteY2" fmla="*/ 1245752 h 1577235"/>
                    <a:gd name="connsiteX3" fmla="*/ 261109 w 2390071"/>
                    <a:gd name="connsiteY3" fmla="*/ 867209 h 1577235"/>
                    <a:gd name="connsiteX4" fmla="*/ 1775025 w 2390071"/>
                    <a:gd name="connsiteY4" fmla="*/ 0 h 1577235"/>
                    <a:gd name="connsiteX5" fmla="*/ 2390072 w 2390071"/>
                    <a:gd name="connsiteY5" fmla="*/ 355057 h 15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0071" h="1577235">
                      <a:moveTo>
                        <a:pt x="2390072" y="355057"/>
                      </a:moveTo>
                      <a:cubicBezTo>
                        <a:pt x="1961114" y="1084957"/>
                        <a:pt x="1168495" y="1575343"/>
                        <a:pt x="261109" y="1577236"/>
                      </a:cubicBezTo>
                      <a:lnTo>
                        <a:pt x="0" y="1245752"/>
                      </a:lnTo>
                      <a:lnTo>
                        <a:pt x="261109" y="867209"/>
                      </a:lnTo>
                      <a:cubicBezTo>
                        <a:pt x="905666" y="865316"/>
                        <a:pt x="1468921" y="517658"/>
                        <a:pt x="1775025" y="0"/>
                      </a:cubicBezTo>
                      <a:lnTo>
                        <a:pt x="2390072" y="355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" name="Freeform: Shape 136">
                  <a:extLst>
                    <a:ext uri="{FF2B5EF4-FFF2-40B4-BE49-F238E27FC236}">
                      <a16:creationId xmlns:a16="http://schemas.microsoft.com/office/drawing/2014/main" id="{41F8EC0C-8D42-D068-9D3D-FD0A63ED48EC}"/>
                    </a:ext>
                  </a:extLst>
                </p:cNvPr>
                <p:cNvSpPr/>
                <p:nvPr/>
              </p:nvSpPr>
              <p:spPr>
                <a:xfrm>
                  <a:off x="7613958" y="2304666"/>
                  <a:ext cx="954703" cy="2519723"/>
                </a:xfrm>
                <a:custGeom>
                  <a:avLst/>
                  <a:gdLst>
                    <a:gd name="connsiteX0" fmla="*/ 954704 w 954703"/>
                    <a:gd name="connsiteY0" fmla="*/ 1217878 h 2519723"/>
                    <a:gd name="connsiteX1" fmla="*/ 615047 w 954703"/>
                    <a:gd name="connsiteY1" fmla="*/ 2469652 h 2519723"/>
                    <a:gd name="connsiteX2" fmla="*/ 165527 w 954703"/>
                    <a:gd name="connsiteY2" fmla="*/ 2519723 h 2519723"/>
                    <a:gd name="connsiteX3" fmla="*/ 0 w 954703"/>
                    <a:gd name="connsiteY3" fmla="*/ 2114596 h 2519723"/>
                    <a:gd name="connsiteX4" fmla="*/ 244591 w 954703"/>
                    <a:gd name="connsiteY4" fmla="*/ 1217878 h 2519723"/>
                    <a:gd name="connsiteX5" fmla="*/ 19530 w 954703"/>
                    <a:gd name="connsiteY5" fmla="*/ 355143 h 2519723"/>
                    <a:gd name="connsiteX6" fmla="*/ 634577 w 954703"/>
                    <a:gd name="connsiteY6" fmla="*/ 0 h 2519723"/>
                    <a:gd name="connsiteX7" fmla="*/ 954704 w 954703"/>
                    <a:gd name="connsiteY7" fmla="*/ 1217878 h 251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703" h="2519723">
                      <a:moveTo>
                        <a:pt x="954704" y="1217878"/>
                      </a:moveTo>
                      <a:cubicBezTo>
                        <a:pt x="954704" y="1674625"/>
                        <a:pt x="830903" y="2102465"/>
                        <a:pt x="615047" y="2469652"/>
                      </a:cubicBezTo>
                      <a:lnTo>
                        <a:pt x="165527" y="2519723"/>
                      </a:lnTo>
                      <a:lnTo>
                        <a:pt x="0" y="2114596"/>
                      </a:lnTo>
                      <a:cubicBezTo>
                        <a:pt x="155375" y="1851852"/>
                        <a:pt x="244591" y="1545232"/>
                        <a:pt x="244591" y="1217878"/>
                      </a:cubicBezTo>
                      <a:cubicBezTo>
                        <a:pt x="244591" y="904461"/>
                        <a:pt x="162860" y="610143"/>
                        <a:pt x="19530" y="355143"/>
                      </a:cubicBezTo>
                      <a:lnTo>
                        <a:pt x="634577" y="0"/>
                      </a:lnTo>
                      <a:cubicBezTo>
                        <a:pt x="838388" y="359616"/>
                        <a:pt x="954704" y="775240"/>
                        <a:pt x="954704" y="12178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Freeform: Shape 137">
                  <a:extLst>
                    <a:ext uri="{FF2B5EF4-FFF2-40B4-BE49-F238E27FC236}">
                      <a16:creationId xmlns:a16="http://schemas.microsoft.com/office/drawing/2014/main" id="{7B9128D2-756E-0D7C-B474-E203E2CC2B28}"/>
                    </a:ext>
                  </a:extLst>
                </p:cNvPr>
                <p:cNvSpPr/>
                <p:nvPr/>
              </p:nvSpPr>
              <p:spPr>
                <a:xfrm>
                  <a:off x="6099956" y="1048589"/>
                  <a:ext cx="2148578" cy="1696219"/>
                </a:xfrm>
                <a:custGeom>
                  <a:avLst/>
                  <a:gdLst>
                    <a:gd name="connsiteX0" fmla="*/ 2148579 w 2148578"/>
                    <a:gd name="connsiteY0" fmla="*/ 1256076 h 1696219"/>
                    <a:gd name="connsiteX1" fmla="*/ 1991311 w 2148578"/>
                    <a:gd name="connsiteY1" fmla="*/ 1696219 h 1696219"/>
                    <a:gd name="connsiteX2" fmla="*/ 1533446 w 2148578"/>
                    <a:gd name="connsiteY2" fmla="*/ 1611219 h 1696219"/>
                    <a:gd name="connsiteX3" fmla="*/ 0 w 2148578"/>
                    <a:gd name="connsiteY3" fmla="*/ 710113 h 1696219"/>
                    <a:gd name="connsiteX4" fmla="*/ 0 w 2148578"/>
                    <a:gd name="connsiteY4" fmla="*/ 0 h 1696219"/>
                    <a:gd name="connsiteX5" fmla="*/ 2148579 w 2148578"/>
                    <a:gd name="connsiteY5" fmla="*/ 1256076 h 16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8578" h="1696219">
                      <a:moveTo>
                        <a:pt x="2148579" y="1256076"/>
                      </a:moveTo>
                      <a:lnTo>
                        <a:pt x="1991311" y="1696219"/>
                      </a:lnTo>
                      <a:lnTo>
                        <a:pt x="1533446" y="1611219"/>
                      </a:lnTo>
                      <a:cubicBezTo>
                        <a:pt x="1232073" y="1074892"/>
                        <a:pt x="658494" y="712092"/>
                        <a:pt x="0" y="710113"/>
                      </a:cubicBezTo>
                      <a:lnTo>
                        <a:pt x="0" y="0"/>
                      </a:lnTo>
                      <a:cubicBezTo>
                        <a:pt x="921409" y="2065"/>
                        <a:pt x="1724438" y="507506"/>
                        <a:pt x="2148579" y="125607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Freeform: Shape 138">
                  <a:extLst>
                    <a:ext uri="{FF2B5EF4-FFF2-40B4-BE49-F238E27FC236}">
                      <a16:creationId xmlns:a16="http://schemas.microsoft.com/office/drawing/2014/main" id="{7879F4D5-9AA1-65D8-7651-1D36254C4A2B}"/>
                    </a:ext>
                  </a:extLst>
                </p:cNvPr>
                <p:cNvSpPr/>
                <p:nvPr/>
              </p:nvSpPr>
              <p:spPr>
                <a:xfrm>
                  <a:off x="3943463" y="1048589"/>
                  <a:ext cx="2483331" cy="1606573"/>
                </a:xfrm>
                <a:custGeom>
                  <a:avLst/>
                  <a:gdLst>
                    <a:gd name="connsiteX0" fmla="*/ 2483332 w 2483331"/>
                    <a:gd name="connsiteY0" fmla="*/ 308857 h 1606573"/>
                    <a:gd name="connsiteX1" fmla="*/ 2156580 w 2483331"/>
                    <a:gd name="connsiteY1" fmla="*/ 710113 h 1606573"/>
                    <a:gd name="connsiteX2" fmla="*/ 2151246 w 2483331"/>
                    <a:gd name="connsiteY2" fmla="*/ 710113 h 1606573"/>
                    <a:gd name="connsiteX3" fmla="*/ 615047 w 2483331"/>
                    <a:gd name="connsiteY3" fmla="*/ 1606573 h 1606573"/>
                    <a:gd name="connsiteX4" fmla="*/ 460705 w 2483331"/>
                    <a:gd name="connsiteY4" fmla="*/ 1184239 h 1606573"/>
                    <a:gd name="connsiteX5" fmla="*/ 0 w 2483331"/>
                    <a:gd name="connsiteY5" fmla="*/ 1251431 h 1606573"/>
                    <a:gd name="connsiteX6" fmla="*/ 2151246 w 2483331"/>
                    <a:gd name="connsiteY6" fmla="*/ 0 h 1606573"/>
                    <a:gd name="connsiteX7" fmla="*/ 2156580 w 2483331"/>
                    <a:gd name="connsiteY7" fmla="*/ 0 h 1606573"/>
                    <a:gd name="connsiteX8" fmla="*/ 2483332 w 2483331"/>
                    <a:gd name="connsiteY8" fmla="*/ 308857 h 1606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3331" h="1606573">
                      <a:moveTo>
                        <a:pt x="2483332" y="308857"/>
                      </a:moveTo>
                      <a:lnTo>
                        <a:pt x="2156580" y="710113"/>
                      </a:lnTo>
                      <a:lnTo>
                        <a:pt x="2151246" y="710113"/>
                      </a:lnTo>
                      <a:cubicBezTo>
                        <a:pt x="1492322" y="710113"/>
                        <a:pt x="917882" y="1071364"/>
                        <a:pt x="615047" y="1606573"/>
                      </a:cubicBezTo>
                      <a:lnTo>
                        <a:pt x="460705" y="1184239"/>
                      </a:lnTo>
                      <a:lnTo>
                        <a:pt x="0" y="1251431"/>
                      </a:lnTo>
                      <a:cubicBezTo>
                        <a:pt x="425603" y="503979"/>
                        <a:pt x="1229578" y="0"/>
                        <a:pt x="2151246" y="0"/>
                      </a:cubicBezTo>
                      <a:lnTo>
                        <a:pt x="2156580" y="0"/>
                      </a:lnTo>
                      <a:lnTo>
                        <a:pt x="2483332" y="308857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59" name="Oval 140">
                <a:extLst>
                  <a:ext uri="{FF2B5EF4-FFF2-40B4-BE49-F238E27FC236}">
                    <a16:creationId xmlns:a16="http://schemas.microsoft.com/office/drawing/2014/main" id="{688C74A5-0BBE-75AA-78B2-025CFFE5607C}"/>
                  </a:ext>
                </a:extLst>
              </p:cNvPr>
              <p:cNvSpPr/>
              <p:nvPr/>
            </p:nvSpPr>
            <p:spPr>
              <a:xfrm>
                <a:off x="4831474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Oval 141">
                <a:extLst>
                  <a:ext uri="{FF2B5EF4-FFF2-40B4-BE49-F238E27FC236}">
                    <a16:creationId xmlns:a16="http://schemas.microsoft.com/office/drawing/2014/main" id="{9DE35941-36E1-EFBF-F072-063ECE1D0091}"/>
                  </a:ext>
                </a:extLst>
              </p:cNvPr>
              <p:cNvSpPr/>
              <p:nvPr/>
            </p:nvSpPr>
            <p:spPr>
              <a:xfrm>
                <a:off x="6541310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Oval 143">
                <a:extLst>
                  <a:ext uri="{FF2B5EF4-FFF2-40B4-BE49-F238E27FC236}">
                    <a16:creationId xmlns:a16="http://schemas.microsoft.com/office/drawing/2014/main" id="{A71D604F-5ACA-8DAE-C402-693D81B42E86}"/>
                  </a:ext>
                </a:extLst>
              </p:cNvPr>
              <p:cNvSpPr/>
              <p:nvPr/>
            </p:nvSpPr>
            <p:spPr>
              <a:xfrm>
                <a:off x="7389303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Oval 139">
                <a:extLst>
                  <a:ext uri="{FF2B5EF4-FFF2-40B4-BE49-F238E27FC236}">
                    <a16:creationId xmlns:a16="http://schemas.microsoft.com/office/drawing/2014/main" id="{ED86F952-708A-363E-750C-5C0CC305A927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id="{F5BFFED7-32D8-C9CC-38AC-1F39D83B8B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1474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Oval 142">
                <a:extLst>
                  <a:ext uri="{FF2B5EF4-FFF2-40B4-BE49-F238E27FC236}">
                    <a16:creationId xmlns:a16="http://schemas.microsoft.com/office/drawing/2014/main" id="{51E18D6E-F1E1-D38A-7646-6F6D655534EA}"/>
                  </a:ext>
                </a:extLst>
              </p:cNvPr>
              <p:cNvSpPr/>
              <p:nvPr/>
            </p:nvSpPr>
            <p:spPr>
              <a:xfrm>
                <a:off x="3983481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3" name="Graphic 2" descr="Geld silhouet">
            <a:extLst>
              <a:ext uri="{FF2B5EF4-FFF2-40B4-BE49-F238E27FC236}">
                <a16:creationId xmlns:a16="http://schemas.microsoft.com/office/drawing/2014/main" id="{82B0A7EB-9719-983C-5E30-B32F6E80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2925" y="4142193"/>
            <a:ext cx="560062" cy="561968"/>
          </a:xfrm>
          <a:prstGeom prst="rect">
            <a:avLst/>
          </a:prstGeom>
        </p:spPr>
      </p:pic>
      <p:pic>
        <p:nvPicPr>
          <p:cNvPr id="4" name="Graphic 3" descr="Geld silhouet">
            <a:extLst>
              <a:ext uri="{FF2B5EF4-FFF2-40B4-BE49-F238E27FC236}">
                <a16:creationId xmlns:a16="http://schemas.microsoft.com/office/drawing/2014/main" id="{145049FF-07A9-47DC-4840-157138F3B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808" y="2788070"/>
            <a:ext cx="507918" cy="509645"/>
          </a:xfrm>
          <a:prstGeom prst="rect">
            <a:avLst/>
          </a:prstGeom>
        </p:spPr>
      </p:pic>
      <p:pic>
        <p:nvPicPr>
          <p:cNvPr id="8" name="Graphic 7" descr="Vergrootglas silhouet">
            <a:extLst>
              <a:ext uri="{FF2B5EF4-FFF2-40B4-BE49-F238E27FC236}">
                <a16:creationId xmlns:a16="http://schemas.microsoft.com/office/drawing/2014/main" id="{B28335A1-4C24-CF1B-09C8-2379AD5C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1435" y="2678075"/>
            <a:ext cx="619640" cy="619640"/>
          </a:xfrm>
          <a:prstGeom prst="rect">
            <a:avLst/>
          </a:prstGeom>
        </p:spPr>
      </p:pic>
      <p:pic>
        <p:nvPicPr>
          <p:cNvPr id="24" name="Graphic 23" descr="Bot silhouet">
            <a:extLst>
              <a:ext uri="{FF2B5EF4-FFF2-40B4-BE49-F238E27FC236}">
                <a16:creationId xmlns:a16="http://schemas.microsoft.com/office/drawing/2014/main" id="{E79492EA-0DF9-E2B1-3714-29705607F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9327057" y="2324508"/>
            <a:ext cx="481790" cy="481790"/>
          </a:xfrm>
          <a:prstGeom prst="rect">
            <a:avLst/>
          </a:prstGeom>
        </p:spPr>
      </p:pic>
      <p:pic>
        <p:nvPicPr>
          <p:cNvPr id="27" name="Graphic 26" descr="Verrekijker silhouet">
            <a:extLst>
              <a:ext uri="{FF2B5EF4-FFF2-40B4-BE49-F238E27FC236}">
                <a16:creationId xmlns:a16="http://schemas.microsoft.com/office/drawing/2014/main" id="{199BE22C-C113-D45C-3975-AB7719EC9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pic>
        <p:nvPicPr>
          <p:cNvPr id="29" name="Graphic 28" descr="Bot silhouet">
            <a:extLst>
              <a:ext uri="{FF2B5EF4-FFF2-40B4-BE49-F238E27FC236}">
                <a16:creationId xmlns:a16="http://schemas.microsoft.com/office/drawing/2014/main" id="{0BA2119E-2996-E30D-8677-429CA9199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8763117" y="2756508"/>
            <a:ext cx="624151" cy="624151"/>
          </a:xfrm>
          <a:prstGeom prst="rect">
            <a:avLst/>
          </a:prstGeom>
        </p:spPr>
      </p:pic>
      <p:pic>
        <p:nvPicPr>
          <p:cNvPr id="30" name="Graphic 29" descr="Vergrootglas silhouet">
            <a:extLst>
              <a:ext uri="{FF2B5EF4-FFF2-40B4-BE49-F238E27FC236}">
                <a16:creationId xmlns:a16="http://schemas.microsoft.com/office/drawing/2014/main" id="{E1DA61D1-C48D-847C-67BD-42A822129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6087" y="4143916"/>
            <a:ext cx="619640" cy="619640"/>
          </a:xfrm>
          <a:prstGeom prst="rect">
            <a:avLst/>
          </a:prstGeom>
        </p:spPr>
      </p:pic>
      <p:pic>
        <p:nvPicPr>
          <p:cNvPr id="31" name="Graphic 30" descr="Bot silhouet">
            <a:extLst>
              <a:ext uri="{FF2B5EF4-FFF2-40B4-BE49-F238E27FC236}">
                <a16:creationId xmlns:a16="http://schemas.microsoft.com/office/drawing/2014/main" id="{18CFD26F-6FA2-C74C-AE7C-191566B23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6751709" y="3790349"/>
            <a:ext cx="481790" cy="481790"/>
          </a:xfrm>
          <a:prstGeom prst="rect">
            <a:avLst/>
          </a:prstGeom>
        </p:spPr>
      </p:pic>
      <p:pic>
        <p:nvPicPr>
          <p:cNvPr id="32" name="Graphic 31" descr="Bot silhouet">
            <a:extLst>
              <a:ext uri="{FF2B5EF4-FFF2-40B4-BE49-F238E27FC236}">
                <a16:creationId xmlns:a16="http://schemas.microsoft.com/office/drawing/2014/main" id="{DB346C1F-C6AE-59F5-C914-D690D59BE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6187769" y="4222349"/>
            <a:ext cx="624151" cy="624151"/>
          </a:xfrm>
          <a:prstGeom prst="rect">
            <a:avLst/>
          </a:prstGeom>
        </p:spPr>
      </p:pic>
      <p:pic>
        <p:nvPicPr>
          <p:cNvPr id="35" name="Graphic 34" descr="Ongelijke weegschaal silhouet">
            <a:extLst>
              <a:ext uri="{FF2B5EF4-FFF2-40B4-BE49-F238E27FC236}">
                <a16:creationId xmlns:a16="http://schemas.microsoft.com/office/drawing/2014/main" id="{036CFAE0-2930-A239-6FDF-9142DCA86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-27752" b="27752"/>
          <a:stretch/>
        </p:blipFill>
        <p:spPr>
          <a:xfrm>
            <a:off x="5515940" y="2422561"/>
            <a:ext cx="563793" cy="563793"/>
          </a:xfrm>
          <a:prstGeom prst="rect">
            <a:avLst/>
          </a:prstGeom>
        </p:spPr>
      </p:pic>
      <p:pic>
        <p:nvPicPr>
          <p:cNvPr id="39" name="Graphic 38" descr="Megafoon 1 silhouet">
            <a:extLst>
              <a:ext uri="{FF2B5EF4-FFF2-40B4-BE49-F238E27FC236}">
                <a16:creationId xmlns:a16="http://schemas.microsoft.com/office/drawing/2014/main" id="{68B7332B-782E-9F45-1F3A-364CAC415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28195" y="1059554"/>
            <a:ext cx="698052" cy="69805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4DC7D18-3CA1-C587-CDDA-95012EBC22DB}"/>
              </a:ext>
            </a:extLst>
          </p:cNvPr>
          <p:cNvSpPr txBox="1"/>
          <p:nvPr/>
        </p:nvSpPr>
        <p:spPr>
          <a:xfrm>
            <a:off x="321616" y="3001750"/>
            <a:ext cx="34771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47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en-US" sz="2000" i="0" dirty="0">
                <a:solidFill>
                  <a:srgbClr val="0047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staff and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anatomy model: </a:t>
            </a:r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up </a:t>
            </a:r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feedback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13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4FA9-A999-D6E5-C998-3FB76B51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846E7E03-5166-F58F-12B8-2EB86305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85DDD9B3-2DBF-DDF8-982D-FFFD1F676CE3}"/>
              </a:ext>
            </a:extLst>
          </p:cNvPr>
          <p:cNvGrpSpPr/>
          <p:nvPr/>
        </p:nvGrpSpPr>
        <p:grpSpPr>
          <a:xfrm>
            <a:off x="3670848" y="718440"/>
            <a:ext cx="8330060" cy="4439894"/>
            <a:chOff x="2141515" y="1346990"/>
            <a:chExt cx="8330060" cy="4439894"/>
          </a:xfrm>
        </p:grpSpPr>
        <p:sp>
          <p:nvSpPr>
            <p:cNvPr id="81" name="TextBox 192">
              <a:extLst>
                <a:ext uri="{FF2B5EF4-FFF2-40B4-BE49-F238E27FC236}">
                  <a16:creationId xmlns:a16="http://schemas.microsoft.com/office/drawing/2014/main" id="{CCFADDE8-448E-F4BB-E8BA-7D3EA9C40CBE}"/>
                </a:ext>
              </a:extLst>
            </p:cNvPr>
            <p:cNvSpPr txBox="1"/>
            <p:nvPr/>
          </p:nvSpPr>
          <p:spPr>
            <a:xfrm>
              <a:off x="2141515" y="3234525"/>
              <a:ext cx="1832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and </a:t>
              </a:r>
            </a:p>
            <a:p>
              <a:r>
                <a:rPr lang="en-US" sz="2000" b="1" spc="0" baseline="0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legal details</a:t>
              </a:r>
            </a:p>
          </p:txBody>
        </p:sp>
        <p:sp>
          <p:nvSpPr>
            <p:cNvPr id="79" name="TextBox 195">
              <a:extLst>
                <a:ext uri="{FF2B5EF4-FFF2-40B4-BE49-F238E27FC236}">
                  <a16:creationId xmlns:a16="http://schemas.microsoft.com/office/drawing/2014/main" id="{21FEADDB-097C-6DAA-9C1A-167146CF96D8}"/>
                </a:ext>
              </a:extLst>
            </p:cNvPr>
            <p:cNvSpPr txBox="1"/>
            <p:nvPr/>
          </p:nvSpPr>
          <p:spPr>
            <a:xfrm>
              <a:off x="7232673" y="5386774"/>
              <a:ext cx="231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E6A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Financial viability</a:t>
              </a:r>
              <a:endParaRPr lang="en-US" sz="2000" b="1" spc="0" baseline="0" dirty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77" name="TextBox 198">
              <a:extLst>
                <a:ext uri="{FF2B5EF4-FFF2-40B4-BE49-F238E27FC236}">
                  <a16:creationId xmlns:a16="http://schemas.microsoft.com/office/drawing/2014/main" id="{367DE6EE-7682-57A0-CB89-15402B0843B2}"/>
                </a:ext>
              </a:extLst>
            </p:cNvPr>
            <p:cNvSpPr txBox="1"/>
            <p:nvPr/>
          </p:nvSpPr>
          <p:spPr>
            <a:xfrm>
              <a:off x="8263919" y="3234525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Selection based </a:t>
              </a:r>
            </a:p>
            <a:p>
              <a:r>
                <a:rPr lang="en-US" sz="2000" b="1" spc="0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on functionality</a:t>
              </a:r>
            </a:p>
          </p:txBody>
        </p:sp>
        <p:sp>
          <p:nvSpPr>
            <p:cNvPr id="75" name="TextBox 201">
              <a:extLst>
                <a:ext uri="{FF2B5EF4-FFF2-40B4-BE49-F238E27FC236}">
                  <a16:creationId xmlns:a16="http://schemas.microsoft.com/office/drawing/2014/main" id="{A228C128-2039-1012-7613-EBD8BB90495D}"/>
                </a:ext>
              </a:extLst>
            </p:cNvPr>
            <p:cNvSpPr txBox="1"/>
            <p:nvPr/>
          </p:nvSpPr>
          <p:spPr>
            <a:xfrm>
              <a:off x="7270840" y="1346990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Explore the market</a:t>
              </a:r>
            </a:p>
          </p:txBody>
        </p:sp>
        <p:sp>
          <p:nvSpPr>
            <p:cNvPr id="73" name="TextBox 204">
              <a:extLst>
                <a:ext uri="{FF2B5EF4-FFF2-40B4-BE49-F238E27FC236}">
                  <a16:creationId xmlns:a16="http://schemas.microsoft.com/office/drawing/2014/main" id="{D28F01BA-B907-B71F-EC44-0119173D853F}"/>
                </a:ext>
              </a:extLst>
            </p:cNvPr>
            <p:cNvSpPr txBox="1"/>
            <p:nvPr/>
          </p:nvSpPr>
          <p:spPr>
            <a:xfrm>
              <a:off x="2890684" y="5384242"/>
              <a:ext cx="2180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Trial and survey</a:t>
              </a:r>
              <a:endParaRPr lang="en-US" sz="2000" b="1" spc="0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rtl val="0"/>
              </a:endParaRPr>
            </a:p>
          </p:txBody>
        </p:sp>
        <p:sp>
          <p:nvSpPr>
            <p:cNvPr id="71" name="TextBox 207">
              <a:extLst>
                <a:ext uri="{FF2B5EF4-FFF2-40B4-BE49-F238E27FC236}">
                  <a16:creationId xmlns:a16="http://schemas.microsoft.com/office/drawing/2014/main" id="{A60ED95C-21AB-C9FD-96EF-507358FF5E06}"/>
                </a:ext>
              </a:extLst>
            </p:cNvPr>
            <p:cNvSpPr txBox="1"/>
            <p:nvPr/>
          </p:nvSpPr>
          <p:spPr>
            <a:xfrm>
              <a:off x="2853840" y="1346990"/>
              <a:ext cx="212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spc="0" baseline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  <a:rtl val="0"/>
                </a:rPr>
                <a:t>Communication</a:t>
              </a:r>
            </a:p>
          </p:txBody>
        </p:sp>
        <p:grpSp>
          <p:nvGrpSpPr>
            <p:cNvPr id="17" name="Group 216">
              <a:extLst>
                <a:ext uri="{FF2B5EF4-FFF2-40B4-BE49-F238E27FC236}">
                  <a16:creationId xmlns:a16="http://schemas.microsoft.com/office/drawing/2014/main" id="{A2F7C331-16DE-7A66-D1F5-01202A904DCF}"/>
                </a:ext>
              </a:extLst>
            </p:cNvPr>
            <p:cNvGrpSpPr/>
            <p:nvPr/>
          </p:nvGrpSpPr>
          <p:grpSpPr>
            <a:xfrm>
              <a:off x="3983481" y="1508165"/>
              <a:ext cx="4253815" cy="3997746"/>
              <a:chOff x="3983481" y="1380377"/>
              <a:chExt cx="4253815" cy="3997746"/>
            </a:xfrm>
          </p:grpSpPr>
          <p:grpSp>
            <p:nvGrpSpPr>
              <p:cNvPr id="19" name="Graphic 4">
                <a:extLst>
                  <a:ext uri="{FF2B5EF4-FFF2-40B4-BE49-F238E27FC236}">
                    <a16:creationId xmlns:a16="http://schemas.microsoft.com/office/drawing/2014/main" id="{F5724459-03B3-8317-C777-03AC11AE0FB3}"/>
                  </a:ext>
                </a:extLst>
              </p:cNvPr>
              <p:cNvGrpSpPr/>
              <p:nvPr/>
            </p:nvGrpSpPr>
            <p:grpSpPr>
              <a:xfrm rot="21311388">
                <a:off x="4102140" y="1380377"/>
                <a:ext cx="3997816" cy="3997746"/>
                <a:chOff x="3620669" y="1048589"/>
                <a:chExt cx="4947992" cy="4947907"/>
              </a:xfrm>
            </p:grpSpPr>
            <p:sp>
              <p:nvSpPr>
                <p:cNvPr id="65" name="Freeform: Shape 133">
                  <a:extLst>
                    <a:ext uri="{FF2B5EF4-FFF2-40B4-BE49-F238E27FC236}">
                      <a16:creationId xmlns:a16="http://schemas.microsoft.com/office/drawing/2014/main" id="{464A49E9-F4A0-69E5-3E06-8C94211F72A4}"/>
                    </a:ext>
                  </a:extLst>
                </p:cNvPr>
                <p:cNvSpPr/>
                <p:nvPr/>
              </p:nvSpPr>
              <p:spPr>
                <a:xfrm>
                  <a:off x="3620669" y="2232828"/>
                  <a:ext cx="957457" cy="2546221"/>
                </a:xfrm>
                <a:custGeom>
                  <a:avLst/>
                  <a:gdLst>
                    <a:gd name="connsiteX0" fmla="*/ 957457 w 957457"/>
                    <a:gd name="connsiteY0" fmla="*/ 2191079 h 2546221"/>
                    <a:gd name="connsiteX1" fmla="*/ 342324 w 957457"/>
                    <a:gd name="connsiteY1" fmla="*/ 2546221 h 2546221"/>
                    <a:gd name="connsiteX2" fmla="*/ 0 w 957457"/>
                    <a:gd name="connsiteY2" fmla="*/ 1289715 h 2546221"/>
                    <a:gd name="connsiteX3" fmla="*/ 322794 w 957457"/>
                    <a:gd name="connsiteY3" fmla="*/ 67192 h 2546221"/>
                    <a:gd name="connsiteX4" fmla="*/ 783499 w 957457"/>
                    <a:gd name="connsiteY4" fmla="*/ 0 h 2546221"/>
                    <a:gd name="connsiteX5" fmla="*/ 937841 w 957457"/>
                    <a:gd name="connsiteY5" fmla="*/ 422334 h 2546221"/>
                    <a:gd name="connsiteX6" fmla="*/ 710113 w 957457"/>
                    <a:gd name="connsiteY6" fmla="*/ 1289715 h 2546221"/>
                    <a:gd name="connsiteX7" fmla="*/ 957457 w 957457"/>
                    <a:gd name="connsiteY7" fmla="*/ 2191079 h 2546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7457" h="2546221">
                      <a:moveTo>
                        <a:pt x="957457" y="2191079"/>
                      </a:moveTo>
                      <a:lnTo>
                        <a:pt x="342324" y="2546221"/>
                      </a:lnTo>
                      <a:cubicBezTo>
                        <a:pt x="124833" y="2177916"/>
                        <a:pt x="0" y="1748355"/>
                        <a:pt x="0" y="1289715"/>
                      </a:cubicBezTo>
                      <a:cubicBezTo>
                        <a:pt x="0" y="845098"/>
                        <a:pt x="117348" y="427754"/>
                        <a:pt x="322794" y="67192"/>
                      </a:cubicBezTo>
                      <a:lnTo>
                        <a:pt x="783499" y="0"/>
                      </a:lnTo>
                      <a:lnTo>
                        <a:pt x="937841" y="422334"/>
                      </a:lnTo>
                      <a:cubicBezTo>
                        <a:pt x="792877" y="678453"/>
                        <a:pt x="710113" y="974405"/>
                        <a:pt x="710113" y="1289715"/>
                      </a:cubicBezTo>
                      <a:cubicBezTo>
                        <a:pt x="710113" y="1619048"/>
                        <a:pt x="800361" y="1927303"/>
                        <a:pt x="957457" y="21910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" name="Freeform: Shape 134">
                  <a:extLst>
                    <a:ext uri="{FF2B5EF4-FFF2-40B4-BE49-F238E27FC236}">
                      <a16:creationId xmlns:a16="http://schemas.microsoft.com/office/drawing/2014/main" id="{012E762F-98A7-858C-6FD7-9D5117E250F9}"/>
                    </a:ext>
                  </a:extLst>
                </p:cNvPr>
                <p:cNvSpPr/>
                <p:nvPr/>
              </p:nvSpPr>
              <p:spPr>
                <a:xfrm>
                  <a:off x="3962993" y="4375556"/>
                  <a:ext cx="2137050" cy="1620940"/>
                </a:xfrm>
                <a:custGeom>
                  <a:avLst/>
                  <a:gdLst>
                    <a:gd name="connsiteX0" fmla="*/ 2137050 w 2137050"/>
                    <a:gd name="connsiteY0" fmla="*/ 910913 h 1620940"/>
                    <a:gd name="connsiteX1" fmla="*/ 2137050 w 2137050"/>
                    <a:gd name="connsiteY1" fmla="*/ 1620941 h 1620940"/>
                    <a:gd name="connsiteX2" fmla="*/ 2131716 w 2137050"/>
                    <a:gd name="connsiteY2" fmla="*/ 1620941 h 1620940"/>
                    <a:gd name="connsiteX3" fmla="*/ 0 w 2137050"/>
                    <a:gd name="connsiteY3" fmla="*/ 403493 h 1620940"/>
                    <a:gd name="connsiteX4" fmla="*/ 207253 w 2137050"/>
                    <a:gd name="connsiteY4" fmla="*/ 0 h 1620940"/>
                    <a:gd name="connsiteX5" fmla="*/ 615133 w 2137050"/>
                    <a:gd name="connsiteY5" fmla="*/ 48350 h 1620940"/>
                    <a:gd name="connsiteX6" fmla="*/ 2131716 w 2137050"/>
                    <a:gd name="connsiteY6" fmla="*/ 910913 h 1620940"/>
                    <a:gd name="connsiteX7" fmla="*/ 2137050 w 2137050"/>
                    <a:gd name="connsiteY7" fmla="*/ 910913 h 162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37050" h="1620940">
                      <a:moveTo>
                        <a:pt x="2137050" y="910913"/>
                      </a:moveTo>
                      <a:lnTo>
                        <a:pt x="2137050" y="1620941"/>
                      </a:lnTo>
                      <a:lnTo>
                        <a:pt x="2131716" y="1620941"/>
                      </a:lnTo>
                      <a:cubicBezTo>
                        <a:pt x="1223986" y="1620941"/>
                        <a:pt x="430507" y="1132103"/>
                        <a:pt x="0" y="403493"/>
                      </a:cubicBezTo>
                      <a:lnTo>
                        <a:pt x="207253" y="0"/>
                      </a:lnTo>
                      <a:lnTo>
                        <a:pt x="615133" y="48350"/>
                      </a:lnTo>
                      <a:cubicBezTo>
                        <a:pt x="922786" y="564890"/>
                        <a:pt x="1486816" y="910913"/>
                        <a:pt x="2131716" y="910913"/>
                      </a:cubicBezTo>
                      <a:lnTo>
                        <a:pt x="2137050" y="91091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67" name="Freeform: Shape 135">
                  <a:extLst>
                    <a:ext uri="{FF2B5EF4-FFF2-40B4-BE49-F238E27FC236}">
                      <a16:creationId xmlns:a16="http://schemas.microsoft.com/office/drawing/2014/main" id="{79913868-9594-0B28-744E-97C7E3F4600F}"/>
                    </a:ext>
                  </a:extLst>
                </p:cNvPr>
                <p:cNvSpPr/>
                <p:nvPr/>
              </p:nvSpPr>
              <p:spPr>
                <a:xfrm>
                  <a:off x="5838934" y="4419261"/>
                  <a:ext cx="2390071" cy="1577235"/>
                </a:xfrm>
                <a:custGeom>
                  <a:avLst/>
                  <a:gdLst>
                    <a:gd name="connsiteX0" fmla="*/ 2390072 w 2390071"/>
                    <a:gd name="connsiteY0" fmla="*/ 355057 h 1577235"/>
                    <a:gd name="connsiteX1" fmla="*/ 261109 w 2390071"/>
                    <a:gd name="connsiteY1" fmla="*/ 1577236 h 1577235"/>
                    <a:gd name="connsiteX2" fmla="*/ 0 w 2390071"/>
                    <a:gd name="connsiteY2" fmla="*/ 1245752 h 1577235"/>
                    <a:gd name="connsiteX3" fmla="*/ 261109 w 2390071"/>
                    <a:gd name="connsiteY3" fmla="*/ 867209 h 1577235"/>
                    <a:gd name="connsiteX4" fmla="*/ 1775025 w 2390071"/>
                    <a:gd name="connsiteY4" fmla="*/ 0 h 1577235"/>
                    <a:gd name="connsiteX5" fmla="*/ 2390072 w 2390071"/>
                    <a:gd name="connsiteY5" fmla="*/ 355057 h 15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0071" h="1577235">
                      <a:moveTo>
                        <a:pt x="2390072" y="355057"/>
                      </a:moveTo>
                      <a:cubicBezTo>
                        <a:pt x="1961114" y="1084957"/>
                        <a:pt x="1168495" y="1575343"/>
                        <a:pt x="261109" y="1577236"/>
                      </a:cubicBezTo>
                      <a:lnTo>
                        <a:pt x="0" y="1245752"/>
                      </a:lnTo>
                      <a:lnTo>
                        <a:pt x="261109" y="867209"/>
                      </a:lnTo>
                      <a:cubicBezTo>
                        <a:pt x="905666" y="865316"/>
                        <a:pt x="1468921" y="517658"/>
                        <a:pt x="1775025" y="0"/>
                      </a:cubicBezTo>
                      <a:lnTo>
                        <a:pt x="2390072" y="355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" name="Freeform: Shape 136">
                  <a:extLst>
                    <a:ext uri="{FF2B5EF4-FFF2-40B4-BE49-F238E27FC236}">
                      <a16:creationId xmlns:a16="http://schemas.microsoft.com/office/drawing/2014/main" id="{208B200F-E659-8497-4216-CC61DA3CCF10}"/>
                    </a:ext>
                  </a:extLst>
                </p:cNvPr>
                <p:cNvSpPr/>
                <p:nvPr/>
              </p:nvSpPr>
              <p:spPr>
                <a:xfrm>
                  <a:off x="7613958" y="2304666"/>
                  <a:ext cx="954703" cy="2519723"/>
                </a:xfrm>
                <a:custGeom>
                  <a:avLst/>
                  <a:gdLst>
                    <a:gd name="connsiteX0" fmla="*/ 954704 w 954703"/>
                    <a:gd name="connsiteY0" fmla="*/ 1217878 h 2519723"/>
                    <a:gd name="connsiteX1" fmla="*/ 615047 w 954703"/>
                    <a:gd name="connsiteY1" fmla="*/ 2469652 h 2519723"/>
                    <a:gd name="connsiteX2" fmla="*/ 165527 w 954703"/>
                    <a:gd name="connsiteY2" fmla="*/ 2519723 h 2519723"/>
                    <a:gd name="connsiteX3" fmla="*/ 0 w 954703"/>
                    <a:gd name="connsiteY3" fmla="*/ 2114596 h 2519723"/>
                    <a:gd name="connsiteX4" fmla="*/ 244591 w 954703"/>
                    <a:gd name="connsiteY4" fmla="*/ 1217878 h 2519723"/>
                    <a:gd name="connsiteX5" fmla="*/ 19530 w 954703"/>
                    <a:gd name="connsiteY5" fmla="*/ 355143 h 2519723"/>
                    <a:gd name="connsiteX6" fmla="*/ 634577 w 954703"/>
                    <a:gd name="connsiteY6" fmla="*/ 0 h 2519723"/>
                    <a:gd name="connsiteX7" fmla="*/ 954704 w 954703"/>
                    <a:gd name="connsiteY7" fmla="*/ 1217878 h 251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703" h="2519723">
                      <a:moveTo>
                        <a:pt x="954704" y="1217878"/>
                      </a:moveTo>
                      <a:cubicBezTo>
                        <a:pt x="954704" y="1674625"/>
                        <a:pt x="830903" y="2102465"/>
                        <a:pt x="615047" y="2469652"/>
                      </a:cubicBezTo>
                      <a:lnTo>
                        <a:pt x="165527" y="2519723"/>
                      </a:lnTo>
                      <a:lnTo>
                        <a:pt x="0" y="2114596"/>
                      </a:lnTo>
                      <a:cubicBezTo>
                        <a:pt x="155375" y="1851852"/>
                        <a:pt x="244591" y="1545232"/>
                        <a:pt x="244591" y="1217878"/>
                      </a:cubicBezTo>
                      <a:cubicBezTo>
                        <a:pt x="244591" y="904461"/>
                        <a:pt x="162860" y="610143"/>
                        <a:pt x="19530" y="355143"/>
                      </a:cubicBezTo>
                      <a:lnTo>
                        <a:pt x="634577" y="0"/>
                      </a:lnTo>
                      <a:cubicBezTo>
                        <a:pt x="838388" y="359616"/>
                        <a:pt x="954704" y="775240"/>
                        <a:pt x="954704" y="12178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Freeform: Shape 137">
                  <a:extLst>
                    <a:ext uri="{FF2B5EF4-FFF2-40B4-BE49-F238E27FC236}">
                      <a16:creationId xmlns:a16="http://schemas.microsoft.com/office/drawing/2014/main" id="{E8B3F133-F1F5-B3AB-CFF3-FF02D70952A6}"/>
                    </a:ext>
                  </a:extLst>
                </p:cNvPr>
                <p:cNvSpPr/>
                <p:nvPr/>
              </p:nvSpPr>
              <p:spPr>
                <a:xfrm>
                  <a:off x="6099956" y="1048589"/>
                  <a:ext cx="2148578" cy="1696219"/>
                </a:xfrm>
                <a:custGeom>
                  <a:avLst/>
                  <a:gdLst>
                    <a:gd name="connsiteX0" fmla="*/ 2148579 w 2148578"/>
                    <a:gd name="connsiteY0" fmla="*/ 1256076 h 1696219"/>
                    <a:gd name="connsiteX1" fmla="*/ 1991311 w 2148578"/>
                    <a:gd name="connsiteY1" fmla="*/ 1696219 h 1696219"/>
                    <a:gd name="connsiteX2" fmla="*/ 1533446 w 2148578"/>
                    <a:gd name="connsiteY2" fmla="*/ 1611219 h 1696219"/>
                    <a:gd name="connsiteX3" fmla="*/ 0 w 2148578"/>
                    <a:gd name="connsiteY3" fmla="*/ 710113 h 1696219"/>
                    <a:gd name="connsiteX4" fmla="*/ 0 w 2148578"/>
                    <a:gd name="connsiteY4" fmla="*/ 0 h 1696219"/>
                    <a:gd name="connsiteX5" fmla="*/ 2148579 w 2148578"/>
                    <a:gd name="connsiteY5" fmla="*/ 1256076 h 16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8578" h="1696219">
                      <a:moveTo>
                        <a:pt x="2148579" y="1256076"/>
                      </a:moveTo>
                      <a:lnTo>
                        <a:pt x="1991311" y="1696219"/>
                      </a:lnTo>
                      <a:lnTo>
                        <a:pt x="1533446" y="1611219"/>
                      </a:lnTo>
                      <a:cubicBezTo>
                        <a:pt x="1232073" y="1074892"/>
                        <a:pt x="658494" y="712092"/>
                        <a:pt x="0" y="710113"/>
                      </a:cubicBezTo>
                      <a:lnTo>
                        <a:pt x="0" y="0"/>
                      </a:lnTo>
                      <a:cubicBezTo>
                        <a:pt x="921409" y="2065"/>
                        <a:pt x="1724438" y="507506"/>
                        <a:pt x="2148579" y="125607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Freeform: Shape 138">
                  <a:extLst>
                    <a:ext uri="{FF2B5EF4-FFF2-40B4-BE49-F238E27FC236}">
                      <a16:creationId xmlns:a16="http://schemas.microsoft.com/office/drawing/2014/main" id="{B6169842-0543-4809-1A00-7986A8B7F1CA}"/>
                    </a:ext>
                  </a:extLst>
                </p:cNvPr>
                <p:cNvSpPr/>
                <p:nvPr/>
              </p:nvSpPr>
              <p:spPr>
                <a:xfrm>
                  <a:off x="3943463" y="1048589"/>
                  <a:ext cx="2483331" cy="1606573"/>
                </a:xfrm>
                <a:custGeom>
                  <a:avLst/>
                  <a:gdLst>
                    <a:gd name="connsiteX0" fmla="*/ 2483332 w 2483331"/>
                    <a:gd name="connsiteY0" fmla="*/ 308857 h 1606573"/>
                    <a:gd name="connsiteX1" fmla="*/ 2156580 w 2483331"/>
                    <a:gd name="connsiteY1" fmla="*/ 710113 h 1606573"/>
                    <a:gd name="connsiteX2" fmla="*/ 2151246 w 2483331"/>
                    <a:gd name="connsiteY2" fmla="*/ 710113 h 1606573"/>
                    <a:gd name="connsiteX3" fmla="*/ 615047 w 2483331"/>
                    <a:gd name="connsiteY3" fmla="*/ 1606573 h 1606573"/>
                    <a:gd name="connsiteX4" fmla="*/ 460705 w 2483331"/>
                    <a:gd name="connsiteY4" fmla="*/ 1184239 h 1606573"/>
                    <a:gd name="connsiteX5" fmla="*/ 0 w 2483331"/>
                    <a:gd name="connsiteY5" fmla="*/ 1251431 h 1606573"/>
                    <a:gd name="connsiteX6" fmla="*/ 2151246 w 2483331"/>
                    <a:gd name="connsiteY6" fmla="*/ 0 h 1606573"/>
                    <a:gd name="connsiteX7" fmla="*/ 2156580 w 2483331"/>
                    <a:gd name="connsiteY7" fmla="*/ 0 h 1606573"/>
                    <a:gd name="connsiteX8" fmla="*/ 2483332 w 2483331"/>
                    <a:gd name="connsiteY8" fmla="*/ 308857 h 1606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3331" h="1606573">
                      <a:moveTo>
                        <a:pt x="2483332" y="308857"/>
                      </a:moveTo>
                      <a:lnTo>
                        <a:pt x="2156580" y="710113"/>
                      </a:lnTo>
                      <a:lnTo>
                        <a:pt x="2151246" y="710113"/>
                      </a:lnTo>
                      <a:cubicBezTo>
                        <a:pt x="1492322" y="710113"/>
                        <a:pt x="917882" y="1071364"/>
                        <a:pt x="615047" y="1606573"/>
                      </a:cubicBezTo>
                      <a:lnTo>
                        <a:pt x="460705" y="1184239"/>
                      </a:lnTo>
                      <a:lnTo>
                        <a:pt x="0" y="1251431"/>
                      </a:lnTo>
                      <a:cubicBezTo>
                        <a:pt x="425603" y="503979"/>
                        <a:pt x="1229578" y="0"/>
                        <a:pt x="2151246" y="0"/>
                      </a:cubicBezTo>
                      <a:lnTo>
                        <a:pt x="2156580" y="0"/>
                      </a:lnTo>
                      <a:lnTo>
                        <a:pt x="2483332" y="308857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57150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59" name="Oval 140">
                <a:extLst>
                  <a:ext uri="{FF2B5EF4-FFF2-40B4-BE49-F238E27FC236}">
                    <a16:creationId xmlns:a16="http://schemas.microsoft.com/office/drawing/2014/main" id="{ACE182E5-51D4-E942-3457-D6542C8CA9D9}"/>
                  </a:ext>
                </a:extLst>
              </p:cNvPr>
              <p:cNvSpPr/>
              <p:nvPr/>
            </p:nvSpPr>
            <p:spPr>
              <a:xfrm>
                <a:off x="4831474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Oval 141">
                <a:extLst>
                  <a:ext uri="{FF2B5EF4-FFF2-40B4-BE49-F238E27FC236}">
                    <a16:creationId xmlns:a16="http://schemas.microsoft.com/office/drawing/2014/main" id="{C7D66542-914A-900A-1835-A7AB1915EA66}"/>
                  </a:ext>
                </a:extLst>
              </p:cNvPr>
              <p:cNvSpPr/>
              <p:nvPr/>
            </p:nvSpPr>
            <p:spPr>
              <a:xfrm>
                <a:off x="6541310" y="449819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Oval 143">
                <a:extLst>
                  <a:ext uri="{FF2B5EF4-FFF2-40B4-BE49-F238E27FC236}">
                    <a16:creationId xmlns:a16="http://schemas.microsoft.com/office/drawing/2014/main" id="{322D84D1-C05D-CFF7-CBF0-235CBE6CE552}"/>
                  </a:ext>
                </a:extLst>
              </p:cNvPr>
              <p:cNvSpPr/>
              <p:nvPr/>
            </p:nvSpPr>
            <p:spPr>
              <a:xfrm>
                <a:off x="7389303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Oval 139">
                <a:extLst>
                  <a:ext uri="{FF2B5EF4-FFF2-40B4-BE49-F238E27FC236}">
                    <a16:creationId xmlns:a16="http://schemas.microsoft.com/office/drawing/2014/main" id="{6A8C9AD9-6ED4-7F8D-A7E0-49ABF7E3636E}"/>
                  </a:ext>
                </a:extLst>
              </p:cNvPr>
              <p:cNvSpPr/>
              <p:nvPr/>
            </p:nvSpPr>
            <p:spPr>
              <a:xfrm>
                <a:off x="6541310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id="{98EE9584-50D6-247B-2703-B1FFC1CA0F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1474" y="1502209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Oval 142">
                <a:extLst>
                  <a:ext uri="{FF2B5EF4-FFF2-40B4-BE49-F238E27FC236}">
                    <a16:creationId xmlns:a16="http://schemas.microsoft.com/office/drawing/2014/main" id="{4C184620-12BD-B35A-3300-9CC2390DBD7F}"/>
                  </a:ext>
                </a:extLst>
              </p:cNvPr>
              <p:cNvSpPr/>
              <p:nvPr/>
            </p:nvSpPr>
            <p:spPr>
              <a:xfrm>
                <a:off x="3983481" y="3035151"/>
                <a:ext cx="847993" cy="84799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3" name="Graphic 2" descr="Geld silhouet">
            <a:extLst>
              <a:ext uri="{FF2B5EF4-FFF2-40B4-BE49-F238E27FC236}">
                <a16:creationId xmlns:a16="http://schemas.microsoft.com/office/drawing/2014/main" id="{47CEB537-1EB3-BEE2-0C98-D3EA9038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2925" y="4142193"/>
            <a:ext cx="560062" cy="561968"/>
          </a:xfrm>
          <a:prstGeom prst="rect">
            <a:avLst/>
          </a:prstGeom>
        </p:spPr>
      </p:pic>
      <p:pic>
        <p:nvPicPr>
          <p:cNvPr id="4" name="Graphic 3" descr="Geld silhouet">
            <a:extLst>
              <a:ext uri="{FF2B5EF4-FFF2-40B4-BE49-F238E27FC236}">
                <a16:creationId xmlns:a16="http://schemas.microsoft.com/office/drawing/2014/main" id="{2E06E8F9-2DCB-F557-1D1C-6EED8DE1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808" y="2788070"/>
            <a:ext cx="507918" cy="509645"/>
          </a:xfrm>
          <a:prstGeom prst="rect">
            <a:avLst/>
          </a:prstGeom>
        </p:spPr>
      </p:pic>
      <p:pic>
        <p:nvPicPr>
          <p:cNvPr id="8" name="Graphic 7" descr="Vergrootglas silhouet">
            <a:extLst>
              <a:ext uri="{FF2B5EF4-FFF2-40B4-BE49-F238E27FC236}">
                <a16:creationId xmlns:a16="http://schemas.microsoft.com/office/drawing/2014/main" id="{3B4E5717-F4E4-64B8-1AC8-90B0B18B1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1435" y="2678075"/>
            <a:ext cx="619640" cy="619640"/>
          </a:xfrm>
          <a:prstGeom prst="rect">
            <a:avLst/>
          </a:prstGeom>
        </p:spPr>
      </p:pic>
      <p:pic>
        <p:nvPicPr>
          <p:cNvPr id="24" name="Graphic 23" descr="Bot silhouet">
            <a:extLst>
              <a:ext uri="{FF2B5EF4-FFF2-40B4-BE49-F238E27FC236}">
                <a16:creationId xmlns:a16="http://schemas.microsoft.com/office/drawing/2014/main" id="{29F9BC29-DC42-E0CC-4046-4C7FDB1A2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9327057" y="2324508"/>
            <a:ext cx="481790" cy="481790"/>
          </a:xfrm>
          <a:prstGeom prst="rect">
            <a:avLst/>
          </a:prstGeom>
        </p:spPr>
      </p:pic>
      <p:pic>
        <p:nvPicPr>
          <p:cNvPr id="27" name="Graphic 26" descr="Verrekijker silhouet">
            <a:extLst>
              <a:ext uri="{FF2B5EF4-FFF2-40B4-BE49-F238E27FC236}">
                <a16:creationId xmlns:a16="http://schemas.microsoft.com/office/drawing/2014/main" id="{F11BCE9B-EA92-6B56-335D-45B9B2FD17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8991" y="1139972"/>
            <a:ext cx="554302" cy="554302"/>
          </a:xfrm>
          <a:prstGeom prst="rect">
            <a:avLst/>
          </a:prstGeom>
        </p:spPr>
      </p:pic>
      <p:pic>
        <p:nvPicPr>
          <p:cNvPr id="29" name="Graphic 28" descr="Bot silhouet">
            <a:extLst>
              <a:ext uri="{FF2B5EF4-FFF2-40B4-BE49-F238E27FC236}">
                <a16:creationId xmlns:a16="http://schemas.microsoft.com/office/drawing/2014/main" id="{957BCF40-6A6F-8CE2-7E6F-32E47768A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8763117" y="2756508"/>
            <a:ext cx="624151" cy="624151"/>
          </a:xfrm>
          <a:prstGeom prst="rect">
            <a:avLst/>
          </a:prstGeom>
        </p:spPr>
      </p:pic>
      <p:pic>
        <p:nvPicPr>
          <p:cNvPr id="30" name="Graphic 29" descr="Vergrootglas silhouet">
            <a:extLst>
              <a:ext uri="{FF2B5EF4-FFF2-40B4-BE49-F238E27FC236}">
                <a16:creationId xmlns:a16="http://schemas.microsoft.com/office/drawing/2014/main" id="{703E8D1F-05B4-555A-210F-A911D8619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6087" y="4143916"/>
            <a:ext cx="619640" cy="619640"/>
          </a:xfrm>
          <a:prstGeom prst="rect">
            <a:avLst/>
          </a:prstGeom>
        </p:spPr>
      </p:pic>
      <p:pic>
        <p:nvPicPr>
          <p:cNvPr id="31" name="Graphic 30" descr="Bot silhouet">
            <a:extLst>
              <a:ext uri="{FF2B5EF4-FFF2-40B4-BE49-F238E27FC236}">
                <a16:creationId xmlns:a16="http://schemas.microsoft.com/office/drawing/2014/main" id="{C290358F-12C0-24BF-B605-CC48B7EB4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78" t="-48141" r="-46478" b="48141"/>
          <a:stretch/>
        </p:blipFill>
        <p:spPr>
          <a:xfrm>
            <a:off x="6751709" y="3790349"/>
            <a:ext cx="481790" cy="481790"/>
          </a:xfrm>
          <a:prstGeom prst="rect">
            <a:avLst/>
          </a:prstGeom>
        </p:spPr>
      </p:pic>
      <p:pic>
        <p:nvPicPr>
          <p:cNvPr id="32" name="Graphic 31" descr="Bot silhouet">
            <a:extLst>
              <a:ext uri="{FF2B5EF4-FFF2-40B4-BE49-F238E27FC236}">
                <a16:creationId xmlns:a16="http://schemas.microsoft.com/office/drawing/2014/main" id="{F9126073-442C-C54B-A2B0-EB75E6BCA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8515" t="48907" r="48515" b="-48907"/>
          <a:stretch/>
        </p:blipFill>
        <p:spPr>
          <a:xfrm>
            <a:off x="6187769" y="4222349"/>
            <a:ext cx="624151" cy="624151"/>
          </a:xfrm>
          <a:prstGeom prst="rect">
            <a:avLst/>
          </a:prstGeom>
        </p:spPr>
      </p:pic>
      <p:pic>
        <p:nvPicPr>
          <p:cNvPr id="35" name="Graphic 34" descr="Ongelijke weegschaal silhouet">
            <a:extLst>
              <a:ext uri="{FF2B5EF4-FFF2-40B4-BE49-F238E27FC236}">
                <a16:creationId xmlns:a16="http://schemas.microsoft.com/office/drawing/2014/main" id="{958341FA-A128-B487-10F0-9947018E4A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-27752" b="27752"/>
          <a:stretch/>
        </p:blipFill>
        <p:spPr>
          <a:xfrm>
            <a:off x="5515940" y="2422561"/>
            <a:ext cx="563793" cy="563793"/>
          </a:xfrm>
          <a:prstGeom prst="rect">
            <a:avLst/>
          </a:prstGeom>
        </p:spPr>
      </p:pic>
      <p:pic>
        <p:nvPicPr>
          <p:cNvPr id="39" name="Graphic 38" descr="Megafoon 1 silhouet">
            <a:extLst>
              <a:ext uri="{FF2B5EF4-FFF2-40B4-BE49-F238E27FC236}">
                <a16:creationId xmlns:a16="http://schemas.microsoft.com/office/drawing/2014/main" id="{834BA89C-0EB9-AC3B-1F3A-F62182144A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28195" y="1059554"/>
            <a:ext cx="698052" cy="6980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FD770D-ED3D-7E3A-BC7F-02F84EE4E762}"/>
              </a:ext>
            </a:extLst>
          </p:cNvPr>
          <p:cNvSpPr txBox="1"/>
          <p:nvPr/>
        </p:nvSpPr>
        <p:spPr>
          <a:xfrm>
            <a:off x="321616" y="3600835"/>
            <a:ext cx="56566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47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information?</a:t>
            </a:r>
          </a:p>
          <a:p>
            <a:r>
              <a:rPr lang="en-US" sz="2000" b="1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experiences?</a:t>
            </a:r>
          </a:p>
          <a:p>
            <a:r>
              <a:rPr lang="en-US" sz="2000" b="1" i="0" dirty="0">
                <a:solidFill>
                  <a:srgbClr val="0047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4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erik.verraedt@kuleuven.be</a:t>
            </a: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AB5C0C-D56B-37D1-C291-E3C9583BC5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7680" y="5034729"/>
            <a:ext cx="1497619" cy="14706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41B02E-5EA3-8408-0DBD-036A7357B4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572" y="4835649"/>
            <a:ext cx="1168153" cy="11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9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a3c8d9-d598-4f93-96af-21376e439572">
      <Terms xmlns="http://schemas.microsoft.com/office/infopath/2007/PartnerControls"/>
    </lcf76f155ced4ddcb4097134ff3c332f>
    <Documentstatus xmlns="9da3c8d9-d598-4f93-96af-21376e439572" xsi:nil="true"/>
    <FirstAuthor xmlns="9da3c8d9-d598-4f93-96af-21376e439572" xsi:nil="true"/>
    <TaxCatchAll xmlns="6093c75b-2217-4201-9fc4-f5ea412e3c47" xsi:nil="true"/>
    <Doepubliek xmlns="9da3c8d9-d598-4f93-96af-21376e439572" xsi:nil="true"/>
    <Opleidingsniveau xmlns="9da3c8d9-d598-4f93-96af-21376e439572" xsi:nil="true"/>
    <Domein xmlns="9da3c8d9-d598-4f93-96af-21376e439572" xsi:nil="true"/>
    <DOI xmlns="9da3c8d9-d598-4f93-96af-21376e43957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71F1EA0C1CE4D8FAA68334E68C28E" ma:contentTypeVersion="23" ma:contentTypeDescription="Een nieuw document maken." ma:contentTypeScope="" ma:versionID="fdebab50b0e5c4f95d32f4e1f59ef528">
  <xsd:schema xmlns:xsd="http://www.w3.org/2001/XMLSchema" xmlns:xs="http://www.w3.org/2001/XMLSchema" xmlns:p="http://schemas.microsoft.com/office/2006/metadata/properties" xmlns:ns2="9da3c8d9-d598-4f93-96af-21376e439572" xmlns:ns3="6093c75b-2217-4201-9fc4-f5ea412e3c47" targetNamespace="http://schemas.microsoft.com/office/2006/metadata/properties" ma:root="true" ma:fieldsID="d372a51a3708d5211f681fa93d7cc8c5" ns2:_="" ns3:_="">
    <xsd:import namespace="9da3c8d9-d598-4f93-96af-21376e439572"/>
    <xsd:import namespace="6093c75b-2217-4201-9fc4-f5ea412e3c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FirstAuthor" minOccurs="0"/>
                <xsd:element ref="ns2:DOI" minOccurs="0"/>
                <xsd:element ref="ns2:MediaServiceLocation" minOccurs="0"/>
                <xsd:element ref="ns2:Doepubliek" minOccurs="0"/>
                <xsd:element ref="ns2:Domein" minOccurs="0"/>
                <xsd:element ref="ns2:Opleidingsniveau" minOccurs="0"/>
                <xsd:element ref="ns2:Documen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c8d9-d598-4f93-96af-21376e439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rstAuthor" ma:index="22" nillable="true" ma:displayName="First Author" ma:description="Naam van de persoon die de sessie geeft" ma:format="Dropdown" ma:internalName="FirstAutho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homas Vandendriesche"/>
                        <xsd:enumeration value="Anouk D'Hont"/>
                        <xsd:enumeration value="Chayenne Van Meel"/>
                        <xsd:enumeration value="Inge Mannaerts"/>
                        <xsd:enumeration value="Krizia Tuand"/>
                        <xsd:enumeration value="Maarten Jackers"/>
                        <xsd:enumeration value="Norin Hamouda"/>
                        <xsd:enumeration value="Sylvette Vanderstraeten"/>
                        <xsd:enumeration value="Daan Soenen"/>
                        <xsd:enumeration value="Erik Verraedt"/>
                        <xsd:enumeration value="Greet Peters"/>
                        <xsd:enumeration value="Inge Discaert"/>
                        <xsd:enumeration value="Veronique Trippas"/>
                        <xsd:enumeration value="Andere"/>
                        <xsd:enumeration value="Choice 15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OI" ma:index="23" nillable="true" ma:displayName="DOI" ma:format="Dropdown" ma:internalName="DOI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oepubliek" ma:index="25" nillable="true" ma:displayName="Doepubliek" ma:description="Geef aan voor wie de presentatie gegeven is:&#10;&#10;Curriculaire sessies, selcteer de juiste richtingsdetails&#10;&#10;Sessies voor onderzoeksgroepen/op vraag duid Sessies op maat aan en geef details in de kolom opmerkingen." ma:format="Dropdown" ma:internalName="Doepublie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ssies op maat"/>
                    <xsd:enumeration value="DS_BMW"/>
                    <xsd:enumeration value="DS_Architectuur"/>
                    <xsd:enumeration value="DS_WT"/>
                    <xsd:enumeration value="Bewegingswetenschappen"/>
                    <xsd:enumeration value="Deglutology"/>
                    <xsd:enumeration value="Farmacie"/>
                    <xsd:enumeration value="Ergotherapie"/>
                    <xsd:enumeration value="Geneeskunde"/>
                    <xsd:enumeration value="LogopedieEnAudiologie"/>
                    <xsd:enumeration value="Seksuologie"/>
                    <xsd:enumeration value="StatisticsAndDataScience"/>
                    <xsd:enumeration value="Tandheelkunde"/>
                    <xsd:enumeration value="VerpleegkundeEnVroedkunde"/>
                    <xsd:enumeration value="Personeel"/>
                    <xsd:enumeration value="Conferentie"/>
                  </xsd:restriction>
                </xsd:simpleType>
              </xsd:element>
            </xsd:sequence>
          </xsd:extension>
        </xsd:complexContent>
      </xsd:complexType>
    </xsd:element>
    <xsd:element name="Domein" ma:index="26" nillable="true" ma:displayName="Domein" ma:format="Dropdown" ma:internalName="Domein">
      <xsd:simpleType>
        <xsd:restriction base="dms:Choice">
          <xsd:enumeration value="Onderwijs (OW)"/>
          <xsd:enumeration value="Onderzoek (OZ)"/>
          <xsd:enumeration value="Overkoepelend (OW+OZ)"/>
        </xsd:restriction>
      </xsd:simpleType>
    </xsd:element>
    <xsd:element name="Opleidingsniveau" ma:index="27" nillable="true" ma:displayName="Opleidingsniveau" ma:description="Selecteer de opleidingsfase van het doelpubliek." ma:format="Dropdown" ma:internalName="Opleidingsniveau">
      <xsd:simpleType>
        <xsd:union memberTypes="dms:Text">
          <xsd:simpleType>
            <xsd:restriction base="dms:Choice">
              <xsd:enumeration value="1e Bachelor"/>
              <xsd:enumeration value="2e Bachelor"/>
              <xsd:enumeration value="3e Bachelor"/>
              <xsd:enumeration value="1e Master"/>
              <xsd:enumeration value="2e Master"/>
              <xsd:enumeration value="PhD en/of postdoc"/>
              <xsd:enumeration value="Onderzoeksgroep"/>
              <xsd:enumeration value="Bibliotheek"/>
            </xsd:restriction>
          </xsd:simpleType>
        </xsd:union>
      </xsd:simpleType>
    </xsd:element>
    <xsd:element name="Documentstatus" ma:index="28" nillable="true" ma:displayName="Document status" ma:format="Dropdown" ma:internalName="Documentstatus">
      <xsd:simpleType>
        <xsd:restriction base="dms:Choice">
          <xsd:enumeration value="Draft"/>
          <xsd:enumeration value="To review"/>
          <xsd:enumeration value="Reviewed"/>
          <xsd:enumeration value="Finaal"/>
          <xsd:enumeration value="Presented"/>
          <xsd:enumeration value="Shared"/>
          <xsd:enumeration value="Feedbackfor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3c75b-2217-4201-9fc4-f5ea412e3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868a3e2-2ab9-4f07-a8e7-8a1ee1d839a7}" ma:internalName="TaxCatchAll" ma:showField="CatchAllData" ma:web="6093c75b-2217-4201-9fc4-f5ea412e3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34B0A-D2F7-4DEA-95B9-A62BEC5EA94F}">
  <ds:schemaRefs>
    <ds:schemaRef ds:uri="9da3c8d9-d598-4f93-96af-21376e439572"/>
    <ds:schemaRef ds:uri="6093c75b-2217-4201-9fc4-f5ea412e3c47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77DD1B-5084-44FE-8FF3-86F03E007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3c8d9-d598-4f93-96af-21376e439572"/>
    <ds:schemaRef ds:uri="6093c75b-2217-4201-9fc4-f5ea412e3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137929-60E7-4393-B007-9B4342BBB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362</Words>
  <Application>Microsoft Office PowerPoint</Application>
  <PresentationFormat>Panoramiczny</PresentationFormat>
  <Paragraphs>88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Motyw pakietu Office</vt:lpstr>
      <vt:lpstr>Teaching Anatomy in 3D: A Comparison of Available Digital Anatomy Applications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16</cp:revision>
  <cp:lastPrinted>2025-06-06T12:27:58Z</cp:lastPrinted>
  <dcterms:created xsi:type="dcterms:W3CDTF">2020-10-29T09:01:46Z</dcterms:created>
  <dcterms:modified xsi:type="dcterms:W3CDTF">2025-06-06T13:30:22Z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0x010100B1271F1EA0C1CE4D8FAA68334E68C28E</vt:lpwstr>
  </property>
  <property fmtid="{D5CDD505-2E9C-101B-9397-08002B2CF9AE}" pid="3" name="MediaServiceImageTags">
    <vt:lpwstr/>
  </property>
</Properties>
</file>