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65" r:id="rId2"/>
    <p:sldId id="296" r:id="rId3"/>
    <p:sldId id="295" r:id="rId4"/>
    <p:sldId id="416" r:id="rId5"/>
    <p:sldId id="417" r:id="rId6"/>
    <p:sldId id="412" r:id="rId7"/>
    <p:sldId id="415" r:id="rId8"/>
    <p:sldId id="418" r:id="rId9"/>
    <p:sldId id="413" r:id="rId10"/>
    <p:sldId id="419" r:id="rId11"/>
    <p:sldId id="277" r:id="rId12"/>
    <p:sldId id="293" r:id="rId13"/>
  </p:sldIdLst>
  <p:sldSz cx="12192000" cy="6858000"/>
  <p:notesSz cx="6858000" cy="9144000"/>
  <p:defaultText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294" autoAdjust="0"/>
    <p:restoredTop sz="86395"/>
  </p:normalViewPr>
  <p:slideViewPr>
    <p:cSldViewPr snapToGrid="0">
      <p:cViewPr varScale="1">
        <p:scale>
          <a:sx n="64" d="100"/>
          <a:sy n="64" d="100"/>
        </p:scale>
        <p:origin x="184" y="1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00447-7D22-416F-A61F-0BBB7BF87ADC}" type="doc">
      <dgm:prSet loTypeId="urn:microsoft.com/office/officeart/2005/8/layout/hList1" loCatId="list" qsTypeId="urn:microsoft.com/office/officeart/2005/8/quickstyle/simple2" qsCatId="simple" csTypeId="urn:microsoft.com/office/officeart/2005/8/colors/colorful5" csCatId="colorful" phldr="1"/>
      <dgm:spPr/>
      <dgm:t>
        <a:bodyPr/>
        <a:lstStyle/>
        <a:p>
          <a:endParaRPr lang="en-US"/>
        </a:p>
      </dgm:t>
    </dgm:pt>
    <dgm:pt modelId="{8F2AE558-F528-4DAE-B4B6-876888051FD9}">
      <dgm:prSet/>
      <dgm:spPr/>
      <dgm:t>
        <a:bodyPr/>
        <a:lstStyle/>
        <a:p>
          <a:pPr>
            <a:defRPr b="1"/>
          </a:pPr>
          <a:r>
            <a:rPr lang="en-US" b="1" i="0"/>
            <a:t>Challenges:</a:t>
          </a:r>
          <a:endParaRPr lang="en-US"/>
        </a:p>
      </dgm:t>
    </dgm:pt>
    <dgm:pt modelId="{E15BCD2E-8C22-485E-A2B1-A00AE3FEE9BE}" type="parTrans" cxnId="{EEA5FD33-8336-42E4-918F-1F5CCDA8C619}">
      <dgm:prSet/>
      <dgm:spPr/>
      <dgm:t>
        <a:bodyPr/>
        <a:lstStyle/>
        <a:p>
          <a:endParaRPr lang="en-US"/>
        </a:p>
      </dgm:t>
    </dgm:pt>
    <dgm:pt modelId="{D2EF382C-94FF-4CAB-9777-59F912EEF603}" type="sibTrans" cxnId="{EEA5FD33-8336-42E4-918F-1F5CCDA8C619}">
      <dgm:prSet/>
      <dgm:spPr/>
      <dgm:t>
        <a:bodyPr/>
        <a:lstStyle/>
        <a:p>
          <a:endParaRPr lang="en-US"/>
        </a:p>
      </dgm:t>
    </dgm:pt>
    <dgm:pt modelId="{69B58825-C744-48F7-8008-75C56C1C32D4}">
      <dgm:prSet/>
      <dgm:spPr/>
      <dgm:t>
        <a:bodyPr/>
        <a:lstStyle/>
        <a:p>
          <a:r>
            <a:rPr lang="en-US" b="0" i="0"/>
            <a:t>Maintaining bilateral agreements.</a:t>
          </a:r>
          <a:endParaRPr lang="en-US"/>
        </a:p>
      </dgm:t>
    </dgm:pt>
    <dgm:pt modelId="{C5E3837A-56C2-4D24-9785-BC6CE9207302}" type="parTrans" cxnId="{6C806B99-9A72-4DC9-AB36-2B1CE3CA05E2}">
      <dgm:prSet/>
      <dgm:spPr/>
      <dgm:t>
        <a:bodyPr/>
        <a:lstStyle/>
        <a:p>
          <a:endParaRPr lang="en-US"/>
        </a:p>
      </dgm:t>
    </dgm:pt>
    <dgm:pt modelId="{38E88799-D182-40EB-B977-4B22B28DAF5B}" type="sibTrans" cxnId="{6C806B99-9A72-4DC9-AB36-2B1CE3CA05E2}">
      <dgm:prSet/>
      <dgm:spPr/>
      <dgm:t>
        <a:bodyPr/>
        <a:lstStyle/>
        <a:p>
          <a:endParaRPr lang="en-US"/>
        </a:p>
      </dgm:t>
    </dgm:pt>
    <dgm:pt modelId="{4948A4B9-F5C7-41CE-A2A5-963E9B53538F}">
      <dgm:prSet/>
      <dgm:spPr/>
      <dgm:t>
        <a:bodyPr/>
        <a:lstStyle/>
        <a:p>
          <a:r>
            <a:rPr lang="en-US" b="0" i="0"/>
            <a:t>Lack of resources for professional development.</a:t>
          </a:r>
          <a:endParaRPr lang="en-US"/>
        </a:p>
      </dgm:t>
    </dgm:pt>
    <dgm:pt modelId="{4F356D27-6936-4198-8201-82ADBE7EF0DE}" type="parTrans" cxnId="{F7E2341E-C953-496D-B4FF-C084D9C04328}">
      <dgm:prSet/>
      <dgm:spPr/>
      <dgm:t>
        <a:bodyPr/>
        <a:lstStyle/>
        <a:p>
          <a:endParaRPr lang="en-US"/>
        </a:p>
      </dgm:t>
    </dgm:pt>
    <dgm:pt modelId="{D6DBEE0F-68B2-4FDC-A97B-F0485691DCED}" type="sibTrans" cxnId="{F7E2341E-C953-496D-B4FF-C084D9C04328}">
      <dgm:prSet/>
      <dgm:spPr/>
      <dgm:t>
        <a:bodyPr/>
        <a:lstStyle/>
        <a:p>
          <a:endParaRPr lang="en-US"/>
        </a:p>
      </dgm:t>
    </dgm:pt>
    <dgm:pt modelId="{F152B793-065C-4C2C-A0F7-27D7BFA77BA0}">
      <dgm:prSet/>
      <dgm:spPr/>
      <dgm:t>
        <a:bodyPr/>
        <a:lstStyle/>
        <a:p>
          <a:r>
            <a:rPr lang="en-US" b="0" i="0"/>
            <a:t>Limited conference attendance due to funding constraints, geography, instability and language.</a:t>
          </a:r>
          <a:endParaRPr lang="en-US"/>
        </a:p>
      </dgm:t>
    </dgm:pt>
    <dgm:pt modelId="{3D6B9707-A430-4471-A9EA-6A0466DF93D8}" type="parTrans" cxnId="{437953D9-B8ED-40BF-BB08-EA91ABF41BE4}">
      <dgm:prSet/>
      <dgm:spPr/>
      <dgm:t>
        <a:bodyPr/>
        <a:lstStyle/>
        <a:p>
          <a:endParaRPr lang="en-US"/>
        </a:p>
      </dgm:t>
    </dgm:pt>
    <dgm:pt modelId="{9A38FC18-5212-40FC-B219-188D893302AB}" type="sibTrans" cxnId="{437953D9-B8ED-40BF-BB08-EA91ABF41BE4}">
      <dgm:prSet/>
      <dgm:spPr/>
      <dgm:t>
        <a:bodyPr/>
        <a:lstStyle/>
        <a:p>
          <a:endParaRPr lang="en-US"/>
        </a:p>
      </dgm:t>
    </dgm:pt>
    <dgm:pt modelId="{5A3BEAD2-56BA-4A55-B095-9A623802D154}">
      <dgm:prSet/>
      <dgm:spPr/>
      <dgm:t>
        <a:bodyPr/>
        <a:lstStyle/>
        <a:p>
          <a:pPr>
            <a:defRPr b="1"/>
          </a:pPr>
          <a:r>
            <a:rPr lang="en-US" b="1" i="0"/>
            <a:t>Solutions:</a:t>
          </a:r>
          <a:endParaRPr lang="en-US"/>
        </a:p>
      </dgm:t>
    </dgm:pt>
    <dgm:pt modelId="{488890A3-28F7-42B8-B1F3-C7D79929508F}" type="parTrans" cxnId="{33729E2B-3E25-474B-A1D6-2D2C436AB745}">
      <dgm:prSet/>
      <dgm:spPr/>
      <dgm:t>
        <a:bodyPr/>
        <a:lstStyle/>
        <a:p>
          <a:endParaRPr lang="en-US"/>
        </a:p>
      </dgm:t>
    </dgm:pt>
    <dgm:pt modelId="{E0264D04-C1CE-4952-878F-9F9189439138}" type="sibTrans" cxnId="{33729E2B-3E25-474B-A1D6-2D2C436AB745}">
      <dgm:prSet/>
      <dgm:spPr/>
      <dgm:t>
        <a:bodyPr/>
        <a:lstStyle/>
        <a:p>
          <a:endParaRPr lang="en-US"/>
        </a:p>
      </dgm:t>
    </dgm:pt>
    <dgm:pt modelId="{3B449082-E934-4F9C-92D6-808B5BD851E4}">
      <dgm:prSet/>
      <dgm:spPr/>
      <dgm:t>
        <a:bodyPr/>
        <a:lstStyle/>
        <a:p>
          <a:r>
            <a:rPr lang="en-US" b="0" i="0"/>
            <a:t>Strengthen cooperation through ARs.</a:t>
          </a:r>
          <a:endParaRPr lang="en-US"/>
        </a:p>
      </dgm:t>
    </dgm:pt>
    <dgm:pt modelId="{95DD1150-2D60-4FD0-A8E4-48B7A86DD4A5}" type="parTrans" cxnId="{C86D7A67-E884-430C-A5C9-63A042A41C03}">
      <dgm:prSet/>
      <dgm:spPr/>
      <dgm:t>
        <a:bodyPr/>
        <a:lstStyle/>
        <a:p>
          <a:endParaRPr lang="en-US"/>
        </a:p>
      </dgm:t>
    </dgm:pt>
    <dgm:pt modelId="{7CE58D6E-529F-4AE1-B223-84680D8CE6A5}" type="sibTrans" cxnId="{C86D7A67-E884-430C-A5C9-63A042A41C03}">
      <dgm:prSet/>
      <dgm:spPr/>
      <dgm:t>
        <a:bodyPr/>
        <a:lstStyle/>
        <a:p>
          <a:endParaRPr lang="en-US"/>
        </a:p>
      </dgm:t>
    </dgm:pt>
    <dgm:pt modelId="{9E2A6A7B-1D8F-4824-9F69-6B004D10AE14}">
      <dgm:prSet/>
      <dgm:spPr/>
      <dgm:t>
        <a:bodyPr/>
        <a:lstStyle/>
        <a:p>
          <a:r>
            <a:rPr lang="en-US" b="0" i="0"/>
            <a:t>Partner with US-based libraries to address resource gaps.</a:t>
          </a:r>
        </a:p>
        <a:p>
          <a:r>
            <a:rPr lang="en-US" b="0" i="0"/>
            <a:t>Mentoring librarians</a:t>
          </a:r>
        </a:p>
        <a:p>
          <a:r>
            <a:rPr lang="en-US" b="0" i="0"/>
            <a:t>Attending AHILA congress and providing CE</a:t>
          </a:r>
        </a:p>
        <a:p>
          <a:r>
            <a:rPr lang="en-US" b="0" i="0"/>
            <a:t>Knowledge sharing amongst AHILA members</a:t>
          </a:r>
          <a:endParaRPr lang="en-US"/>
        </a:p>
      </dgm:t>
    </dgm:pt>
    <dgm:pt modelId="{0C43D295-5731-49B1-80E1-0EA17F8B0FAB}" type="parTrans" cxnId="{FBA8B60B-61C7-4C14-A65B-C92F802749E3}">
      <dgm:prSet/>
      <dgm:spPr/>
      <dgm:t>
        <a:bodyPr/>
        <a:lstStyle/>
        <a:p>
          <a:endParaRPr lang="en-US"/>
        </a:p>
      </dgm:t>
    </dgm:pt>
    <dgm:pt modelId="{3A57E53B-9D72-41BF-B2D0-19A5D8215C0B}" type="sibTrans" cxnId="{FBA8B60B-61C7-4C14-A65B-C92F802749E3}">
      <dgm:prSet/>
      <dgm:spPr/>
      <dgm:t>
        <a:bodyPr/>
        <a:lstStyle/>
        <a:p>
          <a:endParaRPr lang="en-US"/>
        </a:p>
      </dgm:t>
    </dgm:pt>
    <dgm:pt modelId="{A900C4C8-3AD6-C041-BC20-49CDD83A5D86}" type="pres">
      <dgm:prSet presAssocID="{8E100447-7D22-416F-A61F-0BBB7BF87ADC}" presName="Name0" presStyleCnt="0">
        <dgm:presLayoutVars>
          <dgm:dir/>
          <dgm:animLvl val="lvl"/>
          <dgm:resizeHandles val="exact"/>
        </dgm:presLayoutVars>
      </dgm:prSet>
      <dgm:spPr/>
    </dgm:pt>
    <dgm:pt modelId="{51DC5187-7F8D-CB4E-B816-154E7C0101A4}" type="pres">
      <dgm:prSet presAssocID="{8F2AE558-F528-4DAE-B4B6-876888051FD9}" presName="composite" presStyleCnt="0"/>
      <dgm:spPr/>
    </dgm:pt>
    <dgm:pt modelId="{788447B8-3D3F-E444-BC14-DE604E8EA0D4}" type="pres">
      <dgm:prSet presAssocID="{8F2AE558-F528-4DAE-B4B6-876888051FD9}" presName="parTx" presStyleLbl="alignNode1" presStyleIdx="0" presStyleCnt="2">
        <dgm:presLayoutVars>
          <dgm:chMax val="0"/>
          <dgm:chPref val="0"/>
          <dgm:bulletEnabled val="1"/>
        </dgm:presLayoutVars>
      </dgm:prSet>
      <dgm:spPr/>
    </dgm:pt>
    <dgm:pt modelId="{0742803F-5919-054F-924D-58F2D3B1CE8C}" type="pres">
      <dgm:prSet presAssocID="{8F2AE558-F528-4DAE-B4B6-876888051FD9}" presName="desTx" presStyleLbl="alignAccFollowNode1" presStyleIdx="0" presStyleCnt="2">
        <dgm:presLayoutVars>
          <dgm:bulletEnabled val="1"/>
        </dgm:presLayoutVars>
      </dgm:prSet>
      <dgm:spPr/>
    </dgm:pt>
    <dgm:pt modelId="{D828D842-8FAC-8C4A-9F79-7572F54069CC}" type="pres">
      <dgm:prSet presAssocID="{D2EF382C-94FF-4CAB-9777-59F912EEF603}" presName="space" presStyleCnt="0"/>
      <dgm:spPr/>
    </dgm:pt>
    <dgm:pt modelId="{EC6C78CB-EEE0-4E40-A643-819569015F8E}" type="pres">
      <dgm:prSet presAssocID="{5A3BEAD2-56BA-4A55-B095-9A623802D154}" presName="composite" presStyleCnt="0"/>
      <dgm:spPr/>
    </dgm:pt>
    <dgm:pt modelId="{DCCBF739-A5D6-8746-A629-5B79F98A1408}" type="pres">
      <dgm:prSet presAssocID="{5A3BEAD2-56BA-4A55-B095-9A623802D154}" presName="parTx" presStyleLbl="alignNode1" presStyleIdx="1" presStyleCnt="2">
        <dgm:presLayoutVars>
          <dgm:chMax val="0"/>
          <dgm:chPref val="0"/>
          <dgm:bulletEnabled val="1"/>
        </dgm:presLayoutVars>
      </dgm:prSet>
      <dgm:spPr/>
    </dgm:pt>
    <dgm:pt modelId="{49E380BF-CB1C-704C-B350-0FEFCE3A11B4}" type="pres">
      <dgm:prSet presAssocID="{5A3BEAD2-56BA-4A55-B095-9A623802D154}" presName="desTx" presStyleLbl="alignAccFollowNode1" presStyleIdx="1" presStyleCnt="2">
        <dgm:presLayoutVars>
          <dgm:bulletEnabled val="1"/>
        </dgm:presLayoutVars>
      </dgm:prSet>
      <dgm:spPr/>
    </dgm:pt>
  </dgm:ptLst>
  <dgm:cxnLst>
    <dgm:cxn modelId="{4F9DD603-7D57-6D45-90FE-793A0665DA19}" type="presOf" srcId="{9E2A6A7B-1D8F-4824-9F69-6B004D10AE14}" destId="{49E380BF-CB1C-704C-B350-0FEFCE3A11B4}" srcOrd="0" destOrd="1" presId="urn:microsoft.com/office/officeart/2005/8/layout/hList1"/>
    <dgm:cxn modelId="{FBA8B60B-61C7-4C14-A65B-C92F802749E3}" srcId="{5A3BEAD2-56BA-4A55-B095-9A623802D154}" destId="{9E2A6A7B-1D8F-4824-9F69-6B004D10AE14}" srcOrd="1" destOrd="0" parTransId="{0C43D295-5731-49B1-80E1-0EA17F8B0FAB}" sibTransId="{3A57E53B-9D72-41BF-B2D0-19A5D8215C0B}"/>
    <dgm:cxn modelId="{F7E2341E-C953-496D-B4FF-C084D9C04328}" srcId="{8F2AE558-F528-4DAE-B4B6-876888051FD9}" destId="{4948A4B9-F5C7-41CE-A2A5-963E9B53538F}" srcOrd="1" destOrd="0" parTransId="{4F356D27-6936-4198-8201-82ADBE7EF0DE}" sibTransId="{D6DBEE0F-68B2-4FDC-A97B-F0485691DCED}"/>
    <dgm:cxn modelId="{5499FF2A-19F2-034D-A54F-79490D86FE7C}" type="presOf" srcId="{F152B793-065C-4C2C-A0F7-27D7BFA77BA0}" destId="{0742803F-5919-054F-924D-58F2D3B1CE8C}" srcOrd="0" destOrd="2" presId="urn:microsoft.com/office/officeart/2005/8/layout/hList1"/>
    <dgm:cxn modelId="{33729E2B-3E25-474B-A1D6-2D2C436AB745}" srcId="{8E100447-7D22-416F-A61F-0BBB7BF87ADC}" destId="{5A3BEAD2-56BA-4A55-B095-9A623802D154}" srcOrd="1" destOrd="0" parTransId="{488890A3-28F7-42B8-B1F3-C7D79929508F}" sibTransId="{E0264D04-C1CE-4952-878F-9F9189439138}"/>
    <dgm:cxn modelId="{EEA5FD33-8336-42E4-918F-1F5CCDA8C619}" srcId="{8E100447-7D22-416F-A61F-0BBB7BF87ADC}" destId="{8F2AE558-F528-4DAE-B4B6-876888051FD9}" srcOrd="0" destOrd="0" parTransId="{E15BCD2E-8C22-485E-A2B1-A00AE3FEE9BE}" sibTransId="{D2EF382C-94FF-4CAB-9777-59F912EEF603}"/>
    <dgm:cxn modelId="{65021D58-DABB-2441-87F2-553C6E9C189F}" type="presOf" srcId="{3B449082-E934-4F9C-92D6-808B5BD851E4}" destId="{49E380BF-CB1C-704C-B350-0FEFCE3A11B4}" srcOrd="0" destOrd="0" presId="urn:microsoft.com/office/officeart/2005/8/layout/hList1"/>
    <dgm:cxn modelId="{3AF6985E-F570-4F4D-A791-3D2E580C51A7}" type="presOf" srcId="{5A3BEAD2-56BA-4A55-B095-9A623802D154}" destId="{DCCBF739-A5D6-8746-A629-5B79F98A1408}" srcOrd="0" destOrd="0" presId="urn:microsoft.com/office/officeart/2005/8/layout/hList1"/>
    <dgm:cxn modelId="{C86D7A67-E884-430C-A5C9-63A042A41C03}" srcId="{5A3BEAD2-56BA-4A55-B095-9A623802D154}" destId="{3B449082-E934-4F9C-92D6-808B5BD851E4}" srcOrd="0" destOrd="0" parTransId="{95DD1150-2D60-4FD0-A8E4-48B7A86DD4A5}" sibTransId="{7CE58D6E-529F-4AE1-B223-84680D8CE6A5}"/>
    <dgm:cxn modelId="{D406C670-1A90-3244-B075-EE172B6DCADE}" type="presOf" srcId="{8F2AE558-F528-4DAE-B4B6-876888051FD9}" destId="{788447B8-3D3F-E444-BC14-DE604E8EA0D4}" srcOrd="0" destOrd="0" presId="urn:microsoft.com/office/officeart/2005/8/layout/hList1"/>
    <dgm:cxn modelId="{0AC5F985-C9C6-7F43-9C3E-B80B433F286D}" type="presOf" srcId="{4948A4B9-F5C7-41CE-A2A5-963E9B53538F}" destId="{0742803F-5919-054F-924D-58F2D3B1CE8C}" srcOrd="0" destOrd="1" presId="urn:microsoft.com/office/officeart/2005/8/layout/hList1"/>
    <dgm:cxn modelId="{44657997-7A42-A148-A989-40FFF0B51333}" type="presOf" srcId="{8E100447-7D22-416F-A61F-0BBB7BF87ADC}" destId="{A900C4C8-3AD6-C041-BC20-49CDD83A5D86}" srcOrd="0" destOrd="0" presId="urn:microsoft.com/office/officeart/2005/8/layout/hList1"/>
    <dgm:cxn modelId="{6C806B99-9A72-4DC9-AB36-2B1CE3CA05E2}" srcId="{8F2AE558-F528-4DAE-B4B6-876888051FD9}" destId="{69B58825-C744-48F7-8008-75C56C1C32D4}" srcOrd="0" destOrd="0" parTransId="{C5E3837A-56C2-4D24-9785-BC6CE9207302}" sibTransId="{38E88799-D182-40EB-B977-4B22B28DAF5B}"/>
    <dgm:cxn modelId="{44B633A1-1178-C743-B96C-F7177DC16E53}" type="presOf" srcId="{69B58825-C744-48F7-8008-75C56C1C32D4}" destId="{0742803F-5919-054F-924D-58F2D3B1CE8C}" srcOrd="0" destOrd="0" presId="urn:microsoft.com/office/officeart/2005/8/layout/hList1"/>
    <dgm:cxn modelId="{437953D9-B8ED-40BF-BB08-EA91ABF41BE4}" srcId="{8F2AE558-F528-4DAE-B4B6-876888051FD9}" destId="{F152B793-065C-4C2C-A0F7-27D7BFA77BA0}" srcOrd="2" destOrd="0" parTransId="{3D6B9707-A430-4471-A9EA-6A0466DF93D8}" sibTransId="{9A38FC18-5212-40FC-B219-188D893302AB}"/>
    <dgm:cxn modelId="{D16088D6-8822-0F40-B8A3-73BEB9D985AB}" type="presParOf" srcId="{A900C4C8-3AD6-C041-BC20-49CDD83A5D86}" destId="{51DC5187-7F8D-CB4E-B816-154E7C0101A4}" srcOrd="0" destOrd="0" presId="urn:microsoft.com/office/officeart/2005/8/layout/hList1"/>
    <dgm:cxn modelId="{FD8A1617-59D1-944E-A85A-3A11E2EC3B93}" type="presParOf" srcId="{51DC5187-7F8D-CB4E-B816-154E7C0101A4}" destId="{788447B8-3D3F-E444-BC14-DE604E8EA0D4}" srcOrd="0" destOrd="0" presId="urn:microsoft.com/office/officeart/2005/8/layout/hList1"/>
    <dgm:cxn modelId="{8F3B37AB-2888-C84C-9746-34814443027F}" type="presParOf" srcId="{51DC5187-7F8D-CB4E-B816-154E7C0101A4}" destId="{0742803F-5919-054F-924D-58F2D3B1CE8C}" srcOrd="1" destOrd="0" presId="urn:microsoft.com/office/officeart/2005/8/layout/hList1"/>
    <dgm:cxn modelId="{E4ED56AE-01A8-1C42-974E-96151D626BC5}" type="presParOf" srcId="{A900C4C8-3AD6-C041-BC20-49CDD83A5D86}" destId="{D828D842-8FAC-8C4A-9F79-7572F54069CC}" srcOrd="1" destOrd="0" presId="urn:microsoft.com/office/officeart/2005/8/layout/hList1"/>
    <dgm:cxn modelId="{9B418B3D-4907-5442-94A3-CCDE0FBCD059}" type="presParOf" srcId="{A900C4C8-3AD6-C041-BC20-49CDD83A5D86}" destId="{EC6C78CB-EEE0-4E40-A643-819569015F8E}" srcOrd="2" destOrd="0" presId="urn:microsoft.com/office/officeart/2005/8/layout/hList1"/>
    <dgm:cxn modelId="{4D3039B2-6178-C04E-895C-868ABFF3A4DA}" type="presParOf" srcId="{EC6C78CB-EEE0-4E40-A643-819569015F8E}" destId="{DCCBF739-A5D6-8746-A629-5B79F98A1408}" srcOrd="0" destOrd="0" presId="urn:microsoft.com/office/officeart/2005/8/layout/hList1"/>
    <dgm:cxn modelId="{D0EB46A0-0290-124A-9361-3CAEBC69E988}" type="presParOf" srcId="{EC6C78CB-EEE0-4E40-A643-819569015F8E}" destId="{49E380BF-CB1C-704C-B350-0FEFCE3A11B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185E1-16A1-4C17-87BF-83FB214C2CC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5DDC2CDA-4401-4608-A0E0-5CC4E3775E68}">
      <dgm:prSet/>
      <dgm:spPr/>
      <dgm:t>
        <a:bodyPr/>
        <a:lstStyle/>
        <a:p>
          <a:r>
            <a:rPr lang="en-US" b="1" i="0"/>
            <a:t>Ongoing Efforts: </a:t>
          </a:r>
          <a:r>
            <a:rPr lang="en-US"/>
            <a:t>ARs will continue to strengthen international cooperation</a:t>
          </a:r>
        </a:p>
      </dgm:t>
    </dgm:pt>
    <dgm:pt modelId="{7BD365B1-5606-42A2-AAEF-9DA05456DD38}" type="parTrans" cxnId="{E297B39A-55F4-4ED1-BA32-49CD49C05596}">
      <dgm:prSet/>
      <dgm:spPr/>
      <dgm:t>
        <a:bodyPr/>
        <a:lstStyle/>
        <a:p>
          <a:endParaRPr lang="en-US"/>
        </a:p>
      </dgm:t>
    </dgm:pt>
    <dgm:pt modelId="{B5E066DF-AE67-4D94-B71E-C503DF6A62BD}" type="sibTrans" cxnId="{E297B39A-55F4-4ED1-BA32-49CD49C05596}">
      <dgm:prSet/>
      <dgm:spPr/>
      <dgm:t>
        <a:bodyPr/>
        <a:lstStyle/>
        <a:p>
          <a:endParaRPr lang="en-US"/>
        </a:p>
      </dgm:t>
    </dgm:pt>
    <dgm:pt modelId="{21838E15-1B1C-4FF2-840E-70D9829A6496}">
      <dgm:prSet/>
      <dgm:spPr/>
      <dgm:t>
        <a:bodyPr/>
        <a:lstStyle/>
        <a:p>
          <a:r>
            <a:rPr lang="en-US" b="1" dirty="0"/>
            <a:t>US Library Initiatives: </a:t>
          </a:r>
          <a:r>
            <a:rPr lang="en-US" dirty="0"/>
            <a:t>Collaborate with US libraries to support global health sciences libraries</a:t>
          </a:r>
        </a:p>
      </dgm:t>
    </dgm:pt>
    <dgm:pt modelId="{BA9F39DD-9A8B-49B8-ACC4-17A64A390F0D}" type="parTrans" cxnId="{8DB18FB3-545E-4135-8549-4DA102CDC75C}">
      <dgm:prSet/>
      <dgm:spPr/>
      <dgm:t>
        <a:bodyPr/>
        <a:lstStyle/>
        <a:p>
          <a:endParaRPr lang="en-US"/>
        </a:p>
      </dgm:t>
    </dgm:pt>
    <dgm:pt modelId="{710ECC76-8DD1-438E-863C-114D7E126DCF}" type="sibTrans" cxnId="{8DB18FB3-545E-4135-8549-4DA102CDC75C}">
      <dgm:prSet/>
      <dgm:spPr/>
      <dgm:t>
        <a:bodyPr/>
        <a:lstStyle/>
        <a:p>
          <a:endParaRPr lang="en-US"/>
        </a:p>
      </dgm:t>
    </dgm:pt>
    <dgm:pt modelId="{B7F7C489-EE1A-4C65-8152-4AD768581FD6}">
      <dgm:prSet/>
      <dgm:spPr/>
      <dgm:t>
        <a:bodyPr/>
        <a:lstStyle/>
        <a:p>
          <a:r>
            <a:rPr lang="en-US" b="1" dirty="0"/>
            <a:t>Information Sharing: </a:t>
          </a:r>
          <a:r>
            <a:rPr lang="en-US" dirty="0"/>
            <a:t>Enhance sharing of information and resources among international health sciences librarians</a:t>
          </a:r>
        </a:p>
      </dgm:t>
    </dgm:pt>
    <dgm:pt modelId="{DA7B79C0-D462-41B7-9927-D21AA2476880}" type="parTrans" cxnId="{C1F66FF9-E70F-45B8-BFEB-771932D49283}">
      <dgm:prSet/>
      <dgm:spPr/>
      <dgm:t>
        <a:bodyPr/>
        <a:lstStyle/>
        <a:p>
          <a:endParaRPr lang="en-US"/>
        </a:p>
      </dgm:t>
    </dgm:pt>
    <dgm:pt modelId="{7D26D196-DA13-4033-BBC2-AF09967EC4ED}" type="sibTrans" cxnId="{C1F66FF9-E70F-45B8-BFEB-771932D49283}">
      <dgm:prSet/>
      <dgm:spPr/>
      <dgm:t>
        <a:bodyPr/>
        <a:lstStyle/>
        <a:p>
          <a:endParaRPr lang="en-US"/>
        </a:p>
      </dgm:t>
    </dgm:pt>
    <dgm:pt modelId="{9BC4AFB6-B5EE-3644-AA97-3AFC85406F18}" type="pres">
      <dgm:prSet presAssocID="{CAE185E1-16A1-4C17-87BF-83FB214C2CCB}" presName="hierChild1" presStyleCnt="0">
        <dgm:presLayoutVars>
          <dgm:chPref val="1"/>
          <dgm:dir/>
          <dgm:animOne val="branch"/>
          <dgm:animLvl val="lvl"/>
          <dgm:resizeHandles/>
        </dgm:presLayoutVars>
      </dgm:prSet>
      <dgm:spPr/>
    </dgm:pt>
    <dgm:pt modelId="{F5F93E6B-7C55-B644-B89D-DFE952ABF57A}" type="pres">
      <dgm:prSet presAssocID="{5DDC2CDA-4401-4608-A0E0-5CC4E3775E68}" presName="hierRoot1" presStyleCnt="0"/>
      <dgm:spPr/>
    </dgm:pt>
    <dgm:pt modelId="{AB0B8A5D-E6A4-1C46-9986-7ECF03BC3EDC}" type="pres">
      <dgm:prSet presAssocID="{5DDC2CDA-4401-4608-A0E0-5CC4E3775E68}" presName="composite" presStyleCnt="0"/>
      <dgm:spPr/>
    </dgm:pt>
    <dgm:pt modelId="{82FAF1A1-5364-B74D-B4EC-A6D80AA0CF66}" type="pres">
      <dgm:prSet presAssocID="{5DDC2CDA-4401-4608-A0E0-5CC4E3775E68}" presName="background" presStyleLbl="node0" presStyleIdx="0" presStyleCnt="3"/>
      <dgm:spPr/>
    </dgm:pt>
    <dgm:pt modelId="{CE408EF5-8400-C74A-8638-1F26AACB35DB}" type="pres">
      <dgm:prSet presAssocID="{5DDC2CDA-4401-4608-A0E0-5CC4E3775E68}" presName="text" presStyleLbl="fgAcc0" presStyleIdx="0" presStyleCnt="3">
        <dgm:presLayoutVars>
          <dgm:chPref val="3"/>
        </dgm:presLayoutVars>
      </dgm:prSet>
      <dgm:spPr/>
    </dgm:pt>
    <dgm:pt modelId="{02251986-D64E-3E4A-A203-07DA59DE333B}" type="pres">
      <dgm:prSet presAssocID="{5DDC2CDA-4401-4608-A0E0-5CC4E3775E68}" presName="hierChild2" presStyleCnt="0"/>
      <dgm:spPr/>
    </dgm:pt>
    <dgm:pt modelId="{110F33DE-E142-524A-A0CE-511D80DC2B7A}" type="pres">
      <dgm:prSet presAssocID="{21838E15-1B1C-4FF2-840E-70D9829A6496}" presName="hierRoot1" presStyleCnt="0"/>
      <dgm:spPr/>
    </dgm:pt>
    <dgm:pt modelId="{2C605BA5-2E22-2F48-B1B7-1BBF6958E010}" type="pres">
      <dgm:prSet presAssocID="{21838E15-1B1C-4FF2-840E-70D9829A6496}" presName="composite" presStyleCnt="0"/>
      <dgm:spPr/>
    </dgm:pt>
    <dgm:pt modelId="{0CABAA45-2C76-684A-BCC6-F2DB2D973004}" type="pres">
      <dgm:prSet presAssocID="{21838E15-1B1C-4FF2-840E-70D9829A6496}" presName="background" presStyleLbl="node0" presStyleIdx="1" presStyleCnt="3"/>
      <dgm:spPr/>
    </dgm:pt>
    <dgm:pt modelId="{58B8A18B-D0CD-8B47-9E2A-811A585621E2}" type="pres">
      <dgm:prSet presAssocID="{21838E15-1B1C-4FF2-840E-70D9829A6496}" presName="text" presStyleLbl="fgAcc0" presStyleIdx="1" presStyleCnt="3">
        <dgm:presLayoutVars>
          <dgm:chPref val="3"/>
        </dgm:presLayoutVars>
      </dgm:prSet>
      <dgm:spPr/>
    </dgm:pt>
    <dgm:pt modelId="{4BF0C2D9-E8F1-D543-B80A-A4CAC03758DE}" type="pres">
      <dgm:prSet presAssocID="{21838E15-1B1C-4FF2-840E-70D9829A6496}" presName="hierChild2" presStyleCnt="0"/>
      <dgm:spPr/>
    </dgm:pt>
    <dgm:pt modelId="{5556C0F2-1D79-9046-838B-E6BB89634C41}" type="pres">
      <dgm:prSet presAssocID="{B7F7C489-EE1A-4C65-8152-4AD768581FD6}" presName="hierRoot1" presStyleCnt="0"/>
      <dgm:spPr/>
    </dgm:pt>
    <dgm:pt modelId="{5EBD6907-6B65-C448-9B3E-4A4DCCC1FE88}" type="pres">
      <dgm:prSet presAssocID="{B7F7C489-EE1A-4C65-8152-4AD768581FD6}" presName="composite" presStyleCnt="0"/>
      <dgm:spPr/>
    </dgm:pt>
    <dgm:pt modelId="{A33BAFE9-5278-6E43-9CF7-62AFD55E2920}" type="pres">
      <dgm:prSet presAssocID="{B7F7C489-EE1A-4C65-8152-4AD768581FD6}" presName="background" presStyleLbl="node0" presStyleIdx="2" presStyleCnt="3"/>
      <dgm:spPr/>
    </dgm:pt>
    <dgm:pt modelId="{9AA01959-8D84-5646-950A-F05BA09ED1D7}" type="pres">
      <dgm:prSet presAssocID="{B7F7C489-EE1A-4C65-8152-4AD768581FD6}" presName="text" presStyleLbl="fgAcc0" presStyleIdx="2" presStyleCnt="3">
        <dgm:presLayoutVars>
          <dgm:chPref val="3"/>
        </dgm:presLayoutVars>
      </dgm:prSet>
      <dgm:spPr/>
    </dgm:pt>
    <dgm:pt modelId="{A630B406-B4D3-B946-841E-E92CC2DBF0A8}" type="pres">
      <dgm:prSet presAssocID="{B7F7C489-EE1A-4C65-8152-4AD768581FD6}" presName="hierChild2" presStyleCnt="0"/>
      <dgm:spPr/>
    </dgm:pt>
  </dgm:ptLst>
  <dgm:cxnLst>
    <dgm:cxn modelId="{B4F72342-93C5-2E4F-94BE-E540B1630698}" type="presOf" srcId="{CAE185E1-16A1-4C17-87BF-83FB214C2CCB}" destId="{9BC4AFB6-B5EE-3644-AA97-3AFC85406F18}" srcOrd="0" destOrd="0" presId="urn:microsoft.com/office/officeart/2005/8/layout/hierarchy1"/>
    <dgm:cxn modelId="{EBA85D49-572D-F246-8FF6-84132747DF20}" type="presOf" srcId="{21838E15-1B1C-4FF2-840E-70D9829A6496}" destId="{58B8A18B-D0CD-8B47-9E2A-811A585621E2}" srcOrd="0" destOrd="0" presId="urn:microsoft.com/office/officeart/2005/8/layout/hierarchy1"/>
    <dgm:cxn modelId="{E297B39A-55F4-4ED1-BA32-49CD49C05596}" srcId="{CAE185E1-16A1-4C17-87BF-83FB214C2CCB}" destId="{5DDC2CDA-4401-4608-A0E0-5CC4E3775E68}" srcOrd="0" destOrd="0" parTransId="{7BD365B1-5606-42A2-AAEF-9DA05456DD38}" sibTransId="{B5E066DF-AE67-4D94-B71E-C503DF6A62BD}"/>
    <dgm:cxn modelId="{8C132C9F-A5FE-AB47-B382-6A2832908FE2}" type="presOf" srcId="{5DDC2CDA-4401-4608-A0E0-5CC4E3775E68}" destId="{CE408EF5-8400-C74A-8638-1F26AACB35DB}" srcOrd="0" destOrd="0" presId="urn:microsoft.com/office/officeart/2005/8/layout/hierarchy1"/>
    <dgm:cxn modelId="{8DB18FB3-545E-4135-8549-4DA102CDC75C}" srcId="{CAE185E1-16A1-4C17-87BF-83FB214C2CCB}" destId="{21838E15-1B1C-4FF2-840E-70D9829A6496}" srcOrd="1" destOrd="0" parTransId="{BA9F39DD-9A8B-49B8-ACC4-17A64A390F0D}" sibTransId="{710ECC76-8DD1-438E-863C-114D7E126DCF}"/>
    <dgm:cxn modelId="{526D9CE2-90B0-2341-8CF1-D0057AF532B7}" type="presOf" srcId="{B7F7C489-EE1A-4C65-8152-4AD768581FD6}" destId="{9AA01959-8D84-5646-950A-F05BA09ED1D7}" srcOrd="0" destOrd="0" presId="urn:microsoft.com/office/officeart/2005/8/layout/hierarchy1"/>
    <dgm:cxn modelId="{C1F66FF9-E70F-45B8-BFEB-771932D49283}" srcId="{CAE185E1-16A1-4C17-87BF-83FB214C2CCB}" destId="{B7F7C489-EE1A-4C65-8152-4AD768581FD6}" srcOrd="2" destOrd="0" parTransId="{DA7B79C0-D462-41B7-9927-D21AA2476880}" sibTransId="{7D26D196-DA13-4033-BBC2-AF09967EC4ED}"/>
    <dgm:cxn modelId="{4B607266-C0C1-D145-BDC0-63FC492F350A}" type="presParOf" srcId="{9BC4AFB6-B5EE-3644-AA97-3AFC85406F18}" destId="{F5F93E6B-7C55-B644-B89D-DFE952ABF57A}" srcOrd="0" destOrd="0" presId="urn:microsoft.com/office/officeart/2005/8/layout/hierarchy1"/>
    <dgm:cxn modelId="{BC12D4A0-ABB2-394D-9A8A-35B35A962722}" type="presParOf" srcId="{F5F93E6B-7C55-B644-B89D-DFE952ABF57A}" destId="{AB0B8A5D-E6A4-1C46-9986-7ECF03BC3EDC}" srcOrd="0" destOrd="0" presId="urn:microsoft.com/office/officeart/2005/8/layout/hierarchy1"/>
    <dgm:cxn modelId="{5C88BF53-9828-064A-B936-35F319E8EE7B}" type="presParOf" srcId="{AB0B8A5D-E6A4-1C46-9986-7ECF03BC3EDC}" destId="{82FAF1A1-5364-B74D-B4EC-A6D80AA0CF66}" srcOrd="0" destOrd="0" presId="urn:microsoft.com/office/officeart/2005/8/layout/hierarchy1"/>
    <dgm:cxn modelId="{8052E9C7-18B0-3743-B7C0-252B999257FC}" type="presParOf" srcId="{AB0B8A5D-E6A4-1C46-9986-7ECF03BC3EDC}" destId="{CE408EF5-8400-C74A-8638-1F26AACB35DB}" srcOrd="1" destOrd="0" presId="urn:microsoft.com/office/officeart/2005/8/layout/hierarchy1"/>
    <dgm:cxn modelId="{E29D21AE-4D4E-B44A-8216-9AD958F31F1F}" type="presParOf" srcId="{F5F93E6B-7C55-B644-B89D-DFE952ABF57A}" destId="{02251986-D64E-3E4A-A203-07DA59DE333B}" srcOrd="1" destOrd="0" presId="urn:microsoft.com/office/officeart/2005/8/layout/hierarchy1"/>
    <dgm:cxn modelId="{F84B3B45-5065-CC4F-BB62-CB2EB91F8C85}" type="presParOf" srcId="{9BC4AFB6-B5EE-3644-AA97-3AFC85406F18}" destId="{110F33DE-E142-524A-A0CE-511D80DC2B7A}" srcOrd="1" destOrd="0" presId="urn:microsoft.com/office/officeart/2005/8/layout/hierarchy1"/>
    <dgm:cxn modelId="{07FA9617-C6B7-C949-B6F2-1FC78F0DBA77}" type="presParOf" srcId="{110F33DE-E142-524A-A0CE-511D80DC2B7A}" destId="{2C605BA5-2E22-2F48-B1B7-1BBF6958E010}" srcOrd="0" destOrd="0" presId="urn:microsoft.com/office/officeart/2005/8/layout/hierarchy1"/>
    <dgm:cxn modelId="{57E9CAD2-7871-D447-84CC-E10D022593B2}" type="presParOf" srcId="{2C605BA5-2E22-2F48-B1B7-1BBF6958E010}" destId="{0CABAA45-2C76-684A-BCC6-F2DB2D973004}" srcOrd="0" destOrd="0" presId="urn:microsoft.com/office/officeart/2005/8/layout/hierarchy1"/>
    <dgm:cxn modelId="{D24B3948-105C-7B47-B62A-98E0D181DBEA}" type="presParOf" srcId="{2C605BA5-2E22-2F48-B1B7-1BBF6958E010}" destId="{58B8A18B-D0CD-8B47-9E2A-811A585621E2}" srcOrd="1" destOrd="0" presId="urn:microsoft.com/office/officeart/2005/8/layout/hierarchy1"/>
    <dgm:cxn modelId="{C8C40B06-3533-BD4F-9987-3B47A81AD1FF}" type="presParOf" srcId="{110F33DE-E142-524A-A0CE-511D80DC2B7A}" destId="{4BF0C2D9-E8F1-D543-B80A-A4CAC03758DE}" srcOrd="1" destOrd="0" presId="urn:microsoft.com/office/officeart/2005/8/layout/hierarchy1"/>
    <dgm:cxn modelId="{0C172A36-A5EA-7B46-A7FE-11197C5308C9}" type="presParOf" srcId="{9BC4AFB6-B5EE-3644-AA97-3AFC85406F18}" destId="{5556C0F2-1D79-9046-838B-E6BB89634C41}" srcOrd="2" destOrd="0" presId="urn:microsoft.com/office/officeart/2005/8/layout/hierarchy1"/>
    <dgm:cxn modelId="{348542B1-910C-2A42-A88A-0A4E90C5F659}" type="presParOf" srcId="{5556C0F2-1D79-9046-838B-E6BB89634C41}" destId="{5EBD6907-6B65-C448-9B3E-4A4DCCC1FE88}" srcOrd="0" destOrd="0" presId="urn:microsoft.com/office/officeart/2005/8/layout/hierarchy1"/>
    <dgm:cxn modelId="{B2124664-13F3-1142-B306-FAE8C81C83CA}" type="presParOf" srcId="{5EBD6907-6B65-C448-9B3E-4A4DCCC1FE88}" destId="{A33BAFE9-5278-6E43-9CF7-62AFD55E2920}" srcOrd="0" destOrd="0" presId="urn:microsoft.com/office/officeart/2005/8/layout/hierarchy1"/>
    <dgm:cxn modelId="{2729474E-D18C-3F43-A1C3-679D16EE5DF8}" type="presParOf" srcId="{5EBD6907-6B65-C448-9B3E-4A4DCCC1FE88}" destId="{9AA01959-8D84-5646-950A-F05BA09ED1D7}" srcOrd="1" destOrd="0" presId="urn:microsoft.com/office/officeart/2005/8/layout/hierarchy1"/>
    <dgm:cxn modelId="{0B7EE04F-B64B-C541-8A5F-E80F2A18C88C}" type="presParOf" srcId="{5556C0F2-1D79-9046-838B-E6BB89634C41}" destId="{A630B406-B4D3-B946-841E-E92CC2DBF0A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447B8-3D3F-E444-BC14-DE604E8EA0D4}">
      <dsp:nvSpPr>
        <dsp:cNvPr id="0" name=""/>
        <dsp:cNvSpPr/>
      </dsp:nvSpPr>
      <dsp:spPr>
        <a:xfrm>
          <a:off x="51" y="30721"/>
          <a:ext cx="4913783"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b="1" i="0" kern="1200"/>
            <a:t>Challenges:</a:t>
          </a:r>
          <a:endParaRPr lang="en-US" sz="2400" kern="1200"/>
        </a:p>
      </dsp:txBody>
      <dsp:txXfrm>
        <a:off x="51" y="30721"/>
        <a:ext cx="4913783" cy="691200"/>
      </dsp:txXfrm>
    </dsp:sp>
    <dsp:sp modelId="{0742803F-5919-054F-924D-58F2D3B1CE8C}">
      <dsp:nvSpPr>
        <dsp:cNvPr id="0" name=""/>
        <dsp:cNvSpPr/>
      </dsp:nvSpPr>
      <dsp:spPr>
        <a:xfrm>
          <a:off x="51" y="721921"/>
          <a:ext cx="4913783" cy="359869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a:t>Maintaining bilateral agreements.</a:t>
          </a:r>
          <a:endParaRPr lang="en-US" sz="2400" kern="1200"/>
        </a:p>
        <a:p>
          <a:pPr marL="228600" lvl="1" indent="-228600" algn="l" defTabSz="1066800">
            <a:lnSpc>
              <a:spcPct val="90000"/>
            </a:lnSpc>
            <a:spcBef>
              <a:spcPct val="0"/>
            </a:spcBef>
            <a:spcAft>
              <a:spcPct val="15000"/>
            </a:spcAft>
            <a:buChar char="•"/>
          </a:pPr>
          <a:r>
            <a:rPr lang="en-US" sz="2400" b="0" i="0" kern="1200"/>
            <a:t>Lack of resources for professional development.</a:t>
          </a:r>
          <a:endParaRPr lang="en-US" sz="2400" kern="1200"/>
        </a:p>
        <a:p>
          <a:pPr marL="228600" lvl="1" indent="-228600" algn="l" defTabSz="1066800">
            <a:lnSpc>
              <a:spcPct val="90000"/>
            </a:lnSpc>
            <a:spcBef>
              <a:spcPct val="0"/>
            </a:spcBef>
            <a:spcAft>
              <a:spcPct val="15000"/>
            </a:spcAft>
            <a:buChar char="•"/>
          </a:pPr>
          <a:r>
            <a:rPr lang="en-US" sz="2400" b="0" i="0" kern="1200"/>
            <a:t>Limited conference attendance due to funding constraints, geography, instability and language.</a:t>
          </a:r>
          <a:endParaRPr lang="en-US" sz="2400" kern="1200"/>
        </a:p>
      </dsp:txBody>
      <dsp:txXfrm>
        <a:off x="51" y="721921"/>
        <a:ext cx="4913783" cy="3598694"/>
      </dsp:txXfrm>
    </dsp:sp>
    <dsp:sp modelId="{DCCBF739-A5D6-8746-A629-5B79F98A1408}">
      <dsp:nvSpPr>
        <dsp:cNvPr id="0" name=""/>
        <dsp:cNvSpPr/>
      </dsp:nvSpPr>
      <dsp:spPr>
        <a:xfrm>
          <a:off x="5601764" y="30721"/>
          <a:ext cx="4913783" cy="691200"/>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b="1"/>
          </a:pPr>
          <a:r>
            <a:rPr lang="en-US" sz="2400" b="1" i="0" kern="1200"/>
            <a:t>Solutions:</a:t>
          </a:r>
          <a:endParaRPr lang="en-US" sz="2400" kern="1200"/>
        </a:p>
      </dsp:txBody>
      <dsp:txXfrm>
        <a:off x="5601764" y="30721"/>
        <a:ext cx="4913783" cy="691200"/>
      </dsp:txXfrm>
    </dsp:sp>
    <dsp:sp modelId="{49E380BF-CB1C-704C-B350-0FEFCE3A11B4}">
      <dsp:nvSpPr>
        <dsp:cNvPr id="0" name=""/>
        <dsp:cNvSpPr/>
      </dsp:nvSpPr>
      <dsp:spPr>
        <a:xfrm>
          <a:off x="5601764" y="721921"/>
          <a:ext cx="4913783" cy="3598694"/>
        </a:xfrm>
        <a:prstGeom prst="rect">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a:t>Strengthen cooperation through ARs.</a:t>
          </a:r>
          <a:endParaRPr lang="en-US" sz="2400" kern="1200"/>
        </a:p>
        <a:p>
          <a:pPr marL="228600" lvl="1" indent="-228600" algn="l" defTabSz="1066800">
            <a:lnSpc>
              <a:spcPct val="90000"/>
            </a:lnSpc>
            <a:spcBef>
              <a:spcPct val="0"/>
            </a:spcBef>
            <a:spcAft>
              <a:spcPct val="15000"/>
            </a:spcAft>
            <a:buChar char="•"/>
          </a:pPr>
          <a:r>
            <a:rPr lang="en-US" sz="2400" b="0" i="0" kern="1200"/>
            <a:t>Partner with US-based libraries to address resource gaps.</a:t>
          </a:r>
        </a:p>
        <a:p>
          <a:pPr marL="228600" lvl="1" indent="-228600" algn="l" defTabSz="1066800">
            <a:lnSpc>
              <a:spcPct val="90000"/>
            </a:lnSpc>
            <a:spcBef>
              <a:spcPct val="0"/>
            </a:spcBef>
            <a:spcAft>
              <a:spcPct val="15000"/>
            </a:spcAft>
            <a:buChar char="•"/>
          </a:pPr>
          <a:r>
            <a:rPr lang="en-US" sz="2400" b="0" i="0" kern="1200"/>
            <a:t>Mentoring librarians</a:t>
          </a:r>
        </a:p>
        <a:p>
          <a:pPr marL="228600" lvl="1" indent="-228600" algn="l" defTabSz="1066800">
            <a:lnSpc>
              <a:spcPct val="90000"/>
            </a:lnSpc>
            <a:spcBef>
              <a:spcPct val="0"/>
            </a:spcBef>
            <a:spcAft>
              <a:spcPct val="15000"/>
            </a:spcAft>
            <a:buChar char="•"/>
          </a:pPr>
          <a:r>
            <a:rPr lang="en-US" sz="2400" b="0" i="0" kern="1200"/>
            <a:t>Attending AHILA congress and providing CE</a:t>
          </a:r>
        </a:p>
        <a:p>
          <a:pPr marL="228600" lvl="1" indent="-228600" algn="l" defTabSz="1066800">
            <a:lnSpc>
              <a:spcPct val="90000"/>
            </a:lnSpc>
            <a:spcBef>
              <a:spcPct val="0"/>
            </a:spcBef>
            <a:spcAft>
              <a:spcPct val="15000"/>
            </a:spcAft>
            <a:buChar char="•"/>
          </a:pPr>
          <a:r>
            <a:rPr lang="en-US" sz="2400" b="0" i="0" kern="1200"/>
            <a:t>Knowledge sharing amongst AHILA members</a:t>
          </a:r>
          <a:endParaRPr lang="en-US" sz="2400" kern="1200"/>
        </a:p>
      </dsp:txBody>
      <dsp:txXfrm>
        <a:off x="5601764" y="721921"/>
        <a:ext cx="4913783" cy="3598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AF1A1-5364-B74D-B4EC-A6D80AA0CF66}">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08EF5-8400-C74A-8638-1F26AACB35DB}">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i="0" kern="1200"/>
            <a:t>Ongoing Efforts: </a:t>
          </a:r>
          <a:r>
            <a:rPr lang="en-US" sz="1900" kern="1200"/>
            <a:t>ARs will continue to strengthen international cooperation</a:t>
          </a:r>
        </a:p>
      </dsp:txBody>
      <dsp:txXfrm>
        <a:off x="383617" y="1447754"/>
        <a:ext cx="2847502" cy="1768010"/>
      </dsp:txXfrm>
    </dsp:sp>
    <dsp:sp modelId="{0CABAA45-2C76-684A-BCC6-F2DB2D973004}">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8A18B-D0CD-8B47-9E2A-811A585621E2}">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US Library Initiatives: </a:t>
          </a:r>
          <a:r>
            <a:rPr lang="en-US" sz="1900" kern="1200" dirty="0"/>
            <a:t>Collaborate with US libraries to support global health sciences libraries</a:t>
          </a:r>
        </a:p>
      </dsp:txBody>
      <dsp:txXfrm>
        <a:off x="3998355" y="1447754"/>
        <a:ext cx="2847502" cy="1768010"/>
      </dsp:txXfrm>
    </dsp:sp>
    <dsp:sp modelId="{A33BAFE9-5278-6E43-9CF7-62AFD55E2920}">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01959-8D84-5646-950A-F05BA09ED1D7}">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Information Sharing: </a:t>
          </a:r>
          <a:r>
            <a:rPr lang="en-US" sz="1900" kern="1200" dirty="0"/>
            <a:t>Enhance sharing of information and resources among international health sciences librarians</a:t>
          </a:r>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FB0B2-570C-AD4E-8D41-FFEC782D6D70}" type="datetimeFigureOut">
              <a:rPr lang="en-US" smtClean="0"/>
              <a:t>6/9/25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A05DE-6643-5444-9AA6-B6A004ECB9BF}" type="slidenum">
              <a:rPr lang="en-US" smtClean="0"/>
              <a:t>‹#›</a:t>
            </a:fld>
            <a:endParaRPr lang="en-US"/>
          </a:p>
        </p:txBody>
      </p:sp>
    </p:spTree>
    <p:extLst>
      <p:ext uri="{BB962C8B-B14F-4D97-AF65-F5344CB8AC3E}">
        <p14:creationId xmlns:p14="http://schemas.microsoft.com/office/powerpoint/2010/main" val="392865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b.aflia.n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AHILA Congress meets every other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Founded in August 1984. With 46 member countries, partners and collaborators worldwide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Chapters, sections and standing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Partners: EAHIL, IFLA, MLA and </a:t>
            </a:r>
            <a:r>
              <a:rPr lang="en-US" b="1" dirty="0" err="1"/>
              <a:t>AfLIA</a:t>
            </a:r>
            <a:r>
              <a:rPr lang="en-US" b="1" dirty="0"/>
              <a:t> - </a:t>
            </a:r>
            <a:r>
              <a:rPr lang="en-US" b="1" dirty="0">
                <a:hlinkClick r:id="rId3"/>
              </a:rPr>
              <a:t>Africa Library &amp; Information Association &amp; Institutions (AfLIA)</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39BA4B05-1848-534C-99CC-5CE00824C6CA}" type="slidenum">
              <a:rPr lang="en-US" smtClean="0"/>
              <a:t>4</a:t>
            </a:fld>
            <a:endParaRPr lang="en-US"/>
          </a:p>
        </p:txBody>
      </p:sp>
    </p:spTree>
    <p:extLst>
      <p:ext uri="{BB962C8B-B14F-4D97-AF65-F5344CB8AC3E}">
        <p14:creationId xmlns:p14="http://schemas.microsoft.com/office/powerpoint/2010/main" val="251731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A4B05-1848-534C-99CC-5CE00824C6CA}" type="slidenum">
              <a:rPr lang="en-US" smtClean="0"/>
              <a:t>11</a:t>
            </a:fld>
            <a:endParaRPr lang="en-US"/>
          </a:p>
        </p:txBody>
      </p:sp>
    </p:spTree>
    <p:extLst>
      <p:ext uri="{BB962C8B-B14F-4D97-AF65-F5344CB8AC3E}">
        <p14:creationId xmlns:p14="http://schemas.microsoft.com/office/powerpoint/2010/main" val="352535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A2FB3DA-04BE-461D-BFEC-C57F1D6C92EC}" type="datetimeFigureOut">
              <a:rPr lang="pl-PL" smtClean="0"/>
              <a:t>9.06.2025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402716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A2FB3DA-04BE-461D-BFEC-C57F1D6C92EC}" type="datetimeFigureOut">
              <a:rPr lang="pl-PL" smtClean="0"/>
              <a:t>9.06.2025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336702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A2FB3DA-04BE-461D-BFEC-C57F1D6C92EC}" type="datetimeFigureOut">
              <a:rPr lang="pl-PL" smtClean="0"/>
              <a:t>9.06.2025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324102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7574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A2FB3DA-04BE-461D-BFEC-C57F1D6C92EC}" type="datetimeFigureOut">
              <a:rPr lang="pl-PL" smtClean="0"/>
              <a:t>9.06.2025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361030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A2FB3DA-04BE-461D-BFEC-C57F1D6C92EC}" type="datetimeFigureOut">
              <a:rPr lang="pl-PL" smtClean="0"/>
              <a:t>9.06.2025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21543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A2FB3DA-04BE-461D-BFEC-C57F1D6C92EC}" type="datetimeFigureOut">
              <a:rPr lang="pl-PL" smtClean="0"/>
              <a:t>9.06.2025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74627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A2FB3DA-04BE-461D-BFEC-C57F1D6C92EC}" type="datetimeFigureOut">
              <a:rPr lang="pl-PL" smtClean="0"/>
              <a:t>9.06.2025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109001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A2FB3DA-04BE-461D-BFEC-C57F1D6C92EC}" type="datetimeFigureOut">
              <a:rPr lang="pl-PL" smtClean="0"/>
              <a:t>9.06.2025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924914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FB3DA-04BE-461D-BFEC-C57F1D6C92EC}" type="datetimeFigureOut">
              <a:rPr lang="pl-PL" smtClean="0"/>
              <a:t>9.06.2025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87678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7A2FB3DA-04BE-461D-BFEC-C57F1D6C92EC}" type="datetimeFigureOut">
              <a:rPr lang="pl-PL" smtClean="0"/>
              <a:t>9.06.2025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3794486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7A2FB3DA-04BE-461D-BFEC-C57F1D6C92EC}" type="datetimeFigureOut">
              <a:rPr lang="pl-PL" smtClean="0"/>
              <a:t>9.06.2025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DF67F41-A9B5-4507-AC51-970D16545C86}" type="slidenum">
              <a:rPr lang="pl-PL" smtClean="0"/>
              <a:t>‹#›</a:t>
            </a:fld>
            <a:endParaRPr lang="pl-PL"/>
          </a:p>
        </p:txBody>
      </p:sp>
    </p:spTree>
    <p:extLst>
      <p:ext uri="{BB962C8B-B14F-4D97-AF65-F5344CB8AC3E}">
        <p14:creationId xmlns:p14="http://schemas.microsoft.com/office/powerpoint/2010/main" val="111332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FB3DA-04BE-461D-BFEC-C57F1D6C92EC}" type="datetimeFigureOut">
              <a:rPr lang="pl-PL" smtClean="0"/>
              <a:t>9.06.2025</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67F41-A9B5-4507-AC51-970D16545C86}" type="slidenum">
              <a:rPr lang="pl-PL" smtClean="0"/>
              <a:t>‹#›</a:t>
            </a:fld>
            <a:endParaRPr lang="pl-PL"/>
          </a:p>
        </p:txBody>
      </p:sp>
    </p:spTree>
    <p:extLst>
      <p:ext uri="{BB962C8B-B14F-4D97-AF65-F5344CB8AC3E}">
        <p14:creationId xmlns:p14="http://schemas.microsoft.com/office/powerpoint/2010/main" val="1804737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10.0.20.75/jmla.2021.1183" TargetMode="External"/><Relationship Id="rId3" Type="http://schemas.openxmlformats.org/officeDocument/2006/relationships/hyperlink" Target="https://10.0.4.87/j.1471-1842.2007.00758.x" TargetMode="External"/><Relationship Id="rId7" Type="http://schemas.openxmlformats.org/officeDocument/2006/relationships/hyperlink" Target="https://10.0.43.116/JBIES-20-00497"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10.0.4.87/hir.12383" TargetMode="External"/><Relationship Id="rId5" Type="http://schemas.openxmlformats.org/officeDocument/2006/relationships/hyperlink" Target="https://10.0.16.7/jehp.jehp_272_20" TargetMode="External"/><Relationship Id="rId4" Type="http://schemas.openxmlformats.org/officeDocument/2006/relationships/hyperlink" Target="https://10.0.3.248/j.aogh.2016.10.003" TargetMode="External"/><Relationship Id="rId9" Type="http://schemas.openxmlformats.org/officeDocument/2006/relationships/hyperlink" Target="https://10.0.20.75/jmla.2020.607"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lubker@musc.ed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ahila.or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ytuł 5"/>
          <p:cNvSpPr>
            <a:spLocks noGrp="1"/>
          </p:cNvSpPr>
          <p:nvPr>
            <p:ph type="ctrTitle"/>
          </p:nvPr>
        </p:nvSpPr>
        <p:spPr>
          <a:xfrm>
            <a:off x="1610591" y="1246909"/>
            <a:ext cx="10713027" cy="1194955"/>
          </a:xfrm>
        </p:spPr>
        <p:txBody>
          <a:bodyPr anchor="t">
            <a:normAutofit fontScale="90000"/>
          </a:bodyPr>
          <a:lstStyle/>
          <a:p>
            <a:pPr algn="l"/>
            <a:r>
              <a:rPr lang="en-US" sz="4400" b="1" dirty="0">
                <a:solidFill>
                  <a:schemeClr val="bg1"/>
                </a:solidFill>
                <a:latin typeface="Calibri" panose="020F0502020204030204" pitchFamily="34" charset="0"/>
                <a:ea typeface="Times New Roman" panose="02020603050405020304" pitchFamily="18" charset="0"/>
              </a:rPr>
              <a:t>Imagine a world of health equity: Collaboration and partnerships to promote </a:t>
            </a:r>
            <a:br>
              <a:rPr lang="en-US" sz="4400" b="1" dirty="0">
                <a:solidFill>
                  <a:schemeClr val="bg1"/>
                </a:solidFill>
                <a:latin typeface="Calibri" panose="020F0502020204030204" pitchFamily="34" charset="0"/>
                <a:ea typeface="Times New Roman" panose="02020603050405020304" pitchFamily="18" charset="0"/>
              </a:rPr>
            </a:br>
            <a:r>
              <a:rPr lang="en-US" sz="4400" b="1" dirty="0">
                <a:solidFill>
                  <a:schemeClr val="bg1"/>
                </a:solidFill>
                <a:latin typeface="Calibri" panose="020F0502020204030204" pitchFamily="34" charset="0"/>
                <a:ea typeface="Times New Roman" panose="02020603050405020304" pitchFamily="18" charset="0"/>
              </a:rPr>
              <a:t>equity in access to health information through MLA Allied Representatives</a:t>
            </a:r>
            <a:r>
              <a:rPr lang="pl-PL" sz="4400" b="1" dirty="0">
                <a:solidFill>
                  <a:schemeClr val="bg1"/>
                </a:solidFill>
                <a:latin typeface="+mn-lt"/>
              </a:rPr>
              <a:t> </a:t>
            </a:r>
            <a:endParaRPr lang="pl-PL" sz="4400" dirty="0">
              <a:solidFill>
                <a:schemeClr val="bg1"/>
              </a:solidFill>
            </a:endParaRPr>
          </a:p>
        </p:txBody>
      </p:sp>
      <p:sp>
        <p:nvSpPr>
          <p:cNvPr id="8" name="Podtytuł 6"/>
          <p:cNvSpPr>
            <a:spLocks noGrp="1"/>
          </p:cNvSpPr>
          <p:nvPr>
            <p:ph type="subTitle" idx="1"/>
          </p:nvPr>
        </p:nvSpPr>
        <p:spPr>
          <a:xfrm>
            <a:off x="1610591" y="3521611"/>
            <a:ext cx="8622706" cy="1789051"/>
          </a:xfrm>
        </p:spPr>
        <p:txBody>
          <a:bodyPr>
            <a:normAutofit/>
          </a:bodyPr>
          <a:lstStyle/>
          <a:p>
            <a:pPr algn="l"/>
            <a:r>
              <a:rPr lang="pl-PL" sz="2000" b="1" dirty="0">
                <a:solidFill>
                  <a:schemeClr val="bg1"/>
                </a:solidFill>
              </a:rPr>
              <a:t>Rena Lubker</a:t>
            </a:r>
            <a:endParaRPr lang="pl-PL" sz="1800" b="1" baseline="30000" dirty="0">
              <a:solidFill>
                <a:schemeClr val="bg1"/>
              </a:solidFill>
            </a:endParaRPr>
          </a:p>
          <a:p>
            <a:pPr algn="l"/>
            <a:r>
              <a:rPr lang="pl-PL" sz="1800" dirty="0">
                <a:solidFill>
                  <a:schemeClr val="bg1"/>
                </a:solidFill>
              </a:rPr>
              <a:t>Medical University of South Carolina</a:t>
            </a:r>
          </a:p>
          <a:p>
            <a:pPr algn="l"/>
            <a:endParaRPr lang="pl-PL" sz="2000" dirty="0">
              <a:solidFill>
                <a:schemeClr val="bg1"/>
              </a:solidFill>
              <a:latin typeface="+mj-lt"/>
            </a:endParaRPr>
          </a:p>
        </p:txBody>
      </p:sp>
    </p:spTree>
    <p:extLst>
      <p:ext uri="{BB962C8B-B14F-4D97-AF65-F5344CB8AC3E}">
        <p14:creationId xmlns:p14="http://schemas.microsoft.com/office/powerpoint/2010/main" val="122897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lassroom">
            <a:extLst>
              <a:ext uri="{FF2B5EF4-FFF2-40B4-BE49-F238E27FC236}">
                <a16:creationId xmlns:a16="http://schemas.microsoft.com/office/drawing/2014/main" id="{EB4B9664-F3EE-2167-1E01-9957409C5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5" name="Freeform: Shape 1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09EAC41-D6D4-E3FE-99C5-80A77E655599}"/>
              </a:ext>
            </a:extLst>
          </p:cNvPr>
          <p:cNvSpPr>
            <a:spLocks noGrp="1"/>
          </p:cNvSpPr>
          <p:nvPr>
            <p:ph type="title"/>
          </p:nvPr>
        </p:nvSpPr>
        <p:spPr>
          <a:xfrm>
            <a:off x="5759354" y="457201"/>
            <a:ext cx="5337270" cy="1835911"/>
          </a:xfrm>
        </p:spPr>
        <p:txBody>
          <a:bodyPr vert="horz" lIns="91440" tIns="45720" rIns="91440" bIns="45720" rtlCol="0" anchor="b">
            <a:normAutofit fontScale="90000"/>
          </a:bodyPr>
          <a:lstStyle/>
          <a:p>
            <a:r>
              <a:rPr lang="en-US" sz="5400" kern="1200" dirty="0">
                <a:solidFill>
                  <a:srgbClr val="FFFFFF"/>
                </a:solidFill>
                <a:latin typeface="+mj-lt"/>
                <a:ea typeface="+mj-ea"/>
                <a:cs typeface="+mj-cs"/>
              </a:rPr>
              <a:t>What can the </a:t>
            </a:r>
            <a:r>
              <a:rPr lang="en-US" sz="5400" dirty="0">
                <a:solidFill>
                  <a:srgbClr val="FFFFFF"/>
                </a:solidFill>
              </a:rPr>
              <a:t>EAHIL community</a:t>
            </a:r>
            <a:r>
              <a:rPr lang="en-US" sz="5400" kern="1200" dirty="0">
                <a:solidFill>
                  <a:srgbClr val="FFFFFF"/>
                </a:solidFill>
                <a:latin typeface="+mj-lt"/>
                <a:ea typeface="+mj-ea"/>
                <a:cs typeface="+mj-cs"/>
              </a:rPr>
              <a:t> do?</a:t>
            </a:r>
          </a:p>
        </p:txBody>
      </p:sp>
      <p:sp>
        <p:nvSpPr>
          <p:cNvPr id="1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097103-2F8D-728C-6033-A5046ADA02CB}"/>
              </a:ext>
            </a:extLst>
          </p:cNvPr>
          <p:cNvSpPr txBox="1"/>
          <p:nvPr/>
        </p:nvSpPr>
        <p:spPr>
          <a:xfrm>
            <a:off x="5143500" y="2688752"/>
            <a:ext cx="6546273" cy="4065339"/>
          </a:xfrm>
          <a:prstGeom prst="rect">
            <a:avLst/>
          </a:prstGeom>
        </p:spPr>
        <p:txBody>
          <a:bodyPr vert="horz" lIns="91440" tIns="45720" rIns="91440" bIns="45720" rtlCol="0" anchor="t">
            <a:noAutofit/>
          </a:bodyPr>
          <a:lstStyle/>
          <a:p>
            <a:pPr marL="342900" indent="-228600" defTabSz="914400">
              <a:lnSpc>
                <a:spcPct val="90000"/>
              </a:lnSpc>
              <a:spcAft>
                <a:spcPts val="600"/>
              </a:spcAft>
              <a:buFont typeface="Arial" panose="020B0604020202020204" pitchFamily="34" charset="0"/>
              <a:buChar char="•"/>
            </a:pPr>
            <a:r>
              <a:rPr lang="en-US" sz="2400" b="1" dirty="0">
                <a:solidFill>
                  <a:srgbClr val="FFFFFF"/>
                </a:solidFill>
              </a:rPr>
              <a:t>Mentor librarians from AHILA</a:t>
            </a:r>
          </a:p>
          <a:p>
            <a:pPr marL="114300" indent="-228600" defTabSz="914400">
              <a:lnSpc>
                <a:spcPct val="90000"/>
              </a:lnSpc>
              <a:spcAft>
                <a:spcPts val="600"/>
              </a:spcAft>
              <a:buFont typeface="Arial" panose="020B0604020202020204" pitchFamily="34" charset="0"/>
              <a:buChar char="•"/>
            </a:pPr>
            <a:endParaRPr lang="en-US" sz="2400" b="1"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2400" b="1" dirty="0">
                <a:solidFill>
                  <a:srgbClr val="FFFFFF"/>
                </a:solidFill>
              </a:rPr>
              <a:t>Share resources that are open for distribution</a:t>
            </a:r>
          </a:p>
          <a:p>
            <a:pPr marL="114300" indent="-228600" defTabSz="914400">
              <a:lnSpc>
                <a:spcPct val="90000"/>
              </a:lnSpc>
              <a:spcAft>
                <a:spcPts val="600"/>
              </a:spcAft>
              <a:buFont typeface="Arial" panose="020B0604020202020204" pitchFamily="34" charset="0"/>
              <a:buChar char="•"/>
            </a:pPr>
            <a:endParaRPr lang="en-US" sz="2400" b="1"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2400" b="1" dirty="0">
                <a:solidFill>
                  <a:srgbClr val="FFFFFF"/>
                </a:solidFill>
              </a:rPr>
              <a:t>Invite AHILA librarians to free webinars (time zones)</a:t>
            </a:r>
          </a:p>
          <a:p>
            <a:pPr marL="114300" indent="-228600" defTabSz="914400">
              <a:lnSpc>
                <a:spcPct val="90000"/>
              </a:lnSpc>
              <a:spcAft>
                <a:spcPts val="600"/>
              </a:spcAft>
              <a:buFont typeface="Arial" panose="020B0604020202020204" pitchFamily="34" charset="0"/>
              <a:buChar char="•"/>
            </a:pPr>
            <a:endParaRPr lang="en-US" sz="2400" b="1"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2400" b="1" dirty="0">
                <a:solidFill>
                  <a:srgbClr val="FFFFFF"/>
                </a:solidFill>
              </a:rPr>
              <a:t>Attend AHILA Congress (every other year)</a:t>
            </a:r>
          </a:p>
          <a:p>
            <a:pPr marL="342900" indent="-228600" defTabSz="914400">
              <a:lnSpc>
                <a:spcPct val="90000"/>
              </a:lnSpc>
              <a:spcAft>
                <a:spcPts val="600"/>
              </a:spcAft>
              <a:buFont typeface="Arial" panose="020B0604020202020204" pitchFamily="34" charset="0"/>
              <a:buChar char="•"/>
            </a:pPr>
            <a:endParaRPr lang="en-US" sz="2400" b="1" dirty="0">
              <a:solidFill>
                <a:srgbClr val="FFFFFF"/>
              </a:solidFill>
            </a:endParaRPr>
          </a:p>
          <a:p>
            <a:pPr marL="342900" indent="-228600" defTabSz="914400">
              <a:lnSpc>
                <a:spcPct val="90000"/>
              </a:lnSpc>
              <a:spcAft>
                <a:spcPts val="600"/>
              </a:spcAft>
              <a:buFont typeface="Arial" panose="020B0604020202020204" pitchFamily="34" charset="0"/>
              <a:buChar char="•"/>
            </a:pPr>
            <a:r>
              <a:rPr lang="en-US" sz="2400" b="1" dirty="0">
                <a:solidFill>
                  <a:srgbClr val="FFFFFF"/>
                </a:solidFill>
              </a:rPr>
              <a:t>Brainstorm ideas and share them!</a:t>
            </a:r>
            <a:endParaRPr lang="en-US" sz="2400" dirty="0">
              <a:solidFill>
                <a:srgbClr val="FFFFFF"/>
              </a:solidFill>
            </a:endParaRPr>
          </a:p>
        </p:txBody>
      </p:sp>
    </p:spTree>
    <p:extLst>
      <p:ext uri="{BB962C8B-B14F-4D97-AF65-F5344CB8AC3E}">
        <p14:creationId xmlns:p14="http://schemas.microsoft.com/office/powerpoint/2010/main" val="212819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9F24-02A2-E38D-DB93-580C81F2286A}"/>
              </a:ext>
            </a:extLst>
          </p:cNvPr>
          <p:cNvSpPr>
            <a:spLocks noGrp="1"/>
          </p:cNvSpPr>
          <p:nvPr>
            <p:ph type="title"/>
          </p:nvPr>
        </p:nvSpPr>
        <p:spPr/>
        <p:txBody>
          <a:bodyPr anchor="t"/>
          <a:lstStyle/>
          <a:p>
            <a:r>
              <a:rPr lang="en-US" sz="3200" dirty="0"/>
              <a:t>References </a:t>
            </a:r>
          </a:p>
        </p:txBody>
      </p:sp>
      <p:sp>
        <p:nvSpPr>
          <p:cNvPr id="3" name="Content Placeholder 2">
            <a:extLst>
              <a:ext uri="{FF2B5EF4-FFF2-40B4-BE49-F238E27FC236}">
                <a16:creationId xmlns:a16="http://schemas.microsoft.com/office/drawing/2014/main" id="{642A728B-4845-9EA7-C261-01B8B50518C3}"/>
              </a:ext>
            </a:extLst>
          </p:cNvPr>
          <p:cNvSpPr>
            <a:spLocks noGrp="1"/>
          </p:cNvSpPr>
          <p:nvPr>
            <p:ph idx="4294967295"/>
          </p:nvPr>
        </p:nvSpPr>
        <p:spPr>
          <a:xfrm>
            <a:off x="1524000" y="1600200"/>
            <a:ext cx="8229600" cy="4535488"/>
          </a:xfrm>
        </p:spPr>
        <p:txBody>
          <a:bodyPr/>
          <a:lstStyle/>
          <a:p>
            <a:pPr marL="0">
              <a:spcBef>
                <a:spcPts val="0"/>
              </a:spcBef>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DEC6436-96A1-F300-01F0-08A5D012F3A6}"/>
              </a:ext>
            </a:extLst>
          </p:cNvPr>
          <p:cNvSpPr txBox="1"/>
          <p:nvPr/>
        </p:nvSpPr>
        <p:spPr>
          <a:xfrm>
            <a:off x="1919130" y="1041986"/>
            <a:ext cx="8353741" cy="5093702"/>
          </a:xfrm>
          <a:prstGeom prst="rect">
            <a:avLst/>
          </a:prstGeom>
          <a:noFill/>
        </p:spPr>
        <p:txBody>
          <a:bodyPr wrap="square" rtlCol="0">
            <a:spAutoFit/>
          </a:bodyPr>
          <a:lstStyle/>
          <a:p>
            <a:r>
              <a:rPr lang="en-US" sz="1300" kern="100" dirty="0">
                <a:latin typeface="Aptos" panose="020B0004020202020204" pitchFamily="34" charset="0"/>
                <a:ea typeface="Aptos" panose="020B0004020202020204" pitchFamily="34" charset="0"/>
                <a:cs typeface="Times New Roman" panose="02020603050405020304" pitchFamily="18" charset="0"/>
              </a:rPr>
              <a:t>Ajuwon, G. A., &amp; Rhine, L. (2008). The level of Internet access and ICT training for health information professionals in sub-Saharan Africa.</a:t>
            </a:r>
            <a:r>
              <a:rPr lang="en-US" sz="1300" i="1" kern="100" dirty="0">
                <a:latin typeface="Aptos" panose="020B0004020202020204" pitchFamily="34" charset="0"/>
                <a:ea typeface="Aptos" panose="020B0004020202020204" pitchFamily="34" charset="0"/>
                <a:cs typeface="Times New Roman" panose="02020603050405020304" pitchFamily="18" charset="0"/>
              </a:rPr>
              <a:t> Health Information and Libraries Journal, 25</a:t>
            </a:r>
            <a:r>
              <a:rPr lang="en-US" sz="1300" kern="100" dirty="0">
                <a:latin typeface="Aptos" panose="020B0004020202020204" pitchFamily="34" charset="0"/>
                <a:ea typeface="Aptos" panose="020B0004020202020204" pitchFamily="34" charset="0"/>
                <a:cs typeface="Times New Roman" panose="02020603050405020304" pitchFamily="18" charset="0"/>
              </a:rPr>
              <a:t>(3), 175–185.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3"/>
              </a:rPr>
              <a:t>https://10.1111/j.1471-1842.2007.00758.x</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r>
              <a:rPr lang="en-US" sz="1300" kern="100" dirty="0">
                <a:latin typeface="Aptos" panose="020B0004020202020204" pitchFamily="34" charset="0"/>
                <a:ea typeface="Aptos" panose="020B0004020202020204" pitchFamily="34" charset="0"/>
                <a:cs typeface="Times New Roman" panose="02020603050405020304" pitchFamily="18" charset="0"/>
              </a:rPr>
              <a:t> </a:t>
            </a:r>
          </a:p>
          <a:p>
            <a:r>
              <a:rPr lang="en-US" sz="1300" kern="100" dirty="0">
                <a:latin typeface="Aptos" panose="020B0004020202020204" pitchFamily="34" charset="0"/>
                <a:ea typeface="Aptos" panose="020B0004020202020204" pitchFamily="34" charset="0"/>
                <a:cs typeface="Times New Roman" panose="02020603050405020304" pitchFamily="18" charset="0"/>
              </a:rPr>
              <a:t>Haruna, H., </a:t>
            </a:r>
            <a:r>
              <a:rPr lang="en-US" sz="1300" kern="100" dirty="0" err="1">
                <a:latin typeface="Aptos" panose="020B0004020202020204" pitchFamily="34" charset="0"/>
                <a:ea typeface="Aptos" panose="020B0004020202020204" pitchFamily="34" charset="0"/>
                <a:cs typeface="Times New Roman" panose="02020603050405020304" pitchFamily="18" charset="0"/>
              </a:rPr>
              <a:t>Mtoroki</a:t>
            </a:r>
            <a:r>
              <a:rPr lang="en-US" sz="1300" kern="100" dirty="0">
                <a:latin typeface="Aptos" panose="020B0004020202020204" pitchFamily="34" charset="0"/>
                <a:ea typeface="Aptos" panose="020B0004020202020204" pitchFamily="34" charset="0"/>
                <a:cs typeface="Times New Roman" panose="02020603050405020304" pitchFamily="18" charset="0"/>
              </a:rPr>
              <a:t>, M., </a:t>
            </a:r>
            <a:r>
              <a:rPr lang="en-US" sz="1300" kern="100" dirty="0" err="1">
                <a:latin typeface="Aptos" panose="020B0004020202020204" pitchFamily="34" charset="0"/>
                <a:ea typeface="Aptos" panose="020B0004020202020204" pitchFamily="34" charset="0"/>
                <a:cs typeface="Times New Roman" panose="02020603050405020304" pitchFamily="18" charset="0"/>
              </a:rPr>
              <a:t>Gerendasy</a:t>
            </a:r>
            <a:r>
              <a:rPr lang="en-US" sz="1300" kern="100" dirty="0">
                <a:latin typeface="Aptos" panose="020B0004020202020204" pitchFamily="34" charset="0"/>
                <a:ea typeface="Aptos" panose="020B0004020202020204" pitchFamily="34" charset="0"/>
                <a:cs typeface="Times New Roman" panose="02020603050405020304" pitchFamily="18" charset="0"/>
              </a:rPr>
              <a:t>, D. D., &amp; </a:t>
            </a:r>
            <a:r>
              <a:rPr lang="en-US" sz="1300" kern="100" dirty="0" err="1">
                <a:latin typeface="Aptos" panose="020B0004020202020204" pitchFamily="34" charset="0"/>
                <a:ea typeface="Aptos" panose="020B0004020202020204" pitchFamily="34" charset="0"/>
                <a:cs typeface="Times New Roman" panose="02020603050405020304" pitchFamily="18" charset="0"/>
              </a:rPr>
              <a:t>Detlefsen</a:t>
            </a:r>
            <a:r>
              <a:rPr lang="en-US" sz="1300" kern="100" dirty="0">
                <a:latin typeface="Aptos" panose="020B0004020202020204" pitchFamily="34" charset="0"/>
                <a:ea typeface="Aptos" panose="020B0004020202020204" pitchFamily="34" charset="0"/>
                <a:cs typeface="Times New Roman" panose="02020603050405020304" pitchFamily="18" charset="0"/>
              </a:rPr>
              <a:t>, E. G. (2016). Health Libraries and Information Services in Tanzania: A Strategic Assessment.</a:t>
            </a:r>
            <a:r>
              <a:rPr lang="en-US" sz="1300" i="1" kern="100" dirty="0">
                <a:latin typeface="Aptos" panose="020B0004020202020204" pitchFamily="34" charset="0"/>
                <a:ea typeface="Aptos" panose="020B0004020202020204" pitchFamily="34" charset="0"/>
                <a:cs typeface="Times New Roman" panose="02020603050405020304" pitchFamily="18" charset="0"/>
              </a:rPr>
              <a:t> Annals of Global Health, 82</a:t>
            </a:r>
            <a:r>
              <a:rPr lang="en-US" sz="1300" kern="100" dirty="0">
                <a:latin typeface="Aptos" panose="020B0004020202020204" pitchFamily="34" charset="0"/>
                <a:ea typeface="Aptos" panose="020B0004020202020204" pitchFamily="34" charset="0"/>
                <a:cs typeface="Times New Roman" panose="02020603050405020304" pitchFamily="18" charset="0"/>
              </a:rPr>
              <a:t>(5), 912–921.e3.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https://10.1016/j.aogh.2016.10.003</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r>
              <a:rPr lang="en-US" sz="1300" kern="100" dirty="0">
                <a:latin typeface="Aptos" panose="020B0004020202020204" pitchFamily="34" charset="0"/>
                <a:ea typeface="Aptos" panose="020B0004020202020204" pitchFamily="34" charset="0"/>
                <a:cs typeface="Times New Roman" panose="02020603050405020304" pitchFamily="18" charset="0"/>
              </a:rPr>
              <a:t> </a:t>
            </a:r>
          </a:p>
          <a:p>
            <a:r>
              <a:rPr lang="en-US" sz="1300" kern="100" dirty="0" err="1">
                <a:latin typeface="Aptos" panose="020B0004020202020204" pitchFamily="34" charset="0"/>
                <a:ea typeface="Aptos" panose="020B0004020202020204" pitchFamily="34" charset="0"/>
                <a:cs typeface="Times New Roman" panose="02020603050405020304" pitchFamily="18" charset="0"/>
              </a:rPr>
              <a:t>Hashemian</a:t>
            </a:r>
            <a:r>
              <a:rPr lang="en-US" sz="1300" kern="100" dirty="0">
                <a:latin typeface="Aptos" panose="020B0004020202020204" pitchFamily="34" charset="0"/>
                <a:ea typeface="Aptos" panose="020B0004020202020204" pitchFamily="34" charset="0"/>
                <a:cs typeface="Times New Roman" panose="02020603050405020304" pitchFamily="18" charset="0"/>
              </a:rPr>
              <a:t>, M., Rahimi, A., Yamani, N., </a:t>
            </a:r>
            <a:r>
              <a:rPr lang="en-US" sz="1300" kern="100" dirty="0" err="1">
                <a:latin typeface="Aptos" panose="020B0004020202020204" pitchFamily="34" charset="0"/>
                <a:ea typeface="Aptos" panose="020B0004020202020204" pitchFamily="34" charset="0"/>
                <a:cs typeface="Times New Roman" panose="02020603050405020304" pitchFamily="18" charset="0"/>
              </a:rPr>
              <a:t>Adibi</a:t>
            </a:r>
            <a:r>
              <a:rPr lang="en-US" sz="1300" kern="100" dirty="0">
                <a:latin typeface="Aptos" panose="020B0004020202020204" pitchFamily="34" charset="0"/>
                <a:ea typeface="Aptos" panose="020B0004020202020204" pitchFamily="34" charset="0"/>
                <a:cs typeface="Times New Roman" panose="02020603050405020304" pitchFamily="18" charset="0"/>
              </a:rPr>
              <a:t>, P., &amp; </a:t>
            </a:r>
            <a:r>
              <a:rPr lang="en-US" sz="1300" kern="100" dirty="0" err="1">
                <a:latin typeface="Aptos" panose="020B0004020202020204" pitchFamily="34" charset="0"/>
                <a:ea typeface="Aptos" panose="020B0004020202020204" pitchFamily="34" charset="0"/>
                <a:cs typeface="Times New Roman" panose="02020603050405020304" pitchFamily="18" charset="0"/>
              </a:rPr>
              <a:t>Zare-Farashbandi</a:t>
            </a:r>
            <a:r>
              <a:rPr lang="en-US" sz="1300" kern="100" dirty="0">
                <a:latin typeface="Aptos" panose="020B0004020202020204" pitchFamily="34" charset="0"/>
                <a:ea typeface="Aptos" panose="020B0004020202020204" pitchFamily="34" charset="0"/>
                <a:cs typeface="Times New Roman" panose="02020603050405020304" pitchFamily="18" charset="0"/>
              </a:rPr>
              <a:t>, F. (2020). Clinical informationist educational needs and goals: A scoping review.</a:t>
            </a:r>
            <a:r>
              <a:rPr lang="en-US" sz="1300" i="1" kern="100" dirty="0">
                <a:latin typeface="Aptos" panose="020B0004020202020204" pitchFamily="34" charset="0"/>
                <a:ea typeface="Aptos" panose="020B0004020202020204" pitchFamily="34" charset="0"/>
                <a:cs typeface="Times New Roman" panose="02020603050405020304" pitchFamily="18" charset="0"/>
              </a:rPr>
              <a:t> Journal of Education and Health Promotion, 9</a:t>
            </a:r>
            <a:r>
              <a:rPr lang="en-US" sz="1300" kern="100" dirty="0">
                <a:latin typeface="Aptos" panose="020B0004020202020204" pitchFamily="34" charset="0"/>
                <a:ea typeface="Aptos" panose="020B0004020202020204" pitchFamily="34" charset="0"/>
                <a:cs typeface="Times New Roman" panose="02020603050405020304" pitchFamily="18" charset="0"/>
              </a:rPr>
              <a:t>, 193.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5"/>
              </a:rPr>
              <a:t>https://10.4103/jehp.jehp_272_20</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r>
              <a:rPr lang="en-US" sz="1300" kern="100" dirty="0">
                <a:latin typeface="Aptos" panose="020B0004020202020204" pitchFamily="34" charset="0"/>
                <a:ea typeface="Aptos" panose="020B0004020202020204" pitchFamily="34" charset="0"/>
                <a:cs typeface="Times New Roman" panose="02020603050405020304" pitchFamily="18" charset="0"/>
              </a:rPr>
              <a:t> </a:t>
            </a:r>
          </a:p>
          <a:p>
            <a:r>
              <a:rPr lang="en-US" sz="1300" kern="100" dirty="0">
                <a:latin typeface="Aptos" panose="020B0004020202020204" pitchFamily="34" charset="0"/>
                <a:ea typeface="Aptos" panose="020B0004020202020204" pitchFamily="34" charset="0"/>
                <a:cs typeface="Times New Roman" panose="02020603050405020304" pitchFamily="18" charset="0"/>
              </a:rPr>
              <a:t>Ikolo, V. E., &amp; </a:t>
            </a:r>
            <a:r>
              <a:rPr lang="en-US" sz="1300" kern="100" dirty="0" err="1">
                <a:latin typeface="Aptos" panose="020B0004020202020204" pitchFamily="34" charset="0"/>
                <a:ea typeface="Aptos" panose="020B0004020202020204" pitchFamily="34" charset="0"/>
                <a:cs typeface="Times New Roman" panose="02020603050405020304" pitchFamily="18" charset="0"/>
              </a:rPr>
              <a:t>Nongo</a:t>
            </a:r>
            <a:r>
              <a:rPr lang="en-US" sz="1300" kern="100" dirty="0">
                <a:latin typeface="Aptos" panose="020B0004020202020204" pitchFamily="34" charset="0"/>
                <a:ea typeface="Aptos" panose="020B0004020202020204" pitchFamily="34" charset="0"/>
                <a:cs typeface="Times New Roman" panose="02020603050405020304" pitchFamily="18" charset="0"/>
              </a:rPr>
              <a:t>, C. J. (2022). Training needs of medical librarians in Nigeria: A survey.</a:t>
            </a:r>
            <a:r>
              <a:rPr lang="en-US" sz="1300" i="1" kern="100" dirty="0">
                <a:latin typeface="Aptos" panose="020B0004020202020204" pitchFamily="34" charset="0"/>
                <a:ea typeface="Aptos" panose="020B0004020202020204" pitchFamily="34" charset="0"/>
                <a:cs typeface="Times New Roman" panose="02020603050405020304" pitchFamily="18" charset="0"/>
              </a:rPr>
              <a:t> Health Information and Libraries Journal, 39</a:t>
            </a:r>
            <a:r>
              <a:rPr lang="en-US" sz="1300" kern="100" dirty="0">
                <a:latin typeface="Aptos" panose="020B0004020202020204" pitchFamily="34" charset="0"/>
                <a:ea typeface="Aptos" panose="020B0004020202020204" pitchFamily="34" charset="0"/>
                <a:cs typeface="Times New Roman" panose="02020603050405020304" pitchFamily="18" charset="0"/>
              </a:rPr>
              <a:t>(2), 155–165.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6"/>
              </a:rPr>
              <a:t>https://10.1111/hir.12383</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r>
              <a:rPr lang="en-US" sz="1300" kern="100" dirty="0">
                <a:latin typeface="Aptos" panose="020B0004020202020204" pitchFamily="34" charset="0"/>
                <a:ea typeface="Aptos" panose="020B0004020202020204" pitchFamily="34" charset="0"/>
                <a:cs typeface="Times New Roman" panose="02020603050405020304" pitchFamily="18" charset="0"/>
              </a:rPr>
              <a:t> </a:t>
            </a:r>
          </a:p>
          <a:p>
            <a:r>
              <a:rPr lang="en-US" sz="1300" kern="100" dirty="0" err="1">
                <a:latin typeface="Aptos" panose="020B0004020202020204" pitchFamily="34" charset="0"/>
                <a:ea typeface="Aptos" panose="020B0004020202020204" pitchFamily="34" charset="0"/>
                <a:cs typeface="Times New Roman" panose="02020603050405020304" pitchFamily="18" charset="0"/>
              </a:rPr>
              <a:t>Obasola</a:t>
            </a:r>
            <a:r>
              <a:rPr lang="en-US" sz="1300" kern="100" dirty="0">
                <a:latin typeface="Aptos" panose="020B0004020202020204" pitchFamily="34" charset="0"/>
                <a:ea typeface="Aptos" panose="020B0004020202020204" pitchFamily="34" charset="0"/>
                <a:cs typeface="Times New Roman" panose="02020603050405020304" pitchFamily="18" charset="0"/>
              </a:rPr>
              <a:t>, O. I., </a:t>
            </a:r>
            <a:r>
              <a:rPr lang="en-US" sz="1300" kern="100" dirty="0" err="1">
                <a:latin typeface="Aptos" panose="020B0004020202020204" pitchFamily="34" charset="0"/>
                <a:ea typeface="Aptos" panose="020B0004020202020204" pitchFamily="34" charset="0"/>
                <a:cs typeface="Times New Roman" panose="02020603050405020304" pitchFamily="18" charset="0"/>
              </a:rPr>
              <a:t>Kinengyere</a:t>
            </a:r>
            <a:r>
              <a:rPr lang="en-US" sz="1300" kern="100" dirty="0">
                <a:latin typeface="Aptos" panose="020B0004020202020204" pitchFamily="34" charset="0"/>
                <a:ea typeface="Aptos" panose="020B0004020202020204" pitchFamily="34" charset="0"/>
                <a:cs typeface="Times New Roman" panose="02020603050405020304" pitchFamily="18" charset="0"/>
              </a:rPr>
              <a:t>, A. A., Peter, D., </a:t>
            </a:r>
            <a:r>
              <a:rPr lang="en-US" sz="1300" kern="100" dirty="0" err="1">
                <a:latin typeface="Aptos" panose="020B0004020202020204" pitchFamily="34" charset="0"/>
                <a:ea typeface="Aptos" panose="020B0004020202020204" pitchFamily="34" charset="0"/>
                <a:cs typeface="Times New Roman" panose="02020603050405020304" pitchFamily="18" charset="0"/>
              </a:rPr>
              <a:t>Chiweza</a:t>
            </a:r>
            <a:r>
              <a:rPr lang="en-US" sz="1300" kern="100" dirty="0">
                <a:latin typeface="Aptos" panose="020B0004020202020204" pitchFamily="34" charset="0"/>
                <a:ea typeface="Aptos" panose="020B0004020202020204" pitchFamily="34" charset="0"/>
                <a:cs typeface="Times New Roman" panose="02020603050405020304" pitchFamily="18" charset="0"/>
              </a:rPr>
              <a:t>, D., Ross-White, A., &amp; Godfrey, C. (2022). Perceptions, experiences, and attitudes of health care professionals regarding the role of librarians in fostering evidence-based health practice: a systematic review protocol.</a:t>
            </a:r>
            <a:r>
              <a:rPr lang="en-US" sz="1300" i="1" kern="100" dirty="0">
                <a:latin typeface="Aptos" panose="020B0004020202020204" pitchFamily="34" charset="0"/>
                <a:ea typeface="Aptos" panose="020B0004020202020204" pitchFamily="34" charset="0"/>
                <a:cs typeface="Times New Roman" panose="02020603050405020304" pitchFamily="18" charset="0"/>
              </a:rPr>
              <a:t> JBI Evidence Synthesis, 20</a:t>
            </a:r>
            <a:r>
              <a:rPr lang="en-US" sz="1300" kern="100" dirty="0">
                <a:latin typeface="Aptos" panose="020B0004020202020204" pitchFamily="34" charset="0"/>
                <a:ea typeface="Aptos" panose="020B0004020202020204" pitchFamily="34" charset="0"/>
                <a:cs typeface="Times New Roman" panose="02020603050405020304" pitchFamily="18" charset="0"/>
              </a:rPr>
              <a:t>(1), 181–188.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7"/>
              </a:rPr>
              <a:t>https://10.11124/JBIES-20-00497</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r>
              <a:rPr lang="en-US" sz="1300" kern="100" dirty="0">
                <a:latin typeface="Aptos" panose="020B0004020202020204" pitchFamily="34" charset="0"/>
                <a:ea typeface="Aptos" panose="020B0004020202020204" pitchFamily="34" charset="0"/>
                <a:cs typeface="Times New Roman" panose="02020603050405020304" pitchFamily="18" charset="0"/>
              </a:rPr>
              <a:t> </a:t>
            </a:r>
          </a:p>
          <a:p>
            <a:r>
              <a:rPr lang="en-US" sz="1300" kern="100" dirty="0" err="1">
                <a:latin typeface="Aptos" panose="020B0004020202020204" pitchFamily="34" charset="0"/>
                <a:ea typeface="Aptos" panose="020B0004020202020204" pitchFamily="34" charset="0"/>
                <a:cs typeface="Times New Roman" panose="02020603050405020304" pitchFamily="18" charset="0"/>
              </a:rPr>
              <a:t>Olayemi</a:t>
            </a:r>
            <a:r>
              <a:rPr lang="en-US" sz="1300" kern="100" dirty="0">
                <a:latin typeface="Aptos" panose="020B0004020202020204" pitchFamily="34" charset="0"/>
                <a:ea typeface="Aptos" panose="020B0004020202020204" pitchFamily="34" charset="0"/>
                <a:cs typeface="Times New Roman" panose="02020603050405020304" pitchFamily="18" charset="0"/>
              </a:rPr>
              <a:t>, O. M., &amp; </a:t>
            </a:r>
            <a:r>
              <a:rPr lang="en-US" sz="1300" kern="100" dirty="0" err="1">
                <a:latin typeface="Aptos" panose="020B0004020202020204" pitchFamily="34" charset="0"/>
                <a:ea typeface="Aptos" panose="020B0004020202020204" pitchFamily="34" charset="0"/>
                <a:cs typeface="Times New Roman" panose="02020603050405020304" pitchFamily="18" charset="0"/>
              </a:rPr>
              <a:t>Olayemi</a:t>
            </a:r>
            <a:r>
              <a:rPr lang="en-US" sz="1300" kern="100" dirty="0">
                <a:latin typeface="Aptos" panose="020B0004020202020204" pitchFamily="34" charset="0"/>
                <a:ea typeface="Aptos" panose="020B0004020202020204" pitchFamily="34" charset="0"/>
                <a:cs typeface="Times New Roman" panose="02020603050405020304" pitchFamily="18" charset="0"/>
              </a:rPr>
              <a:t>, K. J. (2021). Knowledge sharing practices among African health sciences librarians.</a:t>
            </a:r>
            <a:r>
              <a:rPr lang="en-US" sz="1300" i="1" kern="100" dirty="0">
                <a:latin typeface="Aptos" panose="020B0004020202020204" pitchFamily="34" charset="0"/>
                <a:ea typeface="Aptos" panose="020B0004020202020204" pitchFamily="34" charset="0"/>
                <a:cs typeface="Times New Roman" panose="02020603050405020304" pitchFamily="18" charset="0"/>
              </a:rPr>
              <a:t> Journal of the Medical Library Association : JMLA, 109</a:t>
            </a:r>
            <a:r>
              <a:rPr lang="en-US" sz="1300" kern="100" dirty="0">
                <a:latin typeface="Aptos" panose="020B0004020202020204" pitchFamily="34" charset="0"/>
                <a:ea typeface="Aptos" panose="020B0004020202020204" pitchFamily="34" charset="0"/>
                <a:cs typeface="Times New Roman" panose="02020603050405020304" pitchFamily="18" charset="0"/>
              </a:rPr>
              <a:t>(4), 624–630.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8"/>
              </a:rPr>
              <a:t>https://10.5195/jmla.2021.1183</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a:p>
            <a:r>
              <a:rPr lang="en-US" sz="1300" kern="100" dirty="0">
                <a:latin typeface="Aptos" panose="020B0004020202020204" pitchFamily="34" charset="0"/>
                <a:ea typeface="Aptos" panose="020B0004020202020204" pitchFamily="34" charset="0"/>
                <a:cs typeface="Times New Roman" panose="02020603050405020304" pitchFamily="18" charset="0"/>
              </a:rPr>
              <a:t> </a:t>
            </a:r>
          </a:p>
          <a:p>
            <a:r>
              <a:rPr lang="en-US" sz="1300" kern="100" dirty="0">
                <a:latin typeface="Aptos" panose="020B0004020202020204" pitchFamily="34" charset="0"/>
                <a:ea typeface="Aptos" panose="020B0004020202020204" pitchFamily="34" charset="0"/>
                <a:cs typeface="Times New Roman" panose="02020603050405020304" pitchFamily="18" charset="0"/>
              </a:rPr>
              <a:t>Popoola, B. O., </a:t>
            </a:r>
            <a:r>
              <a:rPr lang="en-US" sz="1300" kern="100" dirty="0" err="1">
                <a:latin typeface="Aptos" panose="020B0004020202020204" pitchFamily="34" charset="0"/>
                <a:ea typeface="Aptos" panose="020B0004020202020204" pitchFamily="34" charset="0"/>
                <a:cs typeface="Times New Roman" panose="02020603050405020304" pitchFamily="18" charset="0"/>
              </a:rPr>
              <a:t>Uzoagba</a:t>
            </a:r>
            <a:r>
              <a:rPr lang="en-US" sz="1300" kern="100" dirty="0">
                <a:latin typeface="Aptos" panose="020B0004020202020204" pitchFamily="34" charset="0"/>
                <a:ea typeface="Aptos" panose="020B0004020202020204" pitchFamily="34" charset="0"/>
                <a:cs typeface="Times New Roman" panose="02020603050405020304" pitchFamily="18" charset="0"/>
              </a:rPr>
              <a:t>, N. C., &amp; Rabiu, N. (2020). "What's happening over there?": a study of the current state of services, challenges, and prospects in Nigerian medical libraries.</a:t>
            </a:r>
            <a:r>
              <a:rPr lang="en-US" sz="1300" i="1" kern="100" dirty="0">
                <a:latin typeface="Aptos" panose="020B0004020202020204" pitchFamily="34" charset="0"/>
                <a:ea typeface="Aptos" panose="020B0004020202020204" pitchFamily="34" charset="0"/>
                <a:cs typeface="Times New Roman" panose="02020603050405020304" pitchFamily="18" charset="0"/>
              </a:rPr>
              <a:t> Journal of the Medical Library Association : JMLA, 108</a:t>
            </a:r>
            <a:r>
              <a:rPr lang="en-US" sz="1300" kern="100" dirty="0">
                <a:latin typeface="Aptos" panose="020B0004020202020204" pitchFamily="34" charset="0"/>
                <a:ea typeface="Aptos" panose="020B0004020202020204" pitchFamily="34" charset="0"/>
                <a:cs typeface="Times New Roman" panose="02020603050405020304" pitchFamily="18" charset="0"/>
              </a:rPr>
              <a:t>(3), 398–407. </a:t>
            </a:r>
            <a:r>
              <a:rPr lang="en-US" sz="13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9"/>
              </a:rPr>
              <a:t>https://10.5195/jmla.2020.607</a:t>
            </a:r>
            <a:endParaRPr lang="en-US" sz="13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17683358"/>
      </p:ext>
    </p:extLst>
  </p:cSld>
  <p:clrMapOvr>
    <a:masterClrMapping/>
  </p:clrMapOvr>
  <mc:AlternateContent xmlns:mc="http://schemas.openxmlformats.org/markup-compatibility/2006" xmlns:p14="http://schemas.microsoft.com/office/powerpoint/2010/main">
    <mc:Choice Requires="p14">
      <p:transition spd="slow" p14:dur="2000" advTm="2772"/>
    </mc:Choice>
    <mc:Fallback xmlns="">
      <p:transition spd="slow" advTm="27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F8DA4-8D37-12AC-3C31-13BF1F0D395B}"/>
              </a:ext>
            </a:extLst>
          </p:cNvPr>
          <p:cNvSpPr>
            <a:spLocks noGrp="1"/>
          </p:cNvSpPr>
          <p:nvPr>
            <p:ph type="ctrTitle"/>
          </p:nvPr>
        </p:nvSpPr>
        <p:spPr>
          <a:xfrm>
            <a:off x="1075767" y="1188637"/>
            <a:ext cx="2988234" cy="4480726"/>
          </a:xfrm>
        </p:spPr>
        <p:txBody>
          <a:bodyPr vert="horz" lIns="91440" tIns="45720" rIns="91440" bIns="45720" rtlCol="0" anchor="ctr">
            <a:normAutofit/>
          </a:bodyPr>
          <a:lstStyle/>
          <a:p>
            <a:pPr algn="r"/>
            <a:r>
              <a:rPr lang="en-US" sz="6600" kern="1200">
                <a:solidFill>
                  <a:schemeClr val="tx1"/>
                </a:solidFill>
                <a:latin typeface="+mj-lt"/>
                <a:ea typeface="+mj-ea"/>
                <a:cs typeface="+mj-cs"/>
              </a:rPr>
              <a:t>Thank you!</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C38F8DB-CB3D-CE09-6562-47D6555CBA7A}"/>
              </a:ext>
            </a:extLst>
          </p:cNvPr>
          <p:cNvSpPr>
            <a:spLocks noGrp="1"/>
          </p:cNvSpPr>
          <p:nvPr>
            <p:ph type="subTitle" idx="1"/>
          </p:nvPr>
        </p:nvSpPr>
        <p:spPr>
          <a:xfrm>
            <a:off x="4654296" y="870592"/>
            <a:ext cx="6619833" cy="4480726"/>
          </a:xfrm>
        </p:spPr>
        <p:txBody>
          <a:bodyPr vert="horz" lIns="91440" tIns="45720" rIns="91440" bIns="45720" rtlCol="0" anchor="ctr">
            <a:noAutofit/>
          </a:bodyPr>
          <a:lstStyle/>
          <a:p>
            <a:pPr indent="-228600" algn="l">
              <a:buFont typeface="Arial" panose="020B0604020202020204" pitchFamily="34" charset="0"/>
              <a:buChar char="•"/>
            </a:pPr>
            <a:r>
              <a:rPr lang="en-US" sz="3600"/>
              <a:t>Rena Lubker </a:t>
            </a:r>
            <a:r>
              <a:rPr lang="en-US" sz="3600">
                <a:hlinkClick r:id="rId2"/>
              </a:rPr>
              <a:t>lubker@musc.edu</a:t>
            </a:r>
            <a:endParaRPr lang="en-US" sz="3600"/>
          </a:p>
          <a:p>
            <a:pPr indent="-228600" algn="l">
              <a:buFont typeface="Arial" panose="020B0604020202020204" pitchFamily="34" charset="0"/>
              <a:buChar char="•"/>
            </a:pPr>
            <a:r>
              <a:rPr lang="en-US" sz="3600"/>
              <a:t>Medical Library Association Representative to AHILA</a:t>
            </a:r>
          </a:p>
          <a:p>
            <a:pPr indent="-228600" algn="l">
              <a:buFont typeface="Arial" panose="020B0604020202020204" pitchFamily="34" charset="0"/>
              <a:buChar char="•"/>
            </a:pPr>
            <a:r>
              <a:rPr lang="en-US" sz="3600"/>
              <a:t>Medical University of South Carolina Libraries</a:t>
            </a:r>
          </a:p>
          <a:p>
            <a:pPr algn="l"/>
            <a:endParaRPr lang="en-US" sz="3600"/>
          </a:p>
          <a:p>
            <a:pPr indent="-228600" algn="l">
              <a:buFont typeface="Arial" panose="020B0604020202020204" pitchFamily="34" charset="0"/>
              <a:buChar char="•"/>
            </a:pPr>
            <a:r>
              <a:rPr lang="en-US" sz="3600"/>
              <a:t>Charleston, South Carolina</a:t>
            </a:r>
            <a:endParaRPr lang="en-US" sz="3600" dirty="0"/>
          </a:p>
        </p:txBody>
      </p:sp>
    </p:spTree>
    <p:extLst>
      <p:ext uri="{BB962C8B-B14F-4D97-AF65-F5344CB8AC3E}">
        <p14:creationId xmlns:p14="http://schemas.microsoft.com/office/powerpoint/2010/main" val="3037012011"/>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spd="slow" advTm="388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14E78-51E3-2370-ECF9-166D9CB9E626}"/>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Why does MLA appoint AR’s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3EF605C8-41B2-02EC-C55A-F3C23F438A6F}"/>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b="1" dirty="0"/>
          </a:p>
          <a:p>
            <a:pPr indent="-228600" defTabSz="914400">
              <a:lnSpc>
                <a:spcPct val="90000"/>
              </a:lnSpc>
              <a:spcAft>
                <a:spcPts val="600"/>
              </a:spcAft>
              <a:buFont typeface="Arial" panose="020B0604020202020204" pitchFamily="34" charset="0"/>
              <a:buChar char="•"/>
            </a:pPr>
            <a:r>
              <a:rPr lang="en-US" sz="3200" b="1" dirty="0"/>
              <a:t>Objective:</a:t>
            </a:r>
            <a:r>
              <a:rPr lang="en-US" sz="3200" dirty="0"/>
              <a:t> MLA strives to strengthen cooperation among health sciences librarians and library associations worldwide.</a:t>
            </a:r>
          </a:p>
          <a:p>
            <a:pPr indent="-228600" defTabSz="914400">
              <a:lnSpc>
                <a:spcPct val="90000"/>
              </a:lnSpc>
              <a:spcAft>
                <a:spcPts val="600"/>
              </a:spcAft>
              <a:buFont typeface="Arial" panose="020B0604020202020204" pitchFamily="34" charset="0"/>
              <a:buChar char="•"/>
            </a:pPr>
            <a:endParaRPr lang="en-US" sz="3200" dirty="0"/>
          </a:p>
          <a:p>
            <a:pPr indent="-228600" defTabSz="914400">
              <a:lnSpc>
                <a:spcPct val="90000"/>
              </a:lnSpc>
              <a:spcAft>
                <a:spcPts val="600"/>
              </a:spcAft>
              <a:buFont typeface="Arial" panose="020B0604020202020204" pitchFamily="34" charset="0"/>
              <a:buChar char="•"/>
            </a:pPr>
            <a:r>
              <a:rPr lang="en-US" sz="3200" b="1" dirty="0"/>
              <a:t>Goal:</a:t>
            </a:r>
            <a:r>
              <a:rPr lang="en-US" sz="3200" dirty="0"/>
              <a:t> Provide reliable health information for all.</a:t>
            </a:r>
          </a:p>
          <a:p>
            <a:pPr indent="-228600" defTabSz="914400">
              <a:lnSpc>
                <a:spcPct val="90000"/>
              </a:lnSpc>
              <a:spcAft>
                <a:spcPts val="600"/>
              </a:spcAft>
              <a:buFont typeface="Arial" panose="020B0604020202020204" pitchFamily="34" charset="0"/>
              <a:buChar char="•"/>
            </a:pPr>
            <a:endParaRPr lang="en-US" sz="3200" dirty="0"/>
          </a:p>
          <a:p>
            <a:pPr indent="-228600" defTabSz="914400">
              <a:lnSpc>
                <a:spcPct val="90000"/>
              </a:lnSpc>
              <a:spcAft>
                <a:spcPts val="600"/>
              </a:spcAft>
              <a:buFont typeface="Arial" panose="020B0604020202020204" pitchFamily="34" charset="0"/>
              <a:buChar char="•"/>
            </a:pPr>
            <a:r>
              <a:rPr lang="en-US" sz="3200" b="1" dirty="0"/>
              <a:t>Strategy:</a:t>
            </a:r>
            <a:r>
              <a:rPr lang="en-US" sz="3200" dirty="0"/>
              <a:t> Utilize Allied Representatives (ARs) from the MLA International Cooperation Caucus.</a:t>
            </a:r>
          </a:p>
        </p:txBody>
      </p:sp>
    </p:spTree>
    <p:extLst>
      <p:ext uri="{BB962C8B-B14F-4D97-AF65-F5344CB8AC3E}">
        <p14:creationId xmlns:p14="http://schemas.microsoft.com/office/powerpoint/2010/main" val="3684491040"/>
      </p:ext>
    </p:extLst>
  </p:cSld>
  <p:clrMapOvr>
    <a:masterClrMapping/>
  </p:clrMapOvr>
  <mc:AlternateContent xmlns:mc="http://schemas.openxmlformats.org/markup-compatibility/2006" xmlns:p14="http://schemas.microsoft.com/office/powerpoint/2010/main">
    <mc:Choice Requires="p14">
      <p:transition spd="slow" p14:dur="2000" advTm="24030"/>
    </mc:Choice>
    <mc:Fallback xmlns="">
      <p:transition spd="slow" advTm="2403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749B-54B5-0356-6F66-6ABC503BD64F}"/>
              </a:ext>
            </a:extLst>
          </p:cNvPr>
          <p:cNvSpPr>
            <a:spLocks noGrp="1"/>
          </p:cNvSpPr>
          <p:nvPr>
            <p:ph type="title"/>
          </p:nvPr>
        </p:nvSpPr>
        <p:spPr>
          <a:xfrm>
            <a:off x="235527" y="350196"/>
            <a:ext cx="5639757" cy="1935804"/>
          </a:xfrm>
        </p:spPr>
        <p:txBody>
          <a:bodyPr vert="horz" lIns="91440" tIns="45720" rIns="91440" bIns="45720" rtlCol="0" anchor="ctr">
            <a:normAutofit/>
          </a:bodyPr>
          <a:lstStyle/>
          <a:p>
            <a:r>
              <a:rPr lang="en-US" sz="3500" dirty="0"/>
              <a:t>How do ARs Achieve the Goal of providing access to health information for all?</a:t>
            </a:r>
          </a:p>
        </p:txBody>
      </p:sp>
      <p:sp>
        <p:nvSpPr>
          <p:cNvPr id="4" name="TextBox 3">
            <a:extLst>
              <a:ext uri="{FF2B5EF4-FFF2-40B4-BE49-F238E27FC236}">
                <a16:creationId xmlns:a16="http://schemas.microsoft.com/office/drawing/2014/main" id="{A1F04F6B-39BA-1ED8-A3A8-C33CFBBD6CEA}"/>
              </a:ext>
            </a:extLst>
          </p:cNvPr>
          <p:cNvSpPr txBox="1"/>
          <p:nvPr/>
        </p:nvSpPr>
        <p:spPr>
          <a:xfrm>
            <a:off x="235527" y="1974273"/>
            <a:ext cx="5639757" cy="4221804"/>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b="1" dirty="0"/>
              <a:t>Equity in Access:</a:t>
            </a:r>
            <a:r>
              <a:rPr lang="en-US" sz="2400" dirty="0"/>
              <a:t> Promote equitable access to health information.</a:t>
            </a:r>
          </a:p>
          <a:p>
            <a:pPr indent="-228600">
              <a:lnSpc>
                <a:spcPct val="90000"/>
              </a:lnSpc>
              <a:spcAft>
                <a:spcPts val="600"/>
              </a:spcAft>
              <a:buFont typeface="Arial" panose="020B0604020202020204" pitchFamily="34" charset="0"/>
              <a:buChar char="•"/>
            </a:pPr>
            <a:r>
              <a:rPr lang="en-US" sz="2400" b="1" dirty="0"/>
              <a:t>Skill Building:</a:t>
            </a:r>
            <a:r>
              <a:rPr lang="en-US" sz="2400" dirty="0"/>
              <a:t> Help international colleagues build skills impacting health sciences education, research, and practice.</a:t>
            </a:r>
          </a:p>
          <a:p>
            <a:pPr indent="-228600">
              <a:lnSpc>
                <a:spcPct val="90000"/>
              </a:lnSpc>
              <a:spcAft>
                <a:spcPts val="600"/>
              </a:spcAft>
              <a:buFont typeface="Arial" panose="020B0604020202020204" pitchFamily="34" charset="0"/>
              <a:buChar char="•"/>
            </a:pPr>
            <a:r>
              <a:rPr lang="en-US" sz="2400" b="1" dirty="0"/>
              <a:t>Bilateral Agreements:</a:t>
            </a:r>
            <a:r>
              <a:rPr lang="en-US" sz="2400" dirty="0"/>
              <a:t> Maintain agreements with ten international partners.</a:t>
            </a:r>
          </a:p>
          <a:p>
            <a:pPr indent="-228600">
              <a:lnSpc>
                <a:spcPct val="90000"/>
              </a:lnSpc>
              <a:spcAft>
                <a:spcPts val="600"/>
              </a:spcAft>
              <a:buFont typeface="Arial" panose="020B0604020202020204" pitchFamily="34" charset="0"/>
              <a:buChar char="•"/>
            </a:pPr>
            <a:r>
              <a:rPr lang="en-US" sz="2400" b="1" dirty="0"/>
              <a:t>Conference Participation:</a:t>
            </a:r>
            <a:r>
              <a:rPr lang="en-US" sz="2400" dirty="0"/>
              <a:t> Attend and represent MLA at international conferences.</a:t>
            </a:r>
          </a:p>
        </p:txBody>
      </p:sp>
      <p:pic>
        <p:nvPicPr>
          <p:cNvPr id="6" name="Picture 5" descr="Colourful carved figures of humans">
            <a:extLst>
              <a:ext uri="{FF2B5EF4-FFF2-40B4-BE49-F238E27FC236}">
                <a16:creationId xmlns:a16="http://schemas.microsoft.com/office/drawing/2014/main" id="{0DDCD53A-B8A3-8A96-03D3-E77F80F38073}"/>
              </a:ext>
            </a:extLst>
          </p:cNvPr>
          <p:cNvPicPr>
            <a:picLocks noChangeAspect="1"/>
          </p:cNvPicPr>
          <p:nvPr/>
        </p:nvPicPr>
        <p:blipFill>
          <a:blip r:embed="rId4"/>
          <a:srcRect l="26340" r="26107" b="-1"/>
          <a:stretch/>
        </p:blipFill>
        <p:spPr>
          <a:xfrm>
            <a:off x="7843414" y="0"/>
            <a:ext cx="4577118" cy="6858000"/>
          </a:xfrm>
          <a:prstGeom prst="rect">
            <a:avLst/>
          </a:prstGeom>
        </p:spPr>
      </p:pic>
      <p:pic>
        <p:nvPicPr>
          <p:cNvPr id="5" name="Audio 4">
            <a:extLst>
              <a:ext uri="{FF2B5EF4-FFF2-40B4-BE49-F238E27FC236}">
                <a16:creationId xmlns:a16="http://schemas.microsoft.com/office/drawing/2014/main" id="{55195C64-20A1-B2F7-FE9E-B8EB94F681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02800" y="5892800"/>
            <a:ext cx="812800" cy="812800"/>
          </a:xfrm>
          <a:prstGeom prst="rect">
            <a:avLst/>
          </a:prstGeom>
        </p:spPr>
      </p:pic>
    </p:spTree>
    <p:extLst>
      <p:ext uri="{BB962C8B-B14F-4D97-AF65-F5344CB8AC3E}">
        <p14:creationId xmlns:p14="http://schemas.microsoft.com/office/powerpoint/2010/main" val="1814777004"/>
      </p:ext>
    </p:extLst>
  </p:cSld>
  <p:clrMapOvr>
    <a:masterClrMapping/>
  </p:clrMapOvr>
  <mc:AlternateContent xmlns:mc="http://schemas.openxmlformats.org/markup-compatibility/2006" xmlns:p14="http://schemas.microsoft.com/office/powerpoint/2010/main">
    <mc:Choice Requires="p14">
      <p:transition spd="slow" p14:dur="2000" advTm="58142"/>
    </mc:Choice>
    <mc:Fallback xmlns="">
      <p:transition spd="slow" advTm="58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932A67F-CFFD-31A3-FD31-B7F708DBE0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0364" y="99452"/>
            <a:ext cx="6352336" cy="6352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F5B70E-0E6F-41F4-E188-206E91B7BC2E}"/>
              </a:ext>
            </a:extLst>
          </p:cNvPr>
          <p:cNvSpPr txBox="1"/>
          <p:nvPr/>
        </p:nvSpPr>
        <p:spPr>
          <a:xfrm>
            <a:off x="8363913" y="6082456"/>
            <a:ext cx="3363603" cy="738664"/>
          </a:xfrm>
          <a:prstGeom prst="rect">
            <a:avLst/>
          </a:prstGeom>
          <a:noFill/>
        </p:spPr>
        <p:txBody>
          <a:bodyPr wrap="square">
            <a:spAutoFit/>
          </a:bodyPr>
          <a:lstStyle/>
          <a:p>
            <a:pPr algn="ctr"/>
            <a:r>
              <a:rPr lang="en-US" sz="2400" dirty="0">
                <a:hlinkClick r:id="rId4"/>
              </a:rPr>
              <a:t>https://ahila.org/</a:t>
            </a:r>
            <a:endParaRPr lang="en-US" sz="2400" dirty="0"/>
          </a:p>
          <a:p>
            <a:pPr algn="ctr"/>
            <a:endParaRPr lang="en-US" dirty="0"/>
          </a:p>
        </p:txBody>
      </p:sp>
    </p:spTree>
    <p:extLst>
      <p:ext uri="{BB962C8B-B14F-4D97-AF65-F5344CB8AC3E}">
        <p14:creationId xmlns:p14="http://schemas.microsoft.com/office/powerpoint/2010/main" val="3078998805"/>
      </p:ext>
    </p:extLst>
  </p:cSld>
  <p:clrMapOvr>
    <a:masterClrMapping/>
  </p:clrMapOvr>
  <mc:AlternateContent xmlns:mc="http://schemas.openxmlformats.org/markup-compatibility/2006" xmlns:p14="http://schemas.microsoft.com/office/powerpoint/2010/main">
    <mc:Choice Requires="p14">
      <p:transition spd="slow" p14:dur="2000" advTm="13353"/>
    </mc:Choice>
    <mc:Fallback xmlns="">
      <p:transition spd="slow" advTm="1335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9FC2F7-2170-C18C-1CAC-FE9C47E498D4}"/>
              </a:ext>
            </a:extLst>
          </p:cNvPr>
          <p:cNvPicPr>
            <a:picLocks noChangeAspect="1"/>
          </p:cNvPicPr>
          <p:nvPr/>
        </p:nvPicPr>
        <p:blipFill>
          <a:blip r:embed="rId2">
            <a:duotone>
              <a:prstClr val="black"/>
              <a:schemeClr val="tx2">
                <a:tint val="45000"/>
                <a:satMod val="400000"/>
              </a:schemeClr>
            </a:duotone>
            <a:alphaModFix amt="25000"/>
          </a:blip>
          <a:srcRect t="2500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E380CA3-F077-BDCD-1AE9-9A4084756C0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Challenges and Solutions for AHILA</a:t>
            </a:r>
          </a:p>
        </p:txBody>
      </p:sp>
      <p:graphicFrame>
        <p:nvGraphicFramePr>
          <p:cNvPr id="6" name="TextBox 3">
            <a:extLst>
              <a:ext uri="{FF2B5EF4-FFF2-40B4-BE49-F238E27FC236}">
                <a16:creationId xmlns:a16="http://schemas.microsoft.com/office/drawing/2014/main" id="{2B4E1ACB-F829-67E9-737F-4F725803A364}"/>
              </a:ext>
            </a:extLst>
          </p:cNvPr>
          <p:cNvGraphicFramePr/>
          <p:nvPr>
            <p:extLst>
              <p:ext uri="{D42A27DB-BD31-4B8C-83A1-F6EECF244321}">
                <p14:modId xmlns:p14="http://schemas.microsoft.com/office/powerpoint/2010/main" val="17700411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4173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3828"/>
    </mc:Choice>
    <mc:Fallback xmlns="">
      <p:transition spd="slow" advTm="1438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DD557-E3B0-5477-7221-791A9536D20E}"/>
              </a:ext>
            </a:extLst>
          </p:cNvPr>
          <p:cNvSpPr>
            <a:spLocks noGrp="1"/>
          </p:cNvSpPr>
          <p:nvPr>
            <p:ph type="title"/>
          </p:nvPr>
        </p:nvSpPr>
        <p:spPr>
          <a:xfrm>
            <a:off x="1981200" y="127493"/>
            <a:ext cx="8229600" cy="1143000"/>
          </a:xfrm>
        </p:spPr>
        <p:txBody>
          <a:bodyPr vert="horz" lIns="91440" tIns="45720" rIns="91440" bIns="45720" rtlCol="0" anchor="ctr">
            <a:noAutofit/>
          </a:bodyPr>
          <a:lstStyle/>
          <a:p>
            <a:br>
              <a:rPr lang="en-US" sz="5400" dirty="0"/>
            </a:br>
            <a:r>
              <a:rPr lang="en-US" sz="5400" dirty="0"/>
              <a:t>AHILA</a:t>
            </a:r>
            <a:br>
              <a:rPr lang="en-US" sz="5400" dirty="0"/>
            </a:br>
            <a:endParaRPr lang="en-US" sz="5400" dirty="0"/>
          </a:p>
        </p:txBody>
      </p:sp>
      <p:sp>
        <p:nvSpPr>
          <p:cNvPr id="5" name="TextBox 4">
            <a:extLst>
              <a:ext uri="{FF2B5EF4-FFF2-40B4-BE49-F238E27FC236}">
                <a16:creationId xmlns:a16="http://schemas.microsoft.com/office/drawing/2014/main" id="{CB501F25-A3F3-7F2F-F3F2-EBDEBC8E768D}"/>
              </a:ext>
            </a:extLst>
          </p:cNvPr>
          <p:cNvSpPr txBox="1"/>
          <p:nvPr/>
        </p:nvSpPr>
        <p:spPr>
          <a:xfrm>
            <a:off x="2102070" y="1270494"/>
            <a:ext cx="7937281" cy="5049577"/>
          </a:xfrm>
          <a:prstGeom prst="rect">
            <a:avLst/>
          </a:prstGeom>
        </p:spPr>
        <p:txBody>
          <a:bodyPr vert="horz" lIns="91440" tIns="45720" rIns="91440" bIns="45720" rtlCol="0" anchor="ctr">
            <a:noAutofit/>
          </a:bodyPr>
          <a:lstStyle/>
          <a:p>
            <a:pPr indent="-228600" fontAlgn="base">
              <a:lnSpc>
                <a:spcPct val="90000"/>
              </a:lnSpc>
              <a:spcAft>
                <a:spcPts val="600"/>
              </a:spcAft>
              <a:buFont typeface="Arial" panose="020B0604020202020204" pitchFamily="34" charset="0"/>
              <a:buChar char="•"/>
            </a:pPr>
            <a:r>
              <a:rPr lang="en-US" sz="3200" b="1" dirty="0"/>
              <a:t>“In recent years, tremendous progress has been made toward providing health information in Africa, in part because of technological advancements. Nevertheless, ensuring that information is accessible, comprehensible, and usable remains problematic, and there remain needs in many settings to address issues such as computer and information skills, literacy, and the infrastructure to access information.” Mrs. Mercy Monde Kakoma – AHILA President</a:t>
            </a:r>
          </a:p>
        </p:txBody>
      </p:sp>
    </p:spTree>
    <p:extLst>
      <p:ext uri="{BB962C8B-B14F-4D97-AF65-F5344CB8AC3E}">
        <p14:creationId xmlns:p14="http://schemas.microsoft.com/office/powerpoint/2010/main" val="3796676525"/>
      </p:ext>
    </p:extLst>
  </p:cSld>
  <p:clrMapOvr>
    <a:masterClrMapping/>
  </p:clrMapOvr>
  <mc:AlternateContent xmlns:mc="http://schemas.openxmlformats.org/markup-compatibility/2006" xmlns:p14="http://schemas.microsoft.com/office/powerpoint/2010/main">
    <mc:Choice Requires="p14">
      <p:transition spd="slow" p14:dur="2000" advTm="20489"/>
    </mc:Choice>
    <mc:Fallback xmlns="">
      <p:transition spd="slow" advTm="204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A1F0F3-33D1-803F-3336-2A4403647939}"/>
              </a:ext>
            </a:extLst>
          </p:cNvPr>
          <p:cNvPicPr>
            <a:picLocks noChangeAspect="1"/>
          </p:cNvPicPr>
          <p:nvPr/>
        </p:nvPicPr>
        <p:blipFill>
          <a:blip r:embed="rId2">
            <a:duotone>
              <a:prstClr val="black"/>
              <a:schemeClr val="tx2">
                <a:tint val="45000"/>
                <a:satMod val="400000"/>
              </a:schemeClr>
            </a:duotone>
            <a:alphaModFix amt="25000"/>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951858C-10B9-0B2F-C7F7-6DE16CAD983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Conclusions</a:t>
            </a:r>
          </a:p>
        </p:txBody>
      </p:sp>
      <p:sp>
        <p:nvSpPr>
          <p:cNvPr id="3" name="Content Placeholder 4">
            <a:extLst>
              <a:ext uri="{FF2B5EF4-FFF2-40B4-BE49-F238E27FC236}">
                <a16:creationId xmlns:a16="http://schemas.microsoft.com/office/drawing/2014/main" id="{917EE4AE-570B-B16B-6C32-9CCAE9F1EE48}"/>
              </a:ext>
            </a:extLst>
          </p:cNvPr>
          <p:cNvSpPr>
            <a:spLocks noGrp="1"/>
          </p:cNvSpPr>
          <p:nvPr/>
        </p:nvSpPr>
        <p:spPr>
          <a:xfrm>
            <a:off x="1981200" y="1170434"/>
            <a:ext cx="8229600" cy="4517135"/>
          </a:xfrm>
          <a:prstGeom prst="rect">
            <a:avLst/>
          </a:prstGeom>
        </p:spPr>
        <p:txBody>
          <a:bodyPr vert="horz" lIns="91440" tIns="45720" rIns="91440" bIns="45720" rtlCol="0">
            <a:normAutofit/>
          </a:bodyPr>
          <a:lstStyle>
            <a:lvl1pPr marL="0" indent="0" algn="l" defTabSz="685800" rtl="0" eaLnBrk="1" latinLnBrk="0" hangingPunct="1">
              <a:spcBef>
                <a:spcPct val="20000"/>
              </a:spcBef>
              <a:buClr>
                <a:srgbClr val="005288"/>
              </a:buClr>
              <a:buSzPct val="120000"/>
              <a:buFontTx/>
              <a:buNone/>
              <a:defRPr sz="1650" kern="1200" spc="-15" baseline="0">
                <a:solidFill>
                  <a:schemeClr val="accent6"/>
                </a:solidFill>
                <a:latin typeface="+mn-lt"/>
                <a:ea typeface="+mn-ea"/>
                <a:cs typeface="+mn-cs"/>
              </a:defRPr>
            </a:lvl1pPr>
            <a:lvl2pPr marL="342900" indent="-171450" algn="l" defTabSz="685800" rtl="0" eaLnBrk="1" latinLnBrk="0" hangingPunct="1">
              <a:spcBef>
                <a:spcPct val="20000"/>
              </a:spcBef>
              <a:buClr>
                <a:srgbClr val="49948E"/>
              </a:buClr>
              <a:buSzPct val="100000"/>
              <a:buFont typeface="Arial Black" panose="020B0A04020102020204" pitchFamily="34" charset="0"/>
              <a:buChar char="›"/>
              <a:tabLst>
                <a:tab pos="342900" algn="l"/>
              </a:tabLst>
              <a:defRPr sz="1500" kern="1200" spc="-15" baseline="0">
                <a:solidFill>
                  <a:srgbClr val="516F81"/>
                </a:solidFill>
                <a:latin typeface="+mn-lt"/>
                <a:ea typeface="+mn-ea"/>
                <a:cs typeface="+mn-cs"/>
              </a:defRPr>
            </a:lvl2pPr>
            <a:lvl3pPr marL="685800" indent="-171450" algn="l" defTabSz="685800" rtl="0" eaLnBrk="1" latinLnBrk="0" hangingPunct="1">
              <a:spcBef>
                <a:spcPct val="20000"/>
              </a:spcBef>
              <a:buClr>
                <a:srgbClr val="49948E"/>
              </a:buClr>
              <a:buFont typeface="Arial Black" panose="020B0A04020102020204" pitchFamily="34" charset="0"/>
              <a:buChar char="›"/>
              <a:tabLst>
                <a:tab pos="342900" algn="l"/>
              </a:tabLst>
              <a:defRPr sz="1500" kern="1200" spc="-15" baseline="0">
                <a:solidFill>
                  <a:srgbClr val="516F81"/>
                </a:solidFill>
                <a:latin typeface="+mn-lt"/>
                <a:ea typeface="+mn-ea"/>
                <a:cs typeface="+mn-cs"/>
              </a:defRPr>
            </a:lvl3pPr>
            <a:lvl4pPr marL="1028700" indent="-171450" algn="l" defTabSz="685800" rtl="0" eaLnBrk="1" latinLnBrk="0" hangingPunct="1">
              <a:spcBef>
                <a:spcPct val="20000"/>
              </a:spcBef>
              <a:buClr>
                <a:srgbClr val="49948E"/>
              </a:buClr>
              <a:buFont typeface="Arial Black" panose="020B0A04020102020204" pitchFamily="34" charset="0"/>
              <a:buChar char="›"/>
              <a:defRPr sz="1500" kern="1200" spc="-15" baseline="0">
                <a:solidFill>
                  <a:srgbClr val="516F81"/>
                </a:solidFill>
                <a:latin typeface="+mn-lt"/>
                <a:ea typeface="+mn-ea"/>
                <a:cs typeface="+mn-cs"/>
              </a:defRPr>
            </a:lvl4pPr>
            <a:lvl5pPr marL="1371600" indent="-171450" algn="l" defTabSz="685800" rtl="0" eaLnBrk="1" latinLnBrk="0" hangingPunct="1">
              <a:spcBef>
                <a:spcPct val="20000"/>
              </a:spcBef>
              <a:buClr>
                <a:srgbClr val="49948E"/>
              </a:buClr>
              <a:buFont typeface="Arial Black" panose="020B0A04020102020204" pitchFamily="34" charset="0"/>
              <a:buChar char="›"/>
              <a:defRPr sz="1500" kern="1200" spc="-15" baseline="0">
                <a:solidFill>
                  <a:srgbClr val="516F8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en-US" dirty="0"/>
          </a:p>
        </p:txBody>
      </p:sp>
      <p:graphicFrame>
        <p:nvGraphicFramePr>
          <p:cNvPr id="6" name="TextBox 3">
            <a:extLst>
              <a:ext uri="{FF2B5EF4-FFF2-40B4-BE49-F238E27FC236}">
                <a16:creationId xmlns:a16="http://schemas.microsoft.com/office/drawing/2014/main" id="{3A56AFD4-44A9-4506-3E93-7308ED8EEF24}"/>
              </a:ext>
            </a:extLst>
          </p:cNvPr>
          <p:cNvGraphicFramePr/>
          <p:nvPr>
            <p:extLst>
              <p:ext uri="{D42A27DB-BD31-4B8C-83A1-F6EECF244321}">
                <p14:modId xmlns:p14="http://schemas.microsoft.com/office/powerpoint/2010/main" val="38097290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78522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20"/>
    </mc:Choice>
    <mc:Fallback xmlns="">
      <p:transition spd="slow" advTm="200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100DA-BBAB-260F-9596-12BB2AA4E368}"/>
              </a:ext>
            </a:extLst>
          </p:cNvPr>
          <p:cNvSpPr>
            <a:spLocks noGrp="1"/>
          </p:cNvSpPr>
          <p:nvPr>
            <p:ph type="title"/>
          </p:nvPr>
        </p:nvSpPr>
        <p:spPr>
          <a:xfrm>
            <a:off x="5060373" y="1049483"/>
            <a:ext cx="6296603" cy="2983700"/>
          </a:xfrm>
        </p:spPr>
        <p:txBody>
          <a:bodyPr vert="horz" lIns="91440" tIns="45720" rIns="91440" bIns="45720" rtlCol="0" anchor="b">
            <a:noAutofit/>
          </a:bodyPr>
          <a:lstStyle/>
          <a:p>
            <a:pPr algn="r"/>
            <a:r>
              <a:rPr lang="en-US" sz="4000" dirty="0">
                <a:solidFill>
                  <a:schemeClr val="bg1"/>
                </a:solidFill>
              </a:rPr>
              <a:t>18</a:t>
            </a:r>
            <a:r>
              <a:rPr lang="en-US" sz="4000" baseline="30000" dirty="0">
                <a:solidFill>
                  <a:schemeClr val="bg1"/>
                </a:solidFill>
              </a:rPr>
              <a:t>th</a:t>
            </a:r>
            <a:r>
              <a:rPr lang="en-US" sz="4000" dirty="0">
                <a:solidFill>
                  <a:schemeClr val="bg1"/>
                </a:solidFill>
              </a:rPr>
              <a:t> Congress of AHILA</a:t>
            </a:r>
            <a:br>
              <a:rPr lang="en-US" sz="4000" dirty="0">
                <a:solidFill>
                  <a:schemeClr val="bg1"/>
                </a:solidFill>
              </a:rPr>
            </a:br>
            <a:r>
              <a:rPr lang="en-US" sz="4000" dirty="0">
                <a:solidFill>
                  <a:schemeClr val="bg1"/>
                </a:solidFill>
              </a:rPr>
              <a:t>30 Sept – 04 Oct 2025</a:t>
            </a:r>
            <a:br>
              <a:rPr lang="en-US" sz="4000" dirty="0">
                <a:solidFill>
                  <a:schemeClr val="bg1"/>
                </a:solidFill>
              </a:rPr>
            </a:br>
            <a:r>
              <a:rPr lang="en-US" sz="4000" dirty="0">
                <a:solidFill>
                  <a:schemeClr val="bg1"/>
                </a:solidFill>
              </a:rPr>
              <a:t>Mulungushi International Conference Centre, Lusaka, Zambia</a:t>
            </a:r>
          </a:p>
        </p:txBody>
      </p:sp>
      <p:pic>
        <p:nvPicPr>
          <p:cNvPr id="2050" name="Picture 2" descr="A hand pointing at a map of africa&#10;&#10;AI-generated content may be incorrect.">
            <a:extLst>
              <a:ext uri="{FF2B5EF4-FFF2-40B4-BE49-F238E27FC236}">
                <a16:creationId xmlns:a16="http://schemas.microsoft.com/office/drawing/2014/main" id="{440316BA-4EFF-5F5E-96ED-32D728EAB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9"/>
          <a:stretch>
            <a:fillRect/>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58" name="Freeform: Shape 2057">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073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78844373-2C10-4009-B7EA-3CF513401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6938051-21F4-B367-50CE-C07156E6A5D4}"/>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600" kern="1200">
                <a:solidFill>
                  <a:schemeClr val="bg1"/>
                </a:solidFill>
                <a:latin typeface="+mj-lt"/>
                <a:ea typeface="+mj-ea"/>
                <a:cs typeface="+mj-cs"/>
              </a:rPr>
              <a:t>ZAMBIA!</a:t>
            </a:r>
          </a:p>
        </p:txBody>
      </p:sp>
      <p:grpSp>
        <p:nvGrpSpPr>
          <p:cNvPr id="2059" name="Group 2058">
            <a:extLst>
              <a:ext uri="{FF2B5EF4-FFF2-40B4-BE49-F238E27FC236}">
                <a16:creationId xmlns:a16="http://schemas.microsoft.com/office/drawing/2014/main" id="{8A1086F5-290F-43BC-8A5F-AA48DA80D5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2060" name="Freeform: Shape 2059">
              <a:extLst>
                <a:ext uri="{FF2B5EF4-FFF2-40B4-BE49-F238E27FC236}">
                  <a16:creationId xmlns:a16="http://schemas.microsoft.com/office/drawing/2014/main" id="{6BFE62CD-B7BF-4E72-B3A4-EF70C3DAF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EC58BB09-35C2-4EAD-A800-B39E4CA49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8" name="Picture 4" descr="UNZA Academic Calendar 2022/2022 [Updated] - Explore the Best of East ...">
            <a:extLst>
              <a:ext uri="{FF2B5EF4-FFF2-40B4-BE49-F238E27FC236}">
                <a16:creationId xmlns:a16="http://schemas.microsoft.com/office/drawing/2014/main" id="{B91DB27B-1D45-571D-5268-336122B96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207" r="-2" b="11050"/>
          <a:stretch>
            <a:fillRect/>
          </a:stretch>
        </p:blipFill>
        <p:spPr bwMode="auto">
          <a:xfrm>
            <a:off x="20" y="10"/>
            <a:ext cx="3690882" cy="3333740"/>
          </a:xfrm>
          <a:custGeom>
            <a:avLst/>
            <a:gdLst/>
            <a:ahLst/>
            <a:cxnLst/>
            <a:rect l="l" t="t" r="r" b="b"/>
            <a:pathLst>
              <a:path w="3690902" h="3333750">
                <a:moveTo>
                  <a:pt x="0" y="0"/>
                </a:moveTo>
                <a:lnTo>
                  <a:pt x="2996382" y="0"/>
                </a:lnTo>
                <a:lnTo>
                  <a:pt x="3563333" y="1750276"/>
                </a:lnTo>
                <a:lnTo>
                  <a:pt x="3690902" y="3333750"/>
                </a:lnTo>
                <a:lnTo>
                  <a:pt x="0" y="3333750"/>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Royal Livingstone Hotel by Anantara">
            <a:extLst>
              <a:ext uri="{FF2B5EF4-FFF2-40B4-BE49-F238E27FC236}">
                <a16:creationId xmlns:a16="http://schemas.microsoft.com/office/drawing/2014/main" id="{8574F401-9317-DB19-2591-5746F3622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93" r="15826" b="1"/>
          <a:stretch>
            <a:fillRect/>
          </a:stretch>
        </p:blipFill>
        <p:spPr bwMode="auto">
          <a:xfrm>
            <a:off x="8281916" y="1"/>
            <a:ext cx="3910084" cy="3333747"/>
          </a:xfrm>
          <a:custGeom>
            <a:avLst/>
            <a:gdLst/>
            <a:ahLst/>
            <a:cxnLst/>
            <a:rect l="l" t="t" r="r" b="b"/>
            <a:pathLst>
              <a:path w="3910084" h="3333747">
                <a:moveTo>
                  <a:pt x="118775" y="0"/>
                </a:moveTo>
                <a:lnTo>
                  <a:pt x="3910084" y="0"/>
                </a:lnTo>
                <a:lnTo>
                  <a:pt x="3910084" y="3333747"/>
                </a:lnTo>
                <a:lnTo>
                  <a:pt x="203835" y="3333747"/>
                </a:lnTo>
                <a:lnTo>
                  <a:pt x="0" y="803615"/>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5EA3B6-5A39-D956-6D8F-86D13E9A565B}"/>
              </a:ext>
            </a:extLst>
          </p:cNvPr>
          <p:cNvPicPr>
            <a:picLocks noChangeAspect="1"/>
          </p:cNvPicPr>
          <p:nvPr/>
        </p:nvPicPr>
        <p:blipFill>
          <a:blip r:embed="rId4"/>
          <a:srcRect l="11216" r="29555" b="2"/>
          <a:stretch>
            <a:fillRect/>
          </a:stretch>
        </p:blipFill>
        <p:spPr>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p:spPr>
      </p:pic>
      <p:grpSp>
        <p:nvGrpSpPr>
          <p:cNvPr id="2063" name="Group 2062">
            <a:extLst>
              <a:ext uri="{FF2B5EF4-FFF2-40B4-BE49-F238E27FC236}">
                <a16:creationId xmlns:a16="http://schemas.microsoft.com/office/drawing/2014/main" id="{0220991A-5EB0-44E3-B615-BDCA59E66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2064" name="Freeform: Shape 2063">
              <a:extLst>
                <a:ext uri="{FF2B5EF4-FFF2-40B4-BE49-F238E27FC236}">
                  <a16:creationId xmlns:a16="http://schemas.microsoft.com/office/drawing/2014/main" id="{6FBE570C-9796-4356-8D50-B25FFB05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5" name="Freeform: Shape 2064">
              <a:extLst>
                <a:ext uri="{FF2B5EF4-FFF2-40B4-BE49-F238E27FC236}">
                  <a16:creationId xmlns:a16="http://schemas.microsoft.com/office/drawing/2014/main" id="{7D72FE4A-0FC7-4162-85F2-63D0FE67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2" name="Picture 4" descr="Top Things to do in Livingstone, Zambia ...">
            <a:extLst>
              <a:ext uri="{FF2B5EF4-FFF2-40B4-BE49-F238E27FC236}">
                <a16:creationId xmlns:a16="http://schemas.microsoft.com/office/drawing/2014/main" id="{99E6934E-B05D-9D2B-ECC6-92A904B505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951" r="34385"/>
          <a:stretch>
            <a:fillRect/>
          </a:stretch>
        </p:blipFill>
        <p:spPr bwMode="auto">
          <a:xfrm>
            <a:off x="8504168" y="356235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2067" name="Group 2066">
            <a:extLst>
              <a:ext uri="{FF2B5EF4-FFF2-40B4-BE49-F238E27FC236}">
                <a16:creationId xmlns:a16="http://schemas.microsoft.com/office/drawing/2014/main" id="{61D1A57D-77BC-4EEC-819E-6F5EEF3487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068" name="Freeform: Shape 2067">
              <a:extLst>
                <a:ext uri="{FF2B5EF4-FFF2-40B4-BE49-F238E27FC236}">
                  <a16:creationId xmlns:a16="http://schemas.microsoft.com/office/drawing/2014/main" id="{5913AB8E-CB2A-4854-8A54-923C07FC7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9" name="Freeform: Shape 2068">
              <a:extLst>
                <a:ext uri="{FF2B5EF4-FFF2-40B4-BE49-F238E27FC236}">
                  <a16:creationId xmlns:a16="http://schemas.microsoft.com/office/drawing/2014/main" id="{81F5CCDF-B355-4127-8062-39039B53D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49085128"/>
      </p:ext>
    </p:extLst>
  </p:cSld>
  <p:clrMapOvr>
    <a:masterClrMapping/>
  </p:clrMapOvr>
  <mc:AlternateContent xmlns:mc="http://schemas.openxmlformats.org/markup-compatibility/2006" xmlns:p14="http://schemas.microsoft.com/office/powerpoint/2010/main">
    <mc:Choice Requires="p14">
      <p:transition spd="slow" p14:dur="2000" advTm="25673"/>
    </mc:Choice>
    <mc:Fallback xmlns="">
      <p:transition spd="slow" advTm="25673"/>
    </mc:Fallback>
  </mc:AlternateContent>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425</TotalTime>
  <Words>851</Words>
  <Application>Microsoft Macintosh PowerPoint</Application>
  <PresentationFormat>Widescreen</PresentationFormat>
  <Paragraphs>71</Paragraphs>
  <Slides>12</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Calibri Light</vt:lpstr>
      <vt:lpstr>Motyw pakietu Office</vt:lpstr>
      <vt:lpstr>Imagine a world of health equity: Collaboration and partnerships to promote  equity in access to health information through MLA Allied Representatives </vt:lpstr>
      <vt:lpstr>Why does MLA appoint AR’s</vt:lpstr>
      <vt:lpstr>How do ARs Achieve the Goal of providing access to health information for all?</vt:lpstr>
      <vt:lpstr>PowerPoint Presentation</vt:lpstr>
      <vt:lpstr>Challenges and Solutions for AHILA</vt:lpstr>
      <vt:lpstr> AHILA </vt:lpstr>
      <vt:lpstr>Conclusions</vt:lpstr>
      <vt:lpstr>18th Congress of AHILA 30 Sept – 04 Oct 2025 Mulungushi International Conference Centre, Lusaka, Zambia</vt:lpstr>
      <vt:lpstr>ZAMBIA!</vt:lpstr>
      <vt:lpstr>What can the EAHIL community do?</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sponsor   logo Wolters</dc:title>
  <dc:creator>Mariusz Milewski</dc:creator>
  <cp:lastModifiedBy>Lubker, Rena</cp:lastModifiedBy>
  <cp:revision>19</cp:revision>
  <dcterms:created xsi:type="dcterms:W3CDTF">2020-10-29T09:01:46Z</dcterms:created>
  <dcterms:modified xsi:type="dcterms:W3CDTF">2025-06-09T12:47:54Z</dcterms:modified>
</cp:coreProperties>
</file>