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6" r:id="rId3"/>
    <p:sldId id="261" r:id="rId4"/>
    <p:sldId id="262" r:id="rId5"/>
    <p:sldId id="258" r:id="rId6"/>
    <p:sldId id="263" r:id="rId7"/>
    <p:sldId id="264" r:id="rId8"/>
    <p:sldId id="270" r:id="rId9"/>
    <p:sldId id="271" r:id="rId10"/>
    <p:sldId id="272" r:id="rId11"/>
    <p:sldId id="273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598" autoAdjust="0"/>
  </p:normalViewPr>
  <p:slideViewPr>
    <p:cSldViewPr snapToGrid="0">
      <p:cViewPr varScale="1">
        <p:scale>
          <a:sx n="84" d="100"/>
          <a:sy n="84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9B5B-C0EC-46A9-B05B-35A0F47E0133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3B95-BB5E-48E4-B708-127B35614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0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Molemmat: Esittäytyminen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3B95-BB5E-48E4-B708-127B356144E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42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The Student Union of the University of Turku (TYY)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3B95-BB5E-48E4-B708-127B356144E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30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5449-67D0-4740-BCFA-6269850D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94" y="250031"/>
            <a:ext cx="10515600" cy="1325563"/>
          </a:xfrm>
        </p:spPr>
        <p:txBody>
          <a:bodyPr/>
          <a:lstStyle/>
          <a:p>
            <a:r>
              <a:rPr lang="fi-FI" dirty="0" err="1"/>
              <a:t>Lessons</a:t>
            </a:r>
            <a:r>
              <a:rPr lang="fi-FI" dirty="0"/>
              <a:t> </a:t>
            </a:r>
            <a:r>
              <a:rPr lang="fi-FI" dirty="0" err="1"/>
              <a:t>learned</a:t>
            </a:r>
            <a:endParaRPr lang="en-FI" dirty="0"/>
          </a:p>
        </p:txBody>
      </p:sp>
      <p:sp>
        <p:nvSpPr>
          <p:cNvPr id="7" name="Podtytu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Advertising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!</a:t>
            </a:r>
          </a:p>
          <a:p>
            <a:pPr lvl="1"/>
            <a:r>
              <a:rPr lang="fi-FI" dirty="0" err="1"/>
              <a:t>Social</a:t>
            </a:r>
            <a:r>
              <a:rPr lang="fi-FI" dirty="0"/>
              <a:t> media</a:t>
            </a:r>
          </a:p>
          <a:p>
            <a:pPr lvl="1"/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newsletter</a:t>
            </a:r>
            <a:endParaRPr lang="fi-FI" dirty="0"/>
          </a:p>
          <a:p>
            <a:pPr lvl="1"/>
            <a:r>
              <a:rPr lang="fi-FI" dirty="0" err="1"/>
              <a:t>Advertisements</a:t>
            </a:r>
            <a:r>
              <a:rPr lang="fi-FI" dirty="0"/>
              <a:t> on campus</a:t>
            </a:r>
            <a:br>
              <a:rPr lang="fi-FI" dirty="0"/>
            </a:br>
            <a:endParaRPr lang="fi-FI" dirty="0"/>
          </a:p>
          <a:p>
            <a:r>
              <a:rPr lang="en-US" dirty="0"/>
              <a:t>It takes time for new things to catch on.</a:t>
            </a:r>
          </a:p>
          <a:p>
            <a:pPr lvl="1"/>
            <a:r>
              <a:rPr lang="en-US" dirty="0"/>
              <a:t>Exam weeks and other student events are taken into account when scheduling.</a:t>
            </a:r>
          </a:p>
          <a:p>
            <a:pPr lvl="1"/>
            <a:r>
              <a:rPr lang="en-US" dirty="0"/>
              <a:t>This also affects the work schedules of librarians.</a:t>
            </a:r>
          </a:p>
          <a:p>
            <a:endParaRPr lang="en-US" dirty="0"/>
          </a:p>
          <a:p>
            <a:r>
              <a:rPr lang="en-US" dirty="0"/>
              <a:t>Familiar games remain popular!</a:t>
            </a:r>
          </a:p>
          <a:p>
            <a:pPr lvl="1"/>
            <a:r>
              <a:rPr lang="en-US" dirty="0"/>
              <a:t>It doesn't take time to learn the rules of the game.</a:t>
            </a:r>
          </a:p>
        </p:txBody>
      </p:sp>
    </p:spTree>
    <p:extLst>
      <p:ext uri="{BB962C8B-B14F-4D97-AF65-F5344CB8AC3E}">
        <p14:creationId xmlns:p14="http://schemas.microsoft.com/office/powerpoint/2010/main" val="305615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3F1BA5-6354-4304-8EE6-56AEC0A7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6" y="365125"/>
            <a:ext cx="9621253" cy="1325563"/>
          </a:xfrm>
        </p:spPr>
        <p:txBody>
          <a:bodyPr/>
          <a:lstStyle/>
          <a:p>
            <a:r>
              <a:rPr lang="en-US" dirty="0"/>
              <a:t>What next?</a:t>
            </a:r>
            <a:endParaRPr lang="en-FI" dirty="0"/>
          </a:p>
        </p:txBody>
      </p:sp>
      <p:sp>
        <p:nvSpPr>
          <p:cNvPr id="7" name="Podtytu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Game nights will continue in autumn 2025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Students have become more involved and have requested game nights in other library units.</a:t>
            </a:r>
          </a:p>
          <a:p>
            <a:pPr lvl="1"/>
            <a:r>
              <a:rPr lang="en-US" dirty="0"/>
              <a:t>Readiness for a library-wide concept for </a:t>
            </a:r>
            <a:r>
              <a:rPr lang="en-US" dirty="0" err="1"/>
              <a:t>organising</a:t>
            </a:r>
            <a:r>
              <a:rPr lang="en-US" dirty="0"/>
              <a:t> game nights</a:t>
            </a:r>
          </a:p>
          <a:p>
            <a:pPr lvl="1"/>
            <a:r>
              <a:rPr lang="en-US" dirty="0"/>
              <a:t>Resources, who wants to work in the evening?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Library will acquire some games requested by students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big plans do you have for the future? How about a library board game and a board game tournament?</a:t>
            </a:r>
          </a:p>
        </p:txBody>
      </p:sp>
    </p:spTree>
    <p:extLst>
      <p:ext uri="{BB962C8B-B14F-4D97-AF65-F5344CB8AC3E}">
        <p14:creationId xmlns:p14="http://schemas.microsoft.com/office/powerpoint/2010/main" val="215435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6"/>
          <p:cNvSpPr>
            <a:spLocks noGrp="1"/>
          </p:cNvSpPr>
          <p:nvPr>
            <p:ph type="subTitle" idx="1"/>
          </p:nvPr>
        </p:nvSpPr>
        <p:spPr>
          <a:xfrm>
            <a:off x="1634859" y="3429000"/>
            <a:ext cx="8833740" cy="1783935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Leeni Lehtiö &amp; </a:t>
            </a:r>
            <a:r>
              <a:rPr lang="en-US" sz="1800" b="1"/>
              <a:t>Nea Pälä</a:t>
            </a:r>
            <a:br>
              <a:rPr lang="pl-PL" sz="1800" b="1" dirty="0"/>
            </a:b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23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5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956987" y="1679896"/>
            <a:ext cx="9617499" cy="9326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b="1" dirty="0">
                <a:latin typeface="+mn-lt"/>
              </a:rPr>
              <a:t>Board game nights as a tool for student well-being and engagement</a:t>
            </a:r>
            <a:endParaRPr lang="pl-PL" sz="44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956987" y="3174834"/>
            <a:ext cx="9616945" cy="17890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Leeni</a:t>
            </a:r>
            <a:r>
              <a:rPr lang="pl-PL" dirty="0"/>
              <a:t> </a:t>
            </a:r>
            <a:r>
              <a:rPr lang="en-US" b="1" dirty="0"/>
              <a:t>Lehtiö</a:t>
            </a:r>
            <a:r>
              <a:rPr lang="pl-PL" sz="2000" b="1" baseline="30000" dirty="0"/>
              <a:t>1</a:t>
            </a:r>
            <a:r>
              <a:rPr lang="pl-PL" sz="2000" b="1" dirty="0"/>
              <a:t>, </a:t>
            </a:r>
            <a:r>
              <a:rPr lang="en-US" dirty="0"/>
              <a:t>Essi</a:t>
            </a:r>
            <a:r>
              <a:rPr lang="en-US" b="1" dirty="0"/>
              <a:t> </a:t>
            </a:r>
            <a:r>
              <a:rPr lang="en-US" b="1" dirty="0" err="1"/>
              <a:t>Lempiänen</a:t>
            </a:r>
            <a:r>
              <a:rPr lang="pl-PL" sz="2000" b="1" baseline="30000" dirty="0"/>
              <a:t>1</a:t>
            </a:r>
            <a:r>
              <a:rPr lang="en-US" sz="2800" b="1" dirty="0"/>
              <a:t>, </a:t>
            </a:r>
            <a:r>
              <a:rPr lang="en-US" dirty="0"/>
              <a:t>Nea</a:t>
            </a:r>
            <a:r>
              <a:rPr lang="en-US" b="1" dirty="0"/>
              <a:t> Pälä</a:t>
            </a:r>
            <a:r>
              <a:rPr lang="pl-PL" b="1" baseline="30000" dirty="0"/>
              <a:t>1</a:t>
            </a:r>
            <a:r>
              <a:rPr lang="en-US" b="1" dirty="0"/>
              <a:t>, </a:t>
            </a:r>
            <a:r>
              <a:rPr lang="en-US" dirty="0"/>
              <a:t>Susanna</a:t>
            </a:r>
            <a:r>
              <a:rPr lang="en-US" b="1" dirty="0"/>
              <a:t> Syrjäsuo</a:t>
            </a:r>
            <a:r>
              <a:rPr lang="pl-PL" sz="2000" b="1" baseline="30000" dirty="0"/>
              <a:t> </a:t>
            </a:r>
            <a:r>
              <a:rPr lang="pl-PL" b="1" baseline="30000" dirty="0"/>
              <a:t>1</a:t>
            </a:r>
          </a:p>
          <a:p>
            <a:pPr algn="l"/>
            <a:endParaRPr lang="pl-PL" sz="1800" b="1" baseline="30000" dirty="0">
              <a:latin typeface="+mj-lt"/>
            </a:endParaRPr>
          </a:p>
          <a:p>
            <a:pPr algn="l"/>
            <a:r>
              <a:rPr lang="pl-PL" sz="2000" b="1" baseline="30000" dirty="0"/>
              <a:t>1</a:t>
            </a:r>
            <a:r>
              <a:rPr lang="pl-PL" sz="2000" b="1" dirty="0"/>
              <a:t> </a:t>
            </a:r>
            <a:r>
              <a:rPr lang="en-US" sz="1800" dirty="0"/>
              <a:t>Turku University Library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7764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5449-67D0-4740-BCFA-6269850D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94" y="250031"/>
            <a:ext cx="10515600" cy="1325563"/>
          </a:xfrm>
        </p:spPr>
        <p:txBody>
          <a:bodyPr/>
          <a:lstStyle/>
          <a:p>
            <a:r>
              <a:rPr lang="en-US" dirty="0"/>
              <a:t>It all started with an idea</a:t>
            </a:r>
            <a:endParaRPr lang="en-FI" dirty="0"/>
          </a:p>
        </p:txBody>
      </p:sp>
      <p:sp>
        <p:nvSpPr>
          <p:cNvPr id="7" name="Podtytuł 6"/>
          <p:cNvSpPr>
            <a:spLocks noGrp="1"/>
          </p:cNvSpPr>
          <p:nvPr>
            <p:ph idx="1"/>
          </p:nvPr>
        </p:nvSpPr>
        <p:spPr>
          <a:xfrm>
            <a:off x="659970" y="157559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/>
              <a:t>Student</a:t>
            </a:r>
            <a:r>
              <a:rPr lang="fi-FI" dirty="0"/>
              <a:t> culture in Finland: </a:t>
            </a:r>
            <a:r>
              <a:rPr lang="fi-FI" dirty="0" err="1"/>
              <a:t>active</a:t>
            </a:r>
            <a:r>
              <a:rPr lang="fi-FI" dirty="0"/>
              <a:t>,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parties</a:t>
            </a:r>
            <a:endParaRPr lang="fi-FI" dirty="0"/>
          </a:p>
          <a:p>
            <a:pPr lvl="1"/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everyone</a:t>
            </a:r>
            <a:r>
              <a:rPr lang="fi-FI" dirty="0"/>
              <a:t> is a party person</a:t>
            </a:r>
          </a:p>
          <a:p>
            <a:pPr lvl="1"/>
            <a:r>
              <a:rPr lang="en-US" dirty="0"/>
              <a:t>Social well-being is important in an online learning era.</a:t>
            </a:r>
          </a:p>
          <a:p>
            <a:pPr lvl="1"/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lonely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trying</a:t>
            </a:r>
            <a:r>
              <a:rPr lang="fi-FI" dirty="0"/>
              <a:t> to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pandemic</a:t>
            </a:r>
            <a:r>
              <a:rPr lang="fi-FI" dirty="0"/>
              <a:t> </a:t>
            </a:r>
            <a:r>
              <a:rPr lang="fi-FI" dirty="0" err="1"/>
              <a:t>years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a </a:t>
            </a:r>
            <a:r>
              <a:rPr lang="fi-FI" dirty="0" err="1"/>
              <a:t>wish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extra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endParaRPr lang="fi-FI" dirty="0"/>
          </a:p>
          <a:p>
            <a:pPr lvl="1"/>
            <a:r>
              <a:rPr lang="en-US" dirty="0"/>
              <a:t>Integrating them into the university community </a:t>
            </a:r>
          </a:p>
          <a:p>
            <a:pPr lvl="1"/>
            <a:r>
              <a:rPr lang="en-US" dirty="0"/>
              <a:t>Library is perceived as a safe and neutral place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 the annual meeting between the student union and the library director, we presented the idea, which gained support.</a:t>
            </a:r>
          </a:p>
          <a:p>
            <a:pPr lvl="1"/>
            <a:r>
              <a:rPr lang="en-US" dirty="0"/>
              <a:t>Game nights were then </a:t>
            </a:r>
            <a:r>
              <a:rPr lang="en-US" dirty="0" err="1"/>
              <a:t>organised</a:t>
            </a:r>
            <a:r>
              <a:rPr lang="en-US" dirty="0"/>
              <a:t> in one of the library units (</a:t>
            </a:r>
            <a:r>
              <a:rPr lang="en-US" dirty="0" err="1"/>
              <a:t>Teutori</a:t>
            </a:r>
            <a:r>
              <a:rPr lang="en-US" dirty="0"/>
              <a:t> Library).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25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3F1BA5-6354-4304-8EE6-56AEC0A7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6" y="365125"/>
            <a:ext cx="9621253" cy="1325563"/>
          </a:xfrm>
        </p:spPr>
        <p:txBody>
          <a:bodyPr/>
          <a:lstStyle/>
          <a:p>
            <a:r>
              <a:rPr lang="en-US" dirty="0"/>
              <a:t>A simple concept</a:t>
            </a:r>
            <a:endParaRPr lang="en-FI" dirty="0"/>
          </a:p>
        </p:txBody>
      </p:sp>
      <p:sp>
        <p:nvSpPr>
          <p:cNvPr id="7" name="Podtytu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Once</a:t>
            </a:r>
            <a:r>
              <a:rPr lang="fi-FI" dirty="0"/>
              <a:t> a </a:t>
            </a:r>
            <a:r>
              <a:rPr lang="fi-FI" dirty="0" err="1"/>
              <a:t>month</a:t>
            </a:r>
            <a:r>
              <a:rPr lang="fi-FI" dirty="0"/>
              <a:t> </a:t>
            </a:r>
          </a:p>
          <a:p>
            <a:pPr lvl="1"/>
            <a:r>
              <a:rPr lang="en-US" dirty="0"/>
              <a:t>In the autumn, from 18 to 21</a:t>
            </a:r>
          </a:p>
          <a:p>
            <a:pPr lvl="1"/>
            <a:r>
              <a:rPr lang="en-US" dirty="0"/>
              <a:t>In the spring, from 17 to 20</a:t>
            </a:r>
          </a:p>
          <a:p>
            <a:pPr lvl="1"/>
            <a:endParaRPr lang="en-US" dirty="0"/>
          </a:p>
          <a:p>
            <a:r>
              <a:rPr lang="en-US" dirty="0"/>
              <a:t>Two librarians hosting the event at time.</a:t>
            </a:r>
          </a:p>
          <a:p>
            <a:pPr lvl="1"/>
            <a:r>
              <a:rPr lang="en-US" dirty="0"/>
              <a:t>The library provides coffee, tea and biscuits.</a:t>
            </a:r>
          </a:p>
          <a:p>
            <a:endParaRPr lang="en-US" dirty="0"/>
          </a:p>
          <a:p>
            <a:r>
              <a:rPr lang="en-US" dirty="0"/>
              <a:t>Board games from the librarians' personal collections.</a:t>
            </a:r>
          </a:p>
          <a:p>
            <a:pPr lvl="1"/>
            <a:r>
              <a:rPr lang="en-US" dirty="0"/>
              <a:t>Puzzles</a:t>
            </a:r>
          </a:p>
          <a:p>
            <a:pPr lvl="1"/>
            <a:r>
              <a:rPr lang="en-US" dirty="0" err="1"/>
              <a:t>Colouring</a:t>
            </a:r>
            <a:r>
              <a:rPr lang="en-US" dirty="0"/>
              <a:t> books</a:t>
            </a:r>
          </a:p>
          <a:p>
            <a:pPr lvl="1"/>
            <a:r>
              <a:rPr lang="en-US" dirty="0"/>
              <a:t>Library escape game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5449-67D0-4740-BCFA-6269850D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94" y="250031"/>
            <a:ext cx="10515600" cy="1325563"/>
          </a:xfrm>
        </p:spPr>
        <p:txBody>
          <a:bodyPr/>
          <a:lstStyle/>
          <a:p>
            <a:r>
              <a:rPr lang="en-US" dirty="0"/>
              <a:t>Collaborating with student </a:t>
            </a:r>
            <a:r>
              <a:rPr lang="en-US" dirty="0" err="1"/>
              <a:t>organisations</a:t>
            </a:r>
            <a:endParaRPr lang="en-FI" dirty="0"/>
          </a:p>
        </p:txBody>
      </p:sp>
      <p:sp>
        <p:nvSpPr>
          <p:cNvPr id="7" name="Podtytu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autumn we offered collaboration to for student </a:t>
            </a:r>
            <a:r>
              <a:rPr lang="en-US" dirty="0" err="1"/>
              <a:t>organisations</a:t>
            </a:r>
            <a:r>
              <a:rPr lang="en-US" dirty="0"/>
              <a:t> of the faculties that the </a:t>
            </a:r>
            <a:r>
              <a:rPr lang="en-US" dirty="0" err="1"/>
              <a:t>Teutori</a:t>
            </a:r>
            <a:r>
              <a:rPr lang="en-US" dirty="0"/>
              <a:t> Library serves.</a:t>
            </a:r>
          </a:p>
          <a:p>
            <a:pPr lvl="1"/>
            <a:r>
              <a:rPr lang="en-US" dirty="0"/>
              <a:t>In spring, we extended this to all student </a:t>
            </a:r>
            <a:r>
              <a:rPr lang="en-US" dirty="0" err="1"/>
              <a:t>organisations</a:t>
            </a:r>
            <a:r>
              <a:rPr lang="en-US" dirty="0"/>
              <a:t> at the university.</a:t>
            </a:r>
          </a:p>
          <a:p>
            <a:pPr lvl="1"/>
            <a:endParaRPr lang="en-US" dirty="0"/>
          </a:p>
          <a:p>
            <a:r>
              <a:rPr lang="en-US" dirty="0"/>
              <a:t>In the beginning, it was a challenge to get student </a:t>
            </a:r>
            <a:r>
              <a:rPr lang="en-US" dirty="0" err="1"/>
              <a:t>organisations</a:t>
            </a:r>
            <a:r>
              <a:rPr lang="en-US" dirty="0"/>
              <a:t> involved, but by the end of the spring, several student </a:t>
            </a:r>
            <a:r>
              <a:rPr lang="en-US" dirty="0" err="1"/>
              <a:t>organisations</a:t>
            </a:r>
            <a:r>
              <a:rPr lang="en-US" dirty="0"/>
              <a:t> were already involved.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Forms of collaboration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Join in the fun</a:t>
            </a:r>
          </a:p>
          <a:p>
            <a:pPr lvl="1"/>
            <a:r>
              <a:rPr lang="en-US" dirty="0"/>
              <a:t>Games to play on game night</a:t>
            </a:r>
          </a:p>
          <a:p>
            <a:pPr lvl="1"/>
            <a:r>
              <a:rPr lang="en-US" dirty="0"/>
              <a:t>Hobby group presentations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36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3F1BA5-6354-4304-8EE6-56AEC0A7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6" y="365125"/>
            <a:ext cx="9621253" cy="1325563"/>
          </a:xfrm>
        </p:spPr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was</a:t>
            </a:r>
            <a:r>
              <a:rPr lang="fi-FI" dirty="0"/>
              <a:t> it </a:t>
            </a:r>
            <a:r>
              <a:rPr lang="fi-FI" dirty="0" err="1"/>
              <a:t>received</a:t>
            </a:r>
            <a:r>
              <a:rPr lang="fi-FI" dirty="0"/>
              <a:t>?</a:t>
            </a:r>
            <a:endParaRPr lang="en-FI" dirty="0"/>
          </a:p>
        </p:txBody>
      </p:sp>
      <p:sp>
        <p:nvSpPr>
          <p:cNvPr id="7" name="Podtytu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found</a:t>
            </a:r>
            <a:r>
              <a:rPr lang="fi-FI" dirty="0"/>
              <a:t> </a:t>
            </a:r>
            <a:r>
              <a:rPr lang="fi-FI" dirty="0" err="1"/>
              <a:t>company</a:t>
            </a:r>
            <a:r>
              <a:rPr lang="fi-FI" dirty="0"/>
              <a:t> – a </a:t>
            </a:r>
            <a:r>
              <a:rPr lang="fi-FI" dirty="0" err="1"/>
              <a:t>success</a:t>
            </a:r>
            <a:r>
              <a:rPr lang="fi-FI" dirty="0"/>
              <a:t>!</a:t>
            </a:r>
          </a:p>
          <a:p>
            <a:pPr lvl="1"/>
            <a:r>
              <a:rPr lang="en-US" dirty="0"/>
              <a:t>Those who came alone were included in the games</a:t>
            </a:r>
          </a:p>
          <a:p>
            <a:pPr lvl="1"/>
            <a:r>
              <a:rPr lang="en-US" dirty="0"/>
              <a:t>Gaming groups changed throughout the evening</a:t>
            </a:r>
          </a:p>
          <a:p>
            <a:pPr lvl="1"/>
            <a:r>
              <a:rPr lang="en-US" dirty="0"/>
              <a:t>Students from many different disciplines</a:t>
            </a:r>
          </a:p>
          <a:p>
            <a:pPr lvl="1"/>
            <a:r>
              <a:rPr lang="en-US" dirty="0"/>
              <a:t>International students and local students found each other</a:t>
            </a:r>
          </a:p>
          <a:p>
            <a:pPr lvl="1"/>
            <a:endParaRPr lang="en-US" dirty="0"/>
          </a:p>
          <a:p>
            <a:r>
              <a:rPr lang="en-US" dirty="0"/>
              <a:t>Attendance: 10–30 people per night.</a:t>
            </a:r>
          </a:p>
          <a:p>
            <a:pPr lvl="1"/>
            <a:r>
              <a:rPr lang="en-US" dirty="0"/>
              <a:t>We got some regular participants.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Credit was given for the alcohol-free event.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1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503</Words>
  <Application>Microsoft Office PowerPoint</Application>
  <PresentationFormat>Panoramiczny</PresentationFormat>
  <Paragraphs>71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Board game nights as a tool for student well-being and engagement</vt:lpstr>
      <vt:lpstr>It all started with an idea</vt:lpstr>
      <vt:lpstr>A simple concept</vt:lpstr>
      <vt:lpstr>Collaborating with student organisations</vt:lpstr>
      <vt:lpstr>How was it received?</vt:lpstr>
      <vt:lpstr>Lessons learned</vt:lpstr>
      <vt:lpstr>What next?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Bogumiła Bruc</cp:lastModifiedBy>
  <cp:revision>27</cp:revision>
  <dcterms:created xsi:type="dcterms:W3CDTF">2020-10-29T09:01:46Z</dcterms:created>
  <dcterms:modified xsi:type="dcterms:W3CDTF">2025-06-09T12:13:30Z</dcterms:modified>
</cp:coreProperties>
</file>