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handoutMasterIdLst>
    <p:handoutMasterId r:id="rId16"/>
  </p:handoutMasterIdLst>
  <p:sldIdLst>
    <p:sldId id="279" r:id="rId5"/>
    <p:sldId id="286" r:id="rId6"/>
    <p:sldId id="289" r:id="rId7"/>
    <p:sldId id="290" r:id="rId8"/>
    <p:sldId id="292" r:id="rId9"/>
    <p:sldId id="293" r:id="rId10"/>
    <p:sldId id="294" r:id="rId11"/>
    <p:sldId id="272" r:id="rId12"/>
    <p:sldId id="276" r:id="rId13"/>
    <p:sldId id="277" r:id="rId1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6D2E44-D8FE-4B54-95A4-1D4479919262}" v="2" dt="2025-06-06T17:38:34.3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3438" autoAdjust="0"/>
  </p:normalViewPr>
  <p:slideViewPr>
    <p:cSldViewPr snapToGrid="0" snapToObjects="1">
      <p:cViewPr varScale="1">
        <p:scale>
          <a:sx n="69" d="100"/>
          <a:sy n="69" d="100"/>
        </p:scale>
        <p:origin x="1578"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DE8303A-EE7E-7847-80BC-9B8C958412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D3DE5694-3800-F04F-9340-E5F84C59E5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ED5D0C-A6E9-D54F-8EA7-00F30BE43C48}" type="datetimeFigureOut">
              <a:rPr lang="nl-NL" smtClean="0"/>
              <a:t>9-6-2025</a:t>
            </a:fld>
            <a:endParaRPr lang="nl-NL"/>
          </a:p>
        </p:txBody>
      </p:sp>
      <p:sp>
        <p:nvSpPr>
          <p:cNvPr id="4" name="Tijdelijke aanduiding voor voettekst 3">
            <a:extLst>
              <a:ext uri="{FF2B5EF4-FFF2-40B4-BE49-F238E27FC236}">
                <a16:creationId xmlns:a16="http://schemas.microsoft.com/office/drawing/2014/main" id="{FDC73853-C25D-4348-8F91-0C1C77A871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nl-NL"/>
              <a:t>Rapport Pleiade 2021. Towards</a:t>
            </a:r>
          </a:p>
        </p:txBody>
      </p:sp>
      <p:sp>
        <p:nvSpPr>
          <p:cNvPr id="5" name="Tijdelijke aanduiding voor dianummer 4">
            <a:extLst>
              <a:ext uri="{FF2B5EF4-FFF2-40B4-BE49-F238E27FC236}">
                <a16:creationId xmlns:a16="http://schemas.microsoft.com/office/drawing/2014/main" id="{83F4AAEB-4DC3-3345-9F6A-6DD4B5F7D98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0123B2-7C2E-AB4D-BB71-94CCCFF07DD6}" type="slidenum">
              <a:rPr lang="nl-NL" smtClean="0"/>
              <a:t>‹#›</a:t>
            </a:fld>
            <a:endParaRPr lang="nl-NL"/>
          </a:p>
        </p:txBody>
      </p:sp>
    </p:spTree>
    <p:extLst>
      <p:ext uri="{BB962C8B-B14F-4D97-AF65-F5344CB8AC3E}">
        <p14:creationId xmlns:p14="http://schemas.microsoft.com/office/powerpoint/2010/main" val="2026120922"/>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BF3EDF-AAF3-FA4A-BA2B-95B60AE66511}" type="datetimeFigureOut">
              <a:rPr lang="nl-NL" smtClean="0"/>
              <a:t>9-6-2025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nl-NL"/>
              <a:t>Rapport Pleiade 2021. Towards</a:t>
            </a:r>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59F4DF-B857-CB40-B0A2-35A4B25AEEE3}" type="slidenum">
              <a:rPr lang="nl-NL" smtClean="0"/>
              <a:t>‹#›</a:t>
            </a:fld>
            <a:endParaRPr lang="nl-NL"/>
          </a:p>
        </p:txBody>
      </p:sp>
    </p:spTree>
    <p:extLst>
      <p:ext uri="{BB962C8B-B14F-4D97-AF65-F5344CB8AC3E}">
        <p14:creationId xmlns:p14="http://schemas.microsoft.com/office/powerpoint/2010/main" val="4044395739"/>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b="0" i="0" dirty="0">
              <a:solidFill>
                <a:srgbClr val="3C4043"/>
              </a:solidFill>
              <a:effectLst/>
              <a:latin typeface="Roboto" panose="02000000000000000000" pitchFamily="2" charset="0"/>
            </a:endParaRPr>
          </a:p>
          <a:p>
            <a:r>
              <a:rPr lang="en-US" sz="1800" kern="12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Goodmorning</a:t>
            </a:r>
            <a:r>
              <a:rPr lang="en-US" sz="18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everyone, and welcome to our session.</a:t>
            </a:r>
            <a:endParaRPr lang="nl-NL"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 </a:t>
            </a:r>
            <a:endParaRPr lang="nl-NL" sz="1800" dirty="0">
              <a:effectLst/>
              <a:latin typeface="Times New Roman" panose="02020603050405020304" pitchFamily="18" charset="0"/>
              <a:ea typeface="Times New Roman" panose="02020603050405020304" pitchFamily="18" charset="0"/>
            </a:endParaRPr>
          </a:p>
          <a:p>
            <a:r>
              <a:rPr lang="en-US" sz="18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We</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18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d like to share how the STZ hospitals in the Netherlands connected to the national Open Science </a:t>
            </a:r>
            <a:r>
              <a:rPr lang="en-US" sz="1800" kern="12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Programme</a:t>
            </a:r>
            <a:r>
              <a:rPr lang="en-US" sz="18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t>
            </a:r>
            <a:endParaRPr lang="nl-NL"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 </a:t>
            </a:r>
            <a:endParaRPr lang="nl-NL" sz="1800" dirty="0">
              <a:effectLst/>
              <a:latin typeface="Times New Roman" panose="02020603050405020304" pitchFamily="18" charset="0"/>
              <a:ea typeface="Times New Roman" panose="02020603050405020304" pitchFamily="18" charset="0"/>
            </a:endParaRPr>
          </a:p>
          <a:p>
            <a:r>
              <a:rPr lang="en-US" sz="18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The </a:t>
            </a:r>
            <a:r>
              <a:rPr lang="en-US" sz="1800" b="1"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National </a:t>
            </a:r>
            <a:r>
              <a:rPr lang="en-US" sz="1800" b="1" kern="12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Programme</a:t>
            </a:r>
            <a:r>
              <a:rPr lang="en-US" sz="1800" b="1"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Open Science</a:t>
            </a:r>
            <a:r>
              <a:rPr lang="en-US" sz="18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brings together stakeholders from across the country to work collaboratively on realizing Open Science, and on embedding open practices into the research.</a:t>
            </a:r>
            <a:endParaRPr lang="nl-NL" sz="1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en-US" sz="1800" b="1"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b="1" kern="100" dirty="0">
                <a:effectLst/>
                <a:latin typeface="Aptos" panose="020B0004020202020204" pitchFamily="34" charset="0"/>
                <a:ea typeface="Times New Roman" panose="02020603050405020304" pitchFamily="18" charset="0"/>
                <a:cs typeface="Times New Roman" panose="02020603050405020304" pitchFamily="18" charset="0"/>
              </a:rPr>
              <a:t>STZ</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stands for </a:t>
            </a:r>
            <a:r>
              <a:rPr lang="en-US" sz="1800" i="1" kern="100" dirty="0" err="1">
                <a:effectLst/>
                <a:latin typeface="Aptos" panose="020B0004020202020204" pitchFamily="34" charset="0"/>
                <a:ea typeface="Times New Roman" panose="02020603050405020304" pitchFamily="18" charset="0"/>
                <a:cs typeface="Times New Roman" panose="02020603050405020304" pitchFamily="18" charset="0"/>
              </a:rPr>
              <a:t>Samenwerkende</a:t>
            </a:r>
            <a:r>
              <a:rPr lang="en-US" sz="1800" i="1" kern="100" dirty="0">
                <a:effectLst/>
                <a:latin typeface="Aptos" panose="020B0004020202020204" pitchFamily="34" charset="0"/>
                <a:ea typeface="Times New Roman" panose="02020603050405020304" pitchFamily="18" charset="0"/>
                <a:cs typeface="Times New Roman" panose="02020603050405020304" pitchFamily="18" charset="0"/>
              </a:rPr>
              <a:t> </a:t>
            </a:r>
            <a:r>
              <a:rPr lang="en-US" sz="1800" i="1" kern="100" dirty="0" err="1">
                <a:effectLst/>
                <a:latin typeface="Aptos" panose="020B0004020202020204" pitchFamily="34" charset="0"/>
                <a:ea typeface="Times New Roman" panose="02020603050405020304" pitchFamily="18" charset="0"/>
                <a:cs typeface="Times New Roman" panose="02020603050405020304" pitchFamily="18" charset="0"/>
              </a:rPr>
              <a:t>Topklinische</a:t>
            </a:r>
            <a:r>
              <a:rPr lang="en-US" sz="1800" i="1" kern="100" dirty="0">
                <a:effectLst/>
                <a:latin typeface="Aptos" panose="020B0004020202020204" pitchFamily="34" charset="0"/>
                <a:ea typeface="Times New Roman" panose="02020603050405020304" pitchFamily="18" charset="0"/>
                <a:cs typeface="Times New Roman" panose="02020603050405020304" pitchFamily="18" charset="0"/>
              </a:rPr>
              <a:t> Ziekenhuizen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 a network of top clinical teaching hospitals in the Netherlands.</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Today, we’ll tell you how we connected– as librarians within the STZ – got involved and became part of this national collaboration around Open Science.</a:t>
            </a:r>
            <a:endParaRPr lang="nl-NL" sz="1800" dirty="0">
              <a:effectLst/>
              <a:latin typeface="Times New Roman" panose="02020603050405020304" pitchFamily="18"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We hope it inspires you to take initiative in your own context.</a:t>
            </a:r>
            <a:br>
              <a:rPr lang="en-US" sz="1800" dirty="0">
                <a:effectLst/>
                <a:latin typeface="Aptos" panose="020B0004020202020204" pitchFamily="34" charset="0"/>
                <a:ea typeface="Times New Roman" panose="02020603050405020304" pitchFamily="18" charset="0"/>
              </a:rPr>
            </a:br>
            <a:endParaRPr lang="nl-NL" sz="1800" dirty="0">
              <a:effectLst/>
              <a:latin typeface="Times New Roman" panose="02020603050405020304" pitchFamily="18" charset="0"/>
              <a:ea typeface="Times New Roman" panose="02020603050405020304" pitchFamily="18" charset="0"/>
            </a:endParaRPr>
          </a:p>
          <a:p>
            <a:endParaRPr lang="nl-NL" dirty="0"/>
          </a:p>
        </p:txBody>
      </p:sp>
      <p:sp>
        <p:nvSpPr>
          <p:cNvPr id="5" name="Tijdelijke aanduiding voor voettekst 4">
            <a:extLst>
              <a:ext uri="{FF2B5EF4-FFF2-40B4-BE49-F238E27FC236}">
                <a16:creationId xmlns:a16="http://schemas.microsoft.com/office/drawing/2014/main" id="{DA627E1D-CAD8-90AA-8526-5FFD0A5D26AE}"/>
              </a:ext>
            </a:extLst>
          </p:cNvPr>
          <p:cNvSpPr>
            <a:spLocks noGrp="1"/>
          </p:cNvSpPr>
          <p:nvPr>
            <p:ph type="ftr" sz="quarter" idx="4"/>
          </p:nvPr>
        </p:nvSpPr>
        <p:spPr/>
        <p:txBody>
          <a:bodyPr/>
          <a:lstStyle/>
          <a:p>
            <a:r>
              <a:rPr lang="nl-NL"/>
              <a:t>Rapport Pleiade 2021. Towards</a:t>
            </a:r>
          </a:p>
        </p:txBody>
      </p:sp>
    </p:spTree>
    <p:extLst>
      <p:ext uri="{BB962C8B-B14F-4D97-AF65-F5344CB8AC3E}">
        <p14:creationId xmlns:p14="http://schemas.microsoft.com/office/powerpoint/2010/main" val="1142969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800" kern="1200" dirty="0">
                <a:solidFill>
                  <a:srgbClr val="3C4043"/>
                </a:solidFill>
                <a:effectLst/>
                <a:latin typeface="Aptos" panose="020B0004020202020204" pitchFamily="34" charset="0"/>
                <a:ea typeface="+mn-ea"/>
                <a:cs typeface="+mn-cs"/>
              </a:rPr>
              <a:t>Thank you for letting me share our experiences here. </a:t>
            </a:r>
            <a:endParaRPr lang="nl-NL" sz="1800" dirty="0">
              <a:effectLst/>
              <a:latin typeface="Times New Roman" panose="02020603050405020304" pitchFamily="18" charset="0"/>
              <a:ea typeface="Times New Roman" panose="02020603050405020304" pitchFamily="18" charset="0"/>
            </a:endParaRPr>
          </a:p>
          <a:p>
            <a:r>
              <a:rPr lang="en-US" sz="1800" kern="1200" dirty="0">
                <a:solidFill>
                  <a:srgbClr val="3C4043"/>
                </a:solidFill>
                <a:effectLst/>
                <a:latin typeface="Aptos" panose="020B0004020202020204" pitchFamily="34" charset="0"/>
                <a:ea typeface="+mn-ea"/>
                <a:cs typeface="+mn-cs"/>
              </a:rPr>
              <a:t> </a:t>
            </a:r>
            <a:endParaRPr lang="nl-NL" sz="1800" dirty="0">
              <a:effectLst/>
              <a:latin typeface="Times New Roman" panose="02020603050405020304" pitchFamily="18" charset="0"/>
              <a:ea typeface="Times New Roman" panose="02020603050405020304" pitchFamily="18" charset="0"/>
            </a:endParaRPr>
          </a:p>
          <a:p>
            <a:r>
              <a:rPr lang="en-US" sz="1800" kern="1200" dirty="0">
                <a:solidFill>
                  <a:srgbClr val="3C4043"/>
                </a:solidFill>
                <a:effectLst/>
                <a:latin typeface="Aptos" panose="020B0004020202020204" pitchFamily="34" charset="0"/>
                <a:ea typeface="+mn-ea"/>
                <a:cs typeface="+mn-cs"/>
              </a:rPr>
              <a:t>I would like to invite you to ask questions? Are there any questions? </a:t>
            </a:r>
            <a:endParaRPr lang="nl-NL" sz="1800" dirty="0">
              <a:effectLst/>
              <a:latin typeface="Times New Roman" panose="02020603050405020304" pitchFamily="18" charset="0"/>
              <a:ea typeface="Times New Roman" panose="02020603050405020304" pitchFamily="18" charset="0"/>
            </a:endParaRPr>
          </a:p>
          <a:p>
            <a:r>
              <a:rPr lang="en-US" sz="1800" kern="1200" dirty="0">
                <a:solidFill>
                  <a:srgbClr val="3C4043"/>
                </a:solidFill>
                <a:effectLst/>
                <a:latin typeface="Aptos" panose="020B0004020202020204" pitchFamily="34" charset="0"/>
                <a:ea typeface="+mn-ea"/>
                <a:cs typeface="+mn-cs"/>
              </a:rPr>
              <a:t>Or have you done a similar project yourself? Please, will you share your experience…</a:t>
            </a:r>
          </a:p>
          <a:p>
            <a:endParaRPr lang="nl-NL"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1800" kern="1200" dirty="0">
                <a:solidFill>
                  <a:srgbClr val="3C4043"/>
                </a:solidFill>
                <a:effectLst/>
                <a:latin typeface="Aptos" panose="020B0004020202020204" pitchFamily="34" charset="0"/>
                <a:ea typeface="+mn-ea"/>
                <a:cs typeface="+mn-cs"/>
              </a:rPr>
              <a:t>If you have any questions or would like to exchange ideas in the coming days, please ask one of the project members, Marjan, Eugenie, Chantal or me. We all are in Lodz!</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Thank you very much for joining this session</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nl-NL" dirty="0"/>
          </a:p>
        </p:txBody>
      </p:sp>
      <p:sp>
        <p:nvSpPr>
          <p:cNvPr id="5" name="Tijdelijke aanduiding voor voettekst 4">
            <a:extLst>
              <a:ext uri="{FF2B5EF4-FFF2-40B4-BE49-F238E27FC236}">
                <a16:creationId xmlns:a16="http://schemas.microsoft.com/office/drawing/2014/main" id="{3A27652A-5B0C-725B-858B-53372C8FED62}"/>
              </a:ext>
            </a:extLst>
          </p:cNvPr>
          <p:cNvSpPr>
            <a:spLocks noGrp="1"/>
          </p:cNvSpPr>
          <p:nvPr>
            <p:ph type="ftr" sz="quarter" idx="4"/>
          </p:nvPr>
        </p:nvSpPr>
        <p:spPr/>
        <p:txBody>
          <a:bodyPr/>
          <a:lstStyle/>
          <a:p>
            <a:r>
              <a:rPr lang="nl-NL"/>
              <a:t>Rapport Pleiade 2021. Towards</a:t>
            </a:r>
          </a:p>
        </p:txBody>
      </p:sp>
    </p:spTree>
    <p:extLst>
      <p:ext uri="{BB962C8B-B14F-4D97-AF65-F5344CB8AC3E}">
        <p14:creationId xmlns:p14="http://schemas.microsoft.com/office/powerpoint/2010/main" val="496708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800" i="1" dirty="0">
                <a:effectLst/>
                <a:latin typeface="Aptos" panose="020B0004020202020204" pitchFamily="34" charset="0"/>
                <a:ea typeface="Times New Roman" panose="02020603050405020304" pitchFamily="18" charset="0"/>
              </a:rPr>
              <a:t>In the national program</a:t>
            </a:r>
            <a:r>
              <a:rPr lang="en-US" sz="1800" dirty="0">
                <a:effectLst/>
                <a:latin typeface="Aptos" panose="020B0004020202020204" pitchFamily="34" charset="0"/>
                <a:ea typeface="Times New Roman" panose="02020603050405020304" pitchFamily="18" charset="0"/>
              </a:rPr>
              <a:t> the Dutch university hospitals were already involved in the UKB consortium (university libraries and the national library). Through Read &amp; Publish agreements, they had access to thousands of journals and could publish open access at no extra cost.</a:t>
            </a:r>
          </a:p>
          <a:p>
            <a:endParaRPr lang="nl-NL" sz="1800" dirty="0">
              <a:effectLst/>
              <a:latin typeface="Times New Roman" panose="02020603050405020304" pitchFamily="18"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That consortium is </a:t>
            </a:r>
            <a:r>
              <a:rPr lang="en-US" sz="1800" b="1" dirty="0">
                <a:effectLst/>
                <a:latin typeface="Aptos" panose="020B0004020202020204" pitchFamily="34" charset="0"/>
                <a:ea typeface="Times New Roman" panose="02020603050405020304" pitchFamily="18" charset="0"/>
              </a:rPr>
              <a:t>not open to STZ hospitals</a:t>
            </a:r>
            <a:r>
              <a:rPr lang="en-US" sz="1800" dirty="0">
                <a:effectLst/>
                <a:latin typeface="Aptos" panose="020B0004020202020204" pitchFamily="34" charset="0"/>
                <a:ea typeface="Times New Roman" panose="02020603050405020304" pitchFamily="18" charset="0"/>
              </a:rPr>
              <a:t>. </a:t>
            </a:r>
          </a:p>
          <a:p>
            <a:endParaRPr lang="nl-NL" sz="1800" dirty="0">
              <a:effectLst/>
              <a:latin typeface="Times New Roman" panose="02020603050405020304" pitchFamily="18"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The very first step from STZ towards the national consortium? It was simply a phone call. In 2020, we were contacted. Not through a formal request from the STZ board, not by the management, but because we – individual libraries – were already visible in a just published report, the </a:t>
            </a:r>
            <a:r>
              <a:rPr lang="en-US" sz="1800" dirty="0" err="1">
                <a:effectLst/>
                <a:latin typeface="Aptos" panose="020B0004020202020204" pitchFamily="34" charset="0"/>
                <a:ea typeface="Times New Roman" panose="02020603050405020304" pitchFamily="18" charset="0"/>
              </a:rPr>
              <a:t>Pleiade</a:t>
            </a:r>
            <a:r>
              <a:rPr lang="en-US" sz="1800" dirty="0">
                <a:effectLst/>
                <a:latin typeface="Aptos" panose="020B0004020202020204" pitchFamily="34" charset="0"/>
                <a:ea typeface="Times New Roman" panose="02020603050405020304" pitchFamily="18" charset="0"/>
              </a:rPr>
              <a:t> report. </a:t>
            </a:r>
          </a:p>
          <a:p>
            <a:endParaRPr lang="nl-NL" sz="1800" dirty="0">
              <a:effectLst/>
              <a:latin typeface="Times New Roman" panose="02020603050405020304" pitchFamily="18"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The authors of this new report called Marjan and Chantal and they asked : </a:t>
            </a:r>
            <a:r>
              <a:rPr lang="en-US" sz="1800" b="1" dirty="0">
                <a:effectLst/>
                <a:latin typeface="Aptos" panose="020B0004020202020204" pitchFamily="34" charset="0"/>
                <a:ea typeface="Times New Roman" panose="02020603050405020304" pitchFamily="18" charset="0"/>
              </a:rPr>
              <a:t>Did you know that the STZ hospitals together publish 5% of all </a:t>
            </a:r>
            <a:r>
              <a:rPr lang="en-US" sz="1800" b="1" dirty="0" err="1">
                <a:effectLst/>
                <a:latin typeface="Aptos" panose="020B0004020202020204" pitchFamily="34" charset="0"/>
                <a:ea typeface="Times New Roman" panose="02020603050405020304" pitchFamily="18" charset="0"/>
              </a:rPr>
              <a:t>dutch</a:t>
            </a:r>
            <a:r>
              <a:rPr lang="en-US" sz="1800" dirty="0">
                <a:effectLst/>
                <a:latin typeface="Aptos" panose="020B0004020202020204" pitchFamily="34" charset="0"/>
                <a:ea typeface="Times New Roman" panose="02020603050405020304" pitchFamily="18" charset="0"/>
              </a:rPr>
              <a:t> scientific articles?</a:t>
            </a:r>
            <a:r>
              <a:rPr lang="en-US" sz="1800" b="1" i="1" dirty="0">
                <a:effectLst/>
                <a:latin typeface="Aptos" panose="020B0004020202020204" pitchFamily="34" charset="0"/>
                <a:ea typeface="Times New Roman" panose="02020603050405020304" pitchFamily="18" charset="0"/>
              </a:rPr>
              <a:t> They</a:t>
            </a:r>
            <a:r>
              <a:rPr lang="en-US" sz="1800" i="1" dirty="0">
                <a:effectLst/>
                <a:latin typeface="Aptos" panose="020B0004020202020204" pitchFamily="34" charset="0"/>
                <a:ea typeface="Times New Roman" panose="02020603050405020304" pitchFamily="18" charset="0"/>
              </a:rPr>
              <a:t> wanted to achieve 100% open access, so </a:t>
            </a:r>
            <a:r>
              <a:rPr lang="en-US" sz="1800" b="1" i="1" dirty="0">
                <a:effectLst/>
                <a:latin typeface="Aptos" panose="020B0004020202020204" pitchFamily="34" charset="0"/>
                <a:ea typeface="Times New Roman" panose="02020603050405020304" pitchFamily="18" charset="0"/>
              </a:rPr>
              <a:t>they</a:t>
            </a:r>
            <a:r>
              <a:rPr lang="en-US" sz="1800" i="1" dirty="0">
                <a:effectLst/>
                <a:latin typeface="Aptos" panose="020B0004020202020204" pitchFamily="34" charset="0"/>
                <a:ea typeface="Times New Roman" panose="02020603050405020304" pitchFamily="18" charset="0"/>
              </a:rPr>
              <a:t> need “our” 5% from the STZ!</a:t>
            </a:r>
            <a:br>
              <a:rPr lang="en-US" sz="1800" dirty="0">
                <a:effectLst/>
                <a:latin typeface="Aptos" panose="020B0004020202020204" pitchFamily="34" charset="0"/>
                <a:ea typeface="Times New Roman" panose="02020603050405020304" pitchFamily="18" charset="0"/>
              </a:rPr>
            </a:br>
            <a:endParaRPr lang="nl-NL" sz="1800" dirty="0">
              <a:effectLst/>
              <a:latin typeface="Times New Roman" panose="02020603050405020304" pitchFamily="18"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We didn’t know, but we realized that we as STZ hospitals publish a lot! </a:t>
            </a:r>
            <a:r>
              <a:rPr lang="en-US" sz="1800" i="1" dirty="0">
                <a:effectLst/>
                <a:latin typeface="Aptos" panose="020B0004020202020204" pitchFamily="34" charset="0"/>
                <a:ea typeface="Times New Roman" panose="02020603050405020304" pitchFamily="18" charset="0"/>
              </a:rPr>
              <a:t>Suddenly</a:t>
            </a:r>
            <a:r>
              <a:rPr lang="en-US" sz="1800" dirty="0">
                <a:effectLst/>
                <a:latin typeface="Aptos" panose="020B0004020202020204" pitchFamily="34" charset="0"/>
                <a:ea typeface="Times New Roman" panose="02020603050405020304" pitchFamily="18" charset="0"/>
              </a:rPr>
              <a:t> – we were on the radar. From that moment on, we didn’t let go. We actively stepped into the picture.</a:t>
            </a:r>
            <a:endParaRPr lang="nl-NL" sz="1800" dirty="0">
              <a:effectLst/>
              <a:latin typeface="Times New Roman" panose="02020603050405020304" pitchFamily="18"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That first step – was crucial for us. And maybe it resonates with you too. </a:t>
            </a:r>
          </a:p>
          <a:p>
            <a:endParaRPr lang="en-US" sz="1800" dirty="0">
              <a:effectLst/>
              <a:latin typeface="Aptos" panose="020B0004020202020204" pitchFamily="34"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Let’s have a closer look to OS in the Netherlands.</a:t>
            </a:r>
            <a:endParaRPr lang="nl-NL" sz="1800" dirty="0">
              <a:effectLst/>
              <a:latin typeface="Times New Roman" panose="02020603050405020304" pitchFamily="18" charset="0"/>
              <a:ea typeface="Times New Roman" panose="02020603050405020304" pitchFamily="18" charset="0"/>
            </a:endParaRPr>
          </a:p>
          <a:p>
            <a:endParaRPr lang="en-US" b="0" i="0" dirty="0">
              <a:solidFill>
                <a:srgbClr val="3C4043"/>
              </a:solidFill>
              <a:effectLst/>
              <a:latin typeface="Roboto" panose="02000000000000000000" pitchFamily="2" charset="0"/>
            </a:endParaRPr>
          </a:p>
          <a:p>
            <a:endParaRPr lang="nl-NL" dirty="0"/>
          </a:p>
        </p:txBody>
      </p:sp>
      <p:sp>
        <p:nvSpPr>
          <p:cNvPr id="5" name="Tijdelijke aanduiding voor voettekst 4">
            <a:extLst>
              <a:ext uri="{FF2B5EF4-FFF2-40B4-BE49-F238E27FC236}">
                <a16:creationId xmlns:a16="http://schemas.microsoft.com/office/drawing/2014/main" id="{DDF90653-E9D8-3CBC-2683-CCD399AE1118}"/>
              </a:ext>
            </a:extLst>
          </p:cNvPr>
          <p:cNvSpPr>
            <a:spLocks noGrp="1"/>
          </p:cNvSpPr>
          <p:nvPr>
            <p:ph type="ftr" sz="quarter" idx="4"/>
          </p:nvPr>
        </p:nvSpPr>
        <p:spPr/>
        <p:txBody>
          <a:bodyPr/>
          <a:lstStyle/>
          <a:p>
            <a:r>
              <a:rPr lang="nl-NL"/>
              <a:t>Rapport Pleiade 2021. Towards</a:t>
            </a:r>
          </a:p>
        </p:txBody>
      </p:sp>
    </p:spTree>
    <p:extLst>
      <p:ext uri="{BB962C8B-B14F-4D97-AF65-F5344CB8AC3E}">
        <p14:creationId xmlns:p14="http://schemas.microsoft.com/office/powerpoint/2010/main" val="2408263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800" dirty="0">
                <a:effectLst/>
                <a:latin typeface="Aptos" panose="020B0004020202020204" pitchFamily="34" charset="0"/>
                <a:ea typeface="Times New Roman" panose="02020603050405020304" pitchFamily="18" charset="0"/>
              </a:rPr>
              <a:t>Open science is the </a:t>
            </a:r>
            <a:r>
              <a:rPr lang="en-US" sz="1800" b="1" dirty="0">
                <a:effectLst/>
                <a:latin typeface="Aptos" panose="020B0004020202020204" pitchFamily="34" charset="0"/>
                <a:ea typeface="Times New Roman" panose="02020603050405020304" pitchFamily="18" charset="0"/>
              </a:rPr>
              <a:t>international </a:t>
            </a:r>
            <a:r>
              <a:rPr lang="en-US" sz="1800" dirty="0">
                <a:effectLst/>
                <a:latin typeface="Aptos" panose="020B0004020202020204" pitchFamily="34" charset="0"/>
                <a:ea typeface="Times New Roman" panose="02020603050405020304" pitchFamily="18" charset="0"/>
              </a:rPr>
              <a:t>movement that promotes a more open and participatory approach to research. </a:t>
            </a:r>
          </a:p>
          <a:p>
            <a:endParaRPr lang="nl-NL" sz="1800" dirty="0">
              <a:effectLst/>
              <a:latin typeface="Times New Roman" panose="02020603050405020304" pitchFamily="18"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In the Netherlands, a national </a:t>
            </a:r>
            <a:r>
              <a:rPr lang="en-US" sz="1800" dirty="0" err="1">
                <a:effectLst/>
                <a:latin typeface="Aptos" panose="020B0004020202020204" pitchFamily="34" charset="0"/>
                <a:ea typeface="Times New Roman" panose="02020603050405020304" pitchFamily="18" charset="0"/>
              </a:rPr>
              <a:t>programme</a:t>
            </a:r>
            <a:r>
              <a:rPr lang="en-US" sz="1800" dirty="0">
                <a:effectLst/>
                <a:latin typeface="Aptos" panose="020B0004020202020204" pitchFamily="34" charset="0"/>
                <a:ea typeface="Times New Roman" panose="02020603050405020304" pitchFamily="18" charset="0"/>
              </a:rPr>
              <a:t> drives this transition: </a:t>
            </a:r>
            <a:r>
              <a:rPr lang="en-US" sz="1800" b="1" dirty="0">
                <a:effectLst/>
                <a:latin typeface="Aptos" panose="020B0004020202020204" pitchFamily="34" charset="0"/>
                <a:ea typeface="Times New Roman" panose="02020603050405020304" pitchFamily="18" charset="0"/>
              </a:rPr>
              <a:t>Open Science NL</a:t>
            </a:r>
            <a:r>
              <a:rPr lang="en-US" sz="1800" dirty="0">
                <a:effectLst/>
                <a:latin typeface="Aptos" panose="020B0004020202020204" pitchFamily="34" charset="0"/>
                <a:ea typeface="Times New Roman" panose="02020603050405020304" pitchFamily="18" charset="0"/>
              </a:rPr>
              <a:t>. This initiative, which builds on the earlier </a:t>
            </a:r>
            <a:r>
              <a:rPr lang="en-US" sz="1800" b="1" dirty="0">
                <a:effectLst/>
                <a:latin typeface="Aptos" panose="020B0004020202020204" pitchFamily="34" charset="0"/>
                <a:ea typeface="Times New Roman" panose="02020603050405020304" pitchFamily="18" charset="0"/>
              </a:rPr>
              <a:t>National </a:t>
            </a:r>
            <a:r>
              <a:rPr lang="en-US" sz="1800" b="1" dirty="0" err="1">
                <a:effectLst/>
                <a:latin typeface="Aptos" panose="020B0004020202020204" pitchFamily="34" charset="0"/>
                <a:ea typeface="Times New Roman" panose="02020603050405020304" pitchFamily="18" charset="0"/>
              </a:rPr>
              <a:t>Programme</a:t>
            </a:r>
            <a:r>
              <a:rPr lang="en-US" sz="1800" b="1" dirty="0">
                <a:effectLst/>
                <a:latin typeface="Aptos" panose="020B0004020202020204" pitchFamily="34" charset="0"/>
                <a:ea typeface="Times New Roman" panose="02020603050405020304" pitchFamily="18" charset="0"/>
              </a:rPr>
              <a:t> Open Science (NPOS)</a:t>
            </a:r>
            <a:r>
              <a:rPr lang="en-US" sz="1800" dirty="0">
                <a:effectLst/>
                <a:latin typeface="Aptos" panose="020B0004020202020204" pitchFamily="34" charset="0"/>
                <a:ea typeface="Times New Roman" panose="02020603050405020304" pitchFamily="18" charset="0"/>
              </a:rPr>
              <a:t>, has a clear mission: </a:t>
            </a:r>
            <a:r>
              <a:rPr lang="en-US" sz="1800" b="1" dirty="0">
                <a:effectLst/>
                <a:latin typeface="Aptos" panose="020B0004020202020204" pitchFamily="34" charset="0"/>
                <a:ea typeface="Times New Roman" panose="02020603050405020304" pitchFamily="18" charset="0"/>
              </a:rPr>
              <a:t>To make 100% open science the norm in the Netherlands by 2030.</a:t>
            </a:r>
            <a:endParaRPr lang="nl-NL" sz="1800" dirty="0">
              <a:effectLst/>
              <a:latin typeface="Times New Roman" panose="02020603050405020304" pitchFamily="18"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This ambition is described in the </a:t>
            </a:r>
            <a:r>
              <a:rPr lang="en-US" sz="1800" i="1" dirty="0">
                <a:effectLst/>
                <a:latin typeface="Aptos" panose="020B0004020202020204" pitchFamily="34" charset="0"/>
                <a:ea typeface="Times New Roman" panose="02020603050405020304" pitchFamily="18" charset="0"/>
              </a:rPr>
              <a:t>NPOS2030 Ambition Document and Rolling Agenda</a:t>
            </a:r>
            <a:r>
              <a:rPr lang="en-US" sz="1800" dirty="0">
                <a:effectLst/>
                <a:latin typeface="Aptos" panose="020B0004020202020204" pitchFamily="34" charset="0"/>
                <a:ea typeface="Times New Roman" panose="02020603050405020304" pitchFamily="18" charset="0"/>
              </a:rPr>
              <a:t>, which was developed in 2022.</a:t>
            </a:r>
          </a:p>
          <a:p>
            <a:endParaRPr lang="nl-NL" sz="1800" dirty="0">
              <a:effectLst/>
              <a:latin typeface="Times New Roman" panose="02020603050405020304" pitchFamily="18"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So, what does Open Science NL actually do?</a:t>
            </a:r>
            <a:endParaRPr lang="nl-NL" sz="1800" dirty="0">
              <a:effectLst/>
              <a:latin typeface="Times New Roman" panose="02020603050405020304" pitchFamily="18" charset="0"/>
              <a:ea typeface="Times New Roman" panose="02020603050405020304" pitchFamily="18" charset="0"/>
            </a:endParaRPr>
          </a:p>
          <a:p>
            <a:pPr marL="342900" lvl="0" indent="-342900">
              <a:tabLst>
                <a:tab pos="457200" algn="l"/>
              </a:tabLst>
            </a:pPr>
            <a:r>
              <a:rPr lang="en-US" sz="1800" dirty="0">
                <a:effectLst/>
                <a:latin typeface="Aptos" panose="020B0004020202020204" pitchFamily="34" charset="0"/>
                <a:ea typeface="Times New Roman" panose="02020603050405020304" pitchFamily="18" charset="0"/>
              </a:rPr>
              <a:t>It </a:t>
            </a:r>
            <a:r>
              <a:rPr lang="en-US" sz="1800" b="1" dirty="0">
                <a:effectLst/>
                <a:latin typeface="Aptos" panose="020B0004020202020204" pitchFamily="34" charset="0"/>
                <a:ea typeface="Times New Roman" panose="02020603050405020304" pitchFamily="18" charset="0"/>
              </a:rPr>
              <a:t>accelerates</a:t>
            </a:r>
            <a:r>
              <a:rPr lang="en-US" sz="1800" dirty="0">
                <a:effectLst/>
                <a:latin typeface="Aptos" panose="020B0004020202020204" pitchFamily="34" charset="0"/>
                <a:ea typeface="Times New Roman" panose="02020603050405020304" pitchFamily="18" charset="0"/>
              </a:rPr>
              <a:t> the transition to open science </a:t>
            </a:r>
            <a:endParaRPr lang="nl-NL" sz="1800" dirty="0">
              <a:effectLst/>
              <a:latin typeface="Times New Roman" panose="02020603050405020304" pitchFamily="18" charset="0"/>
              <a:ea typeface="Times New Roman" panose="02020603050405020304" pitchFamily="18" charset="0"/>
            </a:endParaRPr>
          </a:p>
          <a:p>
            <a:pPr marL="342900" lvl="0" indent="-342900">
              <a:tabLst>
                <a:tab pos="457200" algn="l"/>
              </a:tabLst>
            </a:pPr>
            <a:r>
              <a:rPr lang="en-US" sz="1800" dirty="0">
                <a:effectLst/>
                <a:latin typeface="Aptos" panose="020B0004020202020204" pitchFamily="34" charset="0"/>
                <a:ea typeface="Times New Roman" panose="02020603050405020304" pitchFamily="18" charset="0"/>
              </a:rPr>
              <a:t>It </a:t>
            </a:r>
            <a:r>
              <a:rPr lang="en-US" sz="1800" b="1" dirty="0">
                <a:effectLst/>
                <a:latin typeface="Aptos" panose="020B0004020202020204" pitchFamily="34" charset="0"/>
                <a:ea typeface="Times New Roman" panose="02020603050405020304" pitchFamily="18" charset="0"/>
              </a:rPr>
              <a:t>connects</a:t>
            </a:r>
            <a:r>
              <a:rPr lang="en-US" sz="1800" dirty="0">
                <a:effectLst/>
                <a:latin typeface="Aptos" panose="020B0004020202020204" pitchFamily="34" charset="0"/>
                <a:ea typeface="Times New Roman" panose="02020603050405020304" pitchFamily="18" charset="0"/>
              </a:rPr>
              <a:t> stakeholders at every level—from individual researchers to institutions and policymakers</a:t>
            </a:r>
            <a:endParaRPr lang="nl-NL" sz="1800" dirty="0">
              <a:effectLst/>
              <a:latin typeface="Times New Roman" panose="02020603050405020304" pitchFamily="18" charset="0"/>
              <a:ea typeface="Times New Roman" panose="02020603050405020304" pitchFamily="18" charset="0"/>
            </a:endParaRPr>
          </a:p>
          <a:p>
            <a:pPr marL="342900" lvl="0" indent="-342900">
              <a:tabLst>
                <a:tab pos="457200" algn="l"/>
              </a:tabLst>
            </a:pPr>
            <a:r>
              <a:rPr lang="en-US" sz="1800" dirty="0">
                <a:effectLst/>
                <a:latin typeface="Aptos" panose="020B0004020202020204" pitchFamily="34" charset="0"/>
                <a:ea typeface="Times New Roman" panose="02020603050405020304" pitchFamily="18" charset="0"/>
              </a:rPr>
              <a:t>It </a:t>
            </a:r>
            <a:r>
              <a:rPr lang="en-US" sz="1800" b="1" dirty="0">
                <a:effectLst/>
                <a:latin typeface="Aptos" panose="020B0004020202020204" pitchFamily="34" charset="0"/>
                <a:ea typeface="Times New Roman" panose="02020603050405020304" pitchFamily="18" charset="0"/>
              </a:rPr>
              <a:t>broadens</a:t>
            </a:r>
            <a:r>
              <a:rPr lang="en-US" sz="1800" dirty="0">
                <a:effectLst/>
                <a:latin typeface="Aptos" panose="020B0004020202020204" pitchFamily="34" charset="0"/>
                <a:ea typeface="Times New Roman" panose="02020603050405020304" pitchFamily="18" charset="0"/>
              </a:rPr>
              <a:t> the scope, as non-academic institutions such STZ hospitals are explicitly invited to participate.</a:t>
            </a:r>
          </a:p>
          <a:p>
            <a:pPr marL="342900" lvl="0" indent="-342900">
              <a:tabLst>
                <a:tab pos="457200" algn="l"/>
              </a:tabLst>
            </a:pPr>
            <a:endParaRPr lang="nl-NL" sz="1800" dirty="0">
              <a:effectLst/>
              <a:latin typeface="Times New Roman" panose="02020603050405020304" pitchFamily="18"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This is a major step forward, as it signals a more inclusive national open science strategy.</a:t>
            </a:r>
            <a:endParaRPr lang="nl-NL" sz="1800" dirty="0">
              <a:effectLst/>
              <a:latin typeface="Times New Roman" panose="02020603050405020304" pitchFamily="18" charset="0"/>
              <a:ea typeface="Times New Roman" panose="02020603050405020304" pitchFamily="18" charset="0"/>
            </a:endParaRPr>
          </a:p>
          <a:p>
            <a:endParaRPr lang="en-US" sz="1800" dirty="0">
              <a:effectLst/>
              <a:latin typeface="Aptos" panose="020B0004020202020204" pitchFamily="34"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In March 2023, </a:t>
            </a:r>
            <a:r>
              <a:rPr lang="en-US" sz="1800" b="1" dirty="0">
                <a:effectLst/>
                <a:latin typeface="Aptos" panose="020B0004020202020204" pitchFamily="34" charset="0"/>
                <a:ea typeface="Times New Roman" panose="02020603050405020304" pitchFamily="18" charset="0"/>
              </a:rPr>
              <a:t>16 </a:t>
            </a:r>
            <a:r>
              <a:rPr lang="en-US" sz="1800" b="1" dirty="0" err="1">
                <a:effectLst/>
                <a:latin typeface="Aptos" panose="020B0004020202020204" pitchFamily="34" charset="0"/>
                <a:ea typeface="Times New Roman" panose="02020603050405020304" pitchFamily="18" charset="0"/>
              </a:rPr>
              <a:t>organisations</a:t>
            </a:r>
            <a:r>
              <a:rPr lang="en-US" sz="1800" b="1" dirty="0">
                <a:effectLst/>
                <a:latin typeface="Aptos" panose="020B0004020202020204" pitchFamily="34" charset="0"/>
                <a:ea typeface="Times New Roman" panose="02020603050405020304" pitchFamily="18" charset="0"/>
              </a:rPr>
              <a:t> signed a covenant</a:t>
            </a:r>
            <a:r>
              <a:rPr lang="en-US" sz="1800" dirty="0">
                <a:effectLst/>
                <a:latin typeface="Aptos" panose="020B0004020202020204" pitchFamily="34" charset="0"/>
                <a:ea typeface="Times New Roman" panose="02020603050405020304" pitchFamily="18" charset="0"/>
              </a:rPr>
              <a:t> to establish Open Science NL as a new national governance structure.</a:t>
            </a:r>
          </a:p>
          <a:p>
            <a:endParaRPr lang="nl-NL" sz="1800" dirty="0">
              <a:effectLst/>
              <a:latin typeface="Times New Roman" panose="02020603050405020304" pitchFamily="18"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Let’s now have a closer look at the STZ. </a:t>
            </a:r>
            <a:endParaRPr lang="nl-NL" sz="1800" dirty="0">
              <a:effectLst/>
              <a:latin typeface="Times New Roman" panose="02020603050405020304" pitchFamily="18" charset="0"/>
              <a:ea typeface="Times New Roman" panose="02020603050405020304" pitchFamily="18" charset="0"/>
            </a:endParaRPr>
          </a:p>
          <a:p>
            <a:endParaRPr lang="nl-NL" dirty="0"/>
          </a:p>
        </p:txBody>
      </p:sp>
      <p:sp>
        <p:nvSpPr>
          <p:cNvPr id="5" name="Tijdelijke aanduiding voor voettekst 4">
            <a:extLst>
              <a:ext uri="{FF2B5EF4-FFF2-40B4-BE49-F238E27FC236}">
                <a16:creationId xmlns:a16="http://schemas.microsoft.com/office/drawing/2014/main" id="{6B259935-623E-8A2F-0C70-507A4BE5CC76}"/>
              </a:ext>
            </a:extLst>
          </p:cNvPr>
          <p:cNvSpPr>
            <a:spLocks noGrp="1"/>
          </p:cNvSpPr>
          <p:nvPr>
            <p:ph type="ftr" sz="quarter" idx="4"/>
          </p:nvPr>
        </p:nvSpPr>
        <p:spPr/>
        <p:txBody>
          <a:bodyPr/>
          <a:lstStyle/>
          <a:p>
            <a:r>
              <a:rPr lang="nl-NL"/>
              <a:t>Rapport Pleiade 2021. Towards</a:t>
            </a:r>
          </a:p>
        </p:txBody>
      </p:sp>
    </p:spTree>
    <p:extLst>
      <p:ext uri="{BB962C8B-B14F-4D97-AF65-F5344CB8AC3E}">
        <p14:creationId xmlns:p14="http://schemas.microsoft.com/office/powerpoint/2010/main" val="506978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The STZ – the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Association of Collaborating Top Clinical Teaching Hospitals</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in the Netherlands, is a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powerful network of 27 non-academic hospitals</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all committed to delivering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top clinical care</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supporting education</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and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conducting scientific research.</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Because STZ hospitals treat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large and diverse patient populations</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they have a strong integration of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clinical practice and applied scientific research</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which gives them a unique position. </a:t>
            </a:r>
          </a:p>
          <a:p>
            <a:pPr>
              <a:lnSpc>
                <a:spcPct val="107000"/>
              </a:lnSpc>
              <a:spcAft>
                <a:spcPts val="800"/>
              </a:spcAft>
            </a:pP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But here’s the challenge: 16 national partners signed the NPOS2030 covenant</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Unfortunately, STZ was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not among the signatories</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STZ did not sign.</a:t>
            </a:r>
            <a:b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b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So, how can STZ meaningfully participate in the national Open Science </a:t>
            </a:r>
            <a:r>
              <a:rPr lang="en-US" sz="1800" b="1" kern="0" dirty="0" err="1">
                <a:effectLst/>
                <a:latin typeface="Aptos" panose="020B0004020202020204" pitchFamily="34" charset="0"/>
                <a:ea typeface="Times New Roman" panose="02020603050405020304" pitchFamily="18" charset="0"/>
                <a:cs typeface="Times New Roman" panose="02020603050405020304" pitchFamily="18" charset="0"/>
              </a:rPr>
              <a:t>programme</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 if we weren’t part of the formal agreement?</a:t>
            </a:r>
          </a:p>
          <a:p>
            <a:pPr>
              <a:lnSpc>
                <a:spcPct val="107000"/>
              </a:lnSpc>
              <a:spcAft>
                <a:spcPts val="800"/>
              </a:spcAft>
            </a:pP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STZ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recognizes the importance of Open Science, including open access</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in its ambition statement.  </a:t>
            </a:r>
          </a:p>
          <a:p>
            <a:pPr>
              <a:lnSpc>
                <a:spcPct val="107000"/>
              </a:lnSpc>
              <a:spcAft>
                <a:spcPts val="800"/>
              </a:spcAft>
            </a:pP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But if we want STZ to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play a serious role in the national Open Science movement</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we need to:</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Make open science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more visible</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in the internal strategy and external communications.</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Embed it as a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core task - </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and put it in practice.</a:t>
            </a:r>
          </a:p>
          <a:p>
            <a:pPr marL="342900" lvl="0" indent="-342900">
              <a:lnSpc>
                <a:spcPct val="107000"/>
              </a:lnSpc>
              <a:spcAft>
                <a:spcPts val="800"/>
              </a:spcAft>
              <a:buSzPts val="1000"/>
              <a:buFont typeface="Symbol" panose="05050102010706020507" pitchFamily="18" charset="2"/>
              <a:buChar char=""/>
              <a:tabLst>
                <a:tab pos="457200" algn="l"/>
              </a:tabLst>
            </a:pP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How can we expect others to take our role in open science seriously? </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nl-NL" dirty="0"/>
          </a:p>
        </p:txBody>
      </p:sp>
      <p:sp>
        <p:nvSpPr>
          <p:cNvPr id="5" name="Tijdelijke aanduiding voor voettekst 4">
            <a:extLst>
              <a:ext uri="{FF2B5EF4-FFF2-40B4-BE49-F238E27FC236}">
                <a16:creationId xmlns:a16="http://schemas.microsoft.com/office/drawing/2014/main" id="{9858A53C-8F84-A6E5-C214-8E4B6AD843DA}"/>
              </a:ext>
            </a:extLst>
          </p:cNvPr>
          <p:cNvSpPr>
            <a:spLocks noGrp="1"/>
          </p:cNvSpPr>
          <p:nvPr>
            <p:ph type="ftr" sz="quarter" idx="4"/>
          </p:nvPr>
        </p:nvSpPr>
        <p:spPr/>
        <p:txBody>
          <a:bodyPr/>
          <a:lstStyle/>
          <a:p>
            <a:r>
              <a:rPr lang="nl-NL"/>
              <a:t>Rapport Pleiade 2021. Towards</a:t>
            </a:r>
          </a:p>
        </p:txBody>
      </p:sp>
    </p:spTree>
    <p:extLst>
      <p:ext uri="{BB962C8B-B14F-4D97-AF65-F5344CB8AC3E}">
        <p14:creationId xmlns:p14="http://schemas.microsoft.com/office/powerpoint/2010/main" val="1245558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800" dirty="0">
                <a:effectLst/>
                <a:latin typeface="Aptos" panose="020B0004020202020204" pitchFamily="34" charset="0"/>
                <a:ea typeface="Times New Roman" panose="02020603050405020304" pitchFamily="18" charset="0"/>
              </a:rPr>
              <a:t>As librarians within STZ hospitals, we wanted to contribute to the development of Open Science at the national level.</a:t>
            </a:r>
          </a:p>
          <a:p>
            <a:endParaRPr lang="nl-NL" sz="1800" dirty="0">
              <a:effectLst/>
              <a:latin typeface="Times New Roman" panose="02020603050405020304" pitchFamily="18"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STZ information specialists had already been in touch regularly, for example to discuss consortia. But in 2021, four of us decided to take it a step further.</a:t>
            </a:r>
            <a:br>
              <a:rPr lang="en-US" sz="1800" dirty="0">
                <a:effectLst/>
                <a:latin typeface="Aptos" panose="020B0004020202020204" pitchFamily="34" charset="0"/>
                <a:ea typeface="Times New Roman" panose="02020603050405020304" pitchFamily="18" charset="0"/>
              </a:rPr>
            </a:br>
            <a:r>
              <a:rPr lang="en-US" sz="1800" dirty="0">
                <a:effectLst/>
                <a:latin typeface="Aptos" panose="020B0004020202020204" pitchFamily="34" charset="0"/>
                <a:ea typeface="Times New Roman" panose="02020603050405020304" pitchFamily="18" charset="0"/>
              </a:rPr>
              <a:t>We formed a small separate working group — and since then, we’ve been meeting online every two weeks. We share updates, exchange what we hear from the national field, and support each other in navigating these developments.</a:t>
            </a:r>
            <a:endParaRPr lang="nl-NL" sz="1800" dirty="0">
              <a:effectLst/>
              <a:latin typeface="Times New Roman" panose="02020603050405020304" pitchFamily="18" charset="0"/>
              <a:ea typeface="Times New Roman" panose="02020603050405020304" pitchFamily="18" charset="0"/>
            </a:endParaRPr>
          </a:p>
          <a:p>
            <a:endParaRPr lang="en-US" sz="1800" dirty="0">
              <a:effectLst/>
              <a:latin typeface="Aptos" panose="020B0004020202020204" pitchFamily="34"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Our goal was simple: to make a connection.</a:t>
            </a:r>
            <a:br>
              <a:rPr lang="en-US" sz="1800" dirty="0">
                <a:effectLst/>
                <a:latin typeface="Aptos" panose="020B0004020202020204" pitchFamily="34" charset="0"/>
                <a:ea typeface="Times New Roman" panose="02020603050405020304" pitchFamily="18" charset="0"/>
              </a:rPr>
            </a:br>
            <a:r>
              <a:rPr lang="en-US" sz="1800" dirty="0">
                <a:effectLst/>
                <a:latin typeface="Aptos" panose="020B0004020202020204" pitchFamily="34" charset="0"/>
                <a:ea typeface="Times New Roman" panose="02020603050405020304" pitchFamily="18" charset="0"/>
              </a:rPr>
              <a:t>We reached out to NPOS stakeholders. We contacted the STZ Board.</a:t>
            </a:r>
            <a:br>
              <a:rPr lang="en-US" sz="1800" dirty="0">
                <a:effectLst/>
                <a:latin typeface="Aptos" panose="020B0004020202020204" pitchFamily="34" charset="0"/>
                <a:ea typeface="Times New Roman" panose="02020603050405020304" pitchFamily="18" charset="0"/>
              </a:rPr>
            </a:br>
            <a:r>
              <a:rPr lang="en-US" sz="1800" dirty="0">
                <a:effectLst/>
                <a:latin typeface="Aptos" panose="020B0004020202020204" pitchFamily="34" charset="0"/>
                <a:ea typeface="Times New Roman" panose="02020603050405020304" pitchFamily="18" charset="0"/>
              </a:rPr>
              <a:t>We looked for ways to raise awareness of Open Science within our own hospitals.</a:t>
            </a:r>
            <a:endParaRPr lang="nl-NL" sz="1800" dirty="0">
              <a:effectLst/>
              <a:latin typeface="Times New Roman" panose="02020603050405020304" pitchFamily="18"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We broadened the conversation to include </a:t>
            </a:r>
            <a:r>
              <a:rPr lang="en-US" sz="1800" b="1" dirty="0">
                <a:effectLst/>
                <a:latin typeface="Aptos" panose="020B0004020202020204" pitchFamily="34" charset="0"/>
                <a:ea typeface="Times New Roman" panose="02020603050405020304" pitchFamily="18" charset="0"/>
              </a:rPr>
              <a:t>information specialists from all STZ hospitals</a:t>
            </a:r>
            <a:r>
              <a:rPr lang="en-US" sz="1800" dirty="0">
                <a:effectLst/>
                <a:latin typeface="Aptos" panose="020B0004020202020204" pitchFamily="34" charset="0"/>
                <a:ea typeface="Times New Roman" panose="02020603050405020304" pitchFamily="18" charset="0"/>
              </a:rPr>
              <a:t>— to explore: </a:t>
            </a:r>
            <a:r>
              <a:rPr lang="en-US" sz="1800" i="1" dirty="0">
                <a:effectLst/>
                <a:latin typeface="Aptos" panose="020B0004020202020204" pitchFamily="34" charset="0"/>
                <a:ea typeface="Times New Roman" panose="02020603050405020304" pitchFamily="18" charset="0"/>
              </a:rPr>
              <a:t>What does this national </a:t>
            </a:r>
            <a:r>
              <a:rPr lang="en-US" sz="1800" i="1" dirty="0" err="1">
                <a:effectLst/>
                <a:latin typeface="Aptos" panose="020B0004020202020204" pitchFamily="34" charset="0"/>
                <a:ea typeface="Times New Roman" panose="02020603050405020304" pitchFamily="18" charset="0"/>
              </a:rPr>
              <a:t>programme</a:t>
            </a:r>
            <a:r>
              <a:rPr lang="en-US" sz="1800" i="1" dirty="0">
                <a:effectLst/>
                <a:latin typeface="Aptos" panose="020B0004020202020204" pitchFamily="34" charset="0"/>
                <a:ea typeface="Times New Roman" panose="02020603050405020304" pitchFamily="18" charset="0"/>
              </a:rPr>
              <a:t> mean for us, as non-academic hospitals?</a:t>
            </a:r>
            <a:endParaRPr lang="nl-NL" sz="1800" dirty="0">
              <a:effectLst/>
              <a:latin typeface="Times New Roman" panose="02020603050405020304" pitchFamily="18" charset="0"/>
              <a:ea typeface="Times New Roman" panose="02020603050405020304" pitchFamily="18" charset="0"/>
            </a:endParaRPr>
          </a:p>
          <a:p>
            <a:endParaRPr lang="en-US" sz="1800" dirty="0">
              <a:effectLst/>
              <a:latin typeface="Aptos" panose="020B0004020202020204" pitchFamily="34"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In theory, this all sounds logical.</a:t>
            </a:r>
            <a:br>
              <a:rPr lang="en-US" sz="1800" dirty="0">
                <a:effectLst/>
                <a:latin typeface="Aptos" panose="020B0004020202020204" pitchFamily="34" charset="0"/>
                <a:ea typeface="Times New Roman" panose="02020603050405020304" pitchFamily="18" charset="0"/>
              </a:rPr>
            </a:br>
            <a:r>
              <a:rPr lang="en-US" sz="1800" dirty="0">
                <a:effectLst/>
                <a:latin typeface="Aptos" panose="020B0004020202020204" pitchFamily="34" charset="0"/>
                <a:ea typeface="Times New Roman" panose="02020603050405020304" pitchFamily="18" charset="0"/>
              </a:rPr>
              <a:t>But in practice, it wasn’t easy. How to connect and how to start?</a:t>
            </a:r>
          </a:p>
          <a:p>
            <a:endParaRPr lang="nl-NL" sz="1800" dirty="0">
              <a:effectLst/>
              <a:latin typeface="Times New Roman" panose="02020603050405020304" pitchFamily="18"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Let’s start with connecting with the national program</a:t>
            </a:r>
            <a:endParaRPr lang="nl-NL" sz="1800" dirty="0">
              <a:effectLst/>
              <a:latin typeface="Times New Roman" panose="02020603050405020304" pitchFamily="18" charset="0"/>
              <a:ea typeface="Times New Roman" panose="02020603050405020304" pitchFamily="18" charset="0"/>
            </a:endParaRPr>
          </a:p>
          <a:p>
            <a:endParaRPr lang="nl-NL" dirty="0"/>
          </a:p>
        </p:txBody>
      </p:sp>
      <p:sp>
        <p:nvSpPr>
          <p:cNvPr id="5" name="Tijdelijke aanduiding voor voettekst 4">
            <a:extLst>
              <a:ext uri="{FF2B5EF4-FFF2-40B4-BE49-F238E27FC236}">
                <a16:creationId xmlns:a16="http://schemas.microsoft.com/office/drawing/2014/main" id="{FF1DD0AB-373C-9EA8-487C-4BE733CAAE92}"/>
              </a:ext>
            </a:extLst>
          </p:cNvPr>
          <p:cNvSpPr>
            <a:spLocks noGrp="1"/>
          </p:cNvSpPr>
          <p:nvPr>
            <p:ph type="ftr" sz="quarter" idx="4"/>
          </p:nvPr>
        </p:nvSpPr>
        <p:spPr/>
        <p:txBody>
          <a:bodyPr/>
          <a:lstStyle/>
          <a:p>
            <a:r>
              <a:rPr lang="nl-NL"/>
              <a:t>Rapport Pleiade 2021. Towards</a:t>
            </a:r>
          </a:p>
        </p:txBody>
      </p:sp>
    </p:spTree>
    <p:extLst>
      <p:ext uri="{BB962C8B-B14F-4D97-AF65-F5344CB8AC3E}">
        <p14:creationId xmlns:p14="http://schemas.microsoft.com/office/powerpoint/2010/main" val="389926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800" dirty="0">
                <a:effectLst/>
                <a:latin typeface="Aptos" panose="020B0004020202020204" pitchFamily="34" charset="0"/>
                <a:ea typeface="Times New Roman" panose="02020603050405020304" pitchFamily="18" charset="0"/>
              </a:rPr>
              <a:t>The working group emphasized the importance of STZ hospitals having a seat at the table with the policymakers who were shaping the national program. We expressed our willingness to be involved and offered to provide people to collaborate on the program.</a:t>
            </a:r>
          </a:p>
          <a:p>
            <a:endParaRPr lang="nl-NL" sz="1800" dirty="0">
              <a:effectLst/>
              <a:latin typeface="Times New Roman" panose="02020603050405020304" pitchFamily="18"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In April 2022, we were invited to join the national table. Eugenie participated on behalf of the working group. From there, she shared draft reports that were often extensive and written in quite complex policy language. Many different parties had their own interests, which sometimes made participation challenging. Nonetheless, we felt engaged and provided joint feedback on behalf of STZ.</a:t>
            </a:r>
          </a:p>
          <a:p>
            <a:endParaRPr lang="nl-NL" sz="1800" dirty="0">
              <a:effectLst/>
              <a:latin typeface="Times New Roman" panose="02020603050405020304" pitchFamily="18"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We met with project leaders of the national program. One key initiative was the ‘Full Open Access’ project, where an inventory was made of possible full open access publishers to sign a Publish-deal with.</a:t>
            </a:r>
          </a:p>
          <a:p>
            <a:r>
              <a:rPr lang="en-US" sz="1800" dirty="0">
                <a:effectLst/>
                <a:latin typeface="Aptos" panose="020B0004020202020204" pitchFamily="34" charset="0"/>
                <a:ea typeface="Times New Roman" panose="02020603050405020304" pitchFamily="18" charset="0"/>
              </a:rPr>
              <a:t>From six publishers identified, two were selected after evaluating their size and quality. Chantal represented us in this project group, and her contribution was supported financially.</a:t>
            </a:r>
          </a:p>
          <a:p>
            <a:endParaRPr lang="nl-NL" sz="1800" dirty="0">
              <a:effectLst/>
              <a:latin typeface="Times New Roman" panose="02020603050405020304" pitchFamily="18"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In 2024, Marjan participated in a national inventory of new ways of collaboration in future deals with publishers. This concerns both Read and Read &amp; Publishing deals, in any case new deals for which no joint agreements have been made yet. This work is still ongoing. </a:t>
            </a:r>
            <a:endParaRPr lang="nl-NL" sz="1800" dirty="0">
              <a:effectLst/>
              <a:latin typeface="Times New Roman" panose="02020603050405020304" pitchFamily="18" charset="0"/>
              <a:ea typeface="Times New Roman" panose="02020603050405020304" pitchFamily="18" charset="0"/>
            </a:endParaRPr>
          </a:p>
          <a:p>
            <a:endParaRPr lang="nl-NL" dirty="0"/>
          </a:p>
        </p:txBody>
      </p:sp>
      <p:sp>
        <p:nvSpPr>
          <p:cNvPr id="5" name="Tijdelijke aanduiding voor voettekst 4">
            <a:extLst>
              <a:ext uri="{FF2B5EF4-FFF2-40B4-BE49-F238E27FC236}">
                <a16:creationId xmlns:a16="http://schemas.microsoft.com/office/drawing/2014/main" id="{BD565949-0558-CA93-842C-D304F1FBE80A}"/>
              </a:ext>
            </a:extLst>
          </p:cNvPr>
          <p:cNvSpPr>
            <a:spLocks noGrp="1"/>
          </p:cNvSpPr>
          <p:nvPr>
            <p:ph type="ftr" sz="quarter" idx="4"/>
          </p:nvPr>
        </p:nvSpPr>
        <p:spPr/>
        <p:txBody>
          <a:bodyPr/>
          <a:lstStyle/>
          <a:p>
            <a:r>
              <a:rPr lang="nl-NL"/>
              <a:t>Rapport Pleiade 2021. Towards</a:t>
            </a:r>
          </a:p>
        </p:txBody>
      </p:sp>
    </p:spTree>
    <p:extLst>
      <p:ext uri="{BB962C8B-B14F-4D97-AF65-F5344CB8AC3E}">
        <p14:creationId xmlns:p14="http://schemas.microsoft.com/office/powerpoint/2010/main" val="3284830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07BC7-524E-D12C-C5CB-09782614BF5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DF57860-6A0A-B872-4974-B6ACA857260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9D2211C-299B-F686-AF5F-E56F6C212A3C}"/>
              </a:ext>
            </a:extLst>
          </p:cNvPr>
          <p:cNvSpPr>
            <a:spLocks noGrp="1"/>
          </p:cNvSpPr>
          <p:nvPr>
            <p:ph type="body" idx="1"/>
          </p:nvPr>
        </p:nvSpPr>
        <p:spPr/>
        <p:txBody>
          <a:bodyPr/>
          <a:lstStyle/>
          <a:p>
            <a:endParaRPr lang="en-US" b="0" i="0" dirty="0">
              <a:solidFill>
                <a:srgbClr val="111111"/>
              </a:solidFill>
              <a:effectLst/>
              <a:latin typeface="Roboto" panose="02000000000000000000" pitchFamily="2" charset="0"/>
            </a:endParaRPr>
          </a:p>
          <a:p>
            <a:pPr>
              <a:lnSpc>
                <a:spcPct val="107000"/>
              </a:lnSpc>
              <a:spcAft>
                <a:spcPts val="80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Our first step was to inform the STZ librarians about the national ambition document on open science. This helped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create awareness</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around this important topic. We gathered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feedback on the national ambition document from all STZ librarians, which we</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presented to the national program team.</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We asked each STZ library to give insights on several key points</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The amount spent on Article Processing Charges (APCs) at each hospital</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The number of open access publications</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Policies regarding open access publishing within their institutions</a:t>
            </a:r>
          </a:p>
          <a:p>
            <a:pPr marL="342900" lvl="0" indent="-342900">
              <a:lnSpc>
                <a:spcPct val="107000"/>
              </a:lnSpc>
              <a:spcAft>
                <a:spcPts val="800"/>
              </a:spcAft>
              <a:buSzPts val="1000"/>
              <a:buFont typeface="Symbol" panose="05050102010706020507" pitchFamily="18" charset="2"/>
              <a:buChar char=""/>
              <a:tabLst>
                <a:tab pos="457200" algn="l"/>
              </a:tabLst>
            </a:pP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It quickly became clear that these questions were not easy to answer within individual hospitals. In particular, financial information was difficult to uncover.  </a:t>
            </a:r>
          </a:p>
          <a:p>
            <a:pPr>
              <a:lnSpc>
                <a:spcPct val="107000"/>
              </a:lnSpc>
              <a:spcAft>
                <a:spcPts val="800"/>
              </a:spcAft>
            </a:pP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Later on, we gained access to the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UKB datahub</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which provided us with valuable insights. This platform offered data on the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number of publications</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per institution, with which publishers and detailed information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about open access publishing costs</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The working group informed the STZ board about their findings. The first advisory note was sent to the STZ board in 2021, but formal approval only came in two years later. It required patience and persistence to bring the topic to the STZ agenda.</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Multiple conversations with STZ policy advisors helped clarify the importance of open science.</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US" sz="1800" kern="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At the request of the STZ board, we created an advisory note highlighting the particular importance of open science for the STZ network. This policy report was approved by the STZ General Assembly. Key points included:</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Increasing the visibility of STZ publications</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Developing open access agreements tailored to STZ, including a sustainable financial model</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nl-NL" dirty="0"/>
          </a:p>
        </p:txBody>
      </p:sp>
      <p:sp>
        <p:nvSpPr>
          <p:cNvPr id="5" name="Tijdelijke aanduiding voor voettekst 4">
            <a:extLst>
              <a:ext uri="{FF2B5EF4-FFF2-40B4-BE49-F238E27FC236}">
                <a16:creationId xmlns:a16="http://schemas.microsoft.com/office/drawing/2014/main" id="{68D0B0BA-1DCA-2E27-50B0-FF3EC20BA5F6}"/>
              </a:ext>
            </a:extLst>
          </p:cNvPr>
          <p:cNvSpPr>
            <a:spLocks noGrp="1"/>
          </p:cNvSpPr>
          <p:nvPr>
            <p:ph type="ftr" sz="quarter" idx="4"/>
          </p:nvPr>
        </p:nvSpPr>
        <p:spPr/>
        <p:txBody>
          <a:bodyPr/>
          <a:lstStyle/>
          <a:p>
            <a:r>
              <a:rPr lang="nl-NL"/>
              <a:t>Rapport Pleiade 2021. Towards</a:t>
            </a:r>
          </a:p>
        </p:txBody>
      </p:sp>
    </p:spTree>
    <p:extLst>
      <p:ext uri="{BB962C8B-B14F-4D97-AF65-F5344CB8AC3E}">
        <p14:creationId xmlns:p14="http://schemas.microsoft.com/office/powerpoint/2010/main" val="3139956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a:effectLst/>
                <a:latin typeface="Aptos" panose="020B0004020202020204" pitchFamily="34" charset="0"/>
                <a:ea typeface="Times New Roman" panose="02020603050405020304" pitchFamily="18" charset="0"/>
              </a:rPr>
              <a:t>STZ researchers are highly motivated to publish their work open access, and many are already doing so.</a:t>
            </a:r>
          </a:p>
          <a:p>
            <a:r>
              <a:rPr lang="en-US" sz="1200" dirty="0">
                <a:effectLst/>
                <a:latin typeface="Aptos" panose="020B0004020202020204" pitchFamily="34" charset="0"/>
                <a:ea typeface="Times New Roman" panose="02020603050405020304" pitchFamily="18" charset="0"/>
              </a:rPr>
              <a:t>However, a major challenge remains: financing the publication costs. STZ hospitals currently offer limited financial support for these Article Processing Charges, which presents a barrier for many authors. Even collectively, STZ hospitals do not have enough publishing volume to qualify for read and publish deals with major publishers.</a:t>
            </a:r>
          </a:p>
          <a:p>
            <a:endParaRPr lang="nl-NL" sz="12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1200" kern="0" dirty="0">
                <a:effectLst/>
                <a:latin typeface="Aptos" panose="020B0004020202020204" pitchFamily="34" charset="0"/>
                <a:ea typeface="Times New Roman" panose="02020603050405020304" pitchFamily="18" charset="0"/>
                <a:cs typeface="Times New Roman" panose="02020603050405020304" pitchFamily="18" charset="0"/>
              </a:rPr>
              <a:t>Recently, however, a significant breakthrough was achieved. Seventeen STZ hospitals joined a unique national open access agreement with the non-profit scientific </a:t>
            </a:r>
            <a:r>
              <a:rPr lang="en-US" sz="1200" b="1" kern="0" dirty="0">
                <a:effectLst/>
                <a:latin typeface="Aptos" panose="020B0004020202020204" pitchFamily="34" charset="0"/>
                <a:ea typeface="Times New Roman" panose="02020603050405020304" pitchFamily="18" charset="0"/>
                <a:cs typeface="Times New Roman" panose="02020603050405020304" pitchFamily="18" charset="0"/>
              </a:rPr>
              <a:t>publisher PLOS , that was a result of the Full Open </a:t>
            </a:r>
            <a:r>
              <a:rPr lang="en-US" sz="1200" b="1" kern="0" dirty="0" err="1">
                <a:effectLst/>
                <a:latin typeface="Aptos" panose="020B0004020202020204" pitchFamily="34" charset="0"/>
                <a:ea typeface="Times New Roman" panose="02020603050405020304" pitchFamily="18" charset="0"/>
                <a:cs typeface="Times New Roman" panose="02020603050405020304" pitchFamily="18" charset="0"/>
              </a:rPr>
              <a:t>Acces</a:t>
            </a:r>
            <a:r>
              <a:rPr lang="en-US" sz="1200" b="1" kern="0" dirty="0">
                <a:effectLst/>
                <a:latin typeface="Aptos" panose="020B0004020202020204" pitchFamily="34" charset="0"/>
                <a:ea typeface="Times New Roman" panose="02020603050405020304" pitchFamily="18" charset="0"/>
                <a:cs typeface="Times New Roman" panose="02020603050405020304" pitchFamily="18" charset="0"/>
              </a:rPr>
              <a:t> project I mentioned earlier. </a:t>
            </a:r>
            <a:r>
              <a:rPr lang="en-US" sz="1200" kern="0" dirty="0">
                <a:effectLst/>
                <a:latin typeface="Aptos" panose="020B0004020202020204" pitchFamily="34" charset="0"/>
                <a:ea typeface="Times New Roman" panose="02020603050405020304" pitchFamily="18" charset="0"/>
                <a:cs typeface="Times New Roman" panose="02020603050405020304" pitchFamily="18" charset="0"/>
              </a:rPr>
              <a:t>Thanks to this agreement, researchers from STZ hospitals can publish open access without fees in seven PLOS journals, including PLOS ONE, for the next two years. </a:t>
            </a:r>
          </a:p>
          <a:p>
            <a:pPr>
              <a:lnSpc>
                <a:spcPct val="107000"/>
              </a:lnSpc>
              <a:spcAft>
                <a:spcPts val="800"/>
              </a:spcAft>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For the first time, not only universities but also research institutes like STZ hospitals were included in such a deal.</a:t>
            </a:r>
            <a:r>
              <a:rPr lang="en-US" sz="1200" kern="0" dirty="0">
                <a:effectLst/>
                <a:latin typeface="Aptos" panose="020B0004020202020204" pitchFamily="34" charset="0"/>
                <a:ea typeface="Times New Roman" panose="02020603050405020304" pitchFamily="18" charset="0"/>
                <a:cs typeface="Times New Roman" panose="02020603050405020304" pitchFamily="18" charset="0"/>
              </a:rPr>
              <a:t> And also, major research funders participate in this national open access agreement.</a:t>
            </a:r>
          </a:p>
          <a:p>
            <a:pPr>
              <a:lnSpc>
                <a:spcPct val="107000"/>
              </a:lnSpc>
              <a:spcAft>
                <a:spcPts val="800"/>
              </a:spcAft>
            </a:pP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200" kern="0" dirty="0">
                <a:effectLst/>
                <a:latin typeface="Aptos" panose="020B0004020202020204" pitchFamily="34" charset="0"/>
                <a:ea typeface="Times New Roman" panose="02020603050405020304" pitchFamily="18" charset="0"/>
                <a:cs typeface="Times New Roman" panose="02020603050405020304" pitchFamily="18" charset="0"/>
              </a:rPr>
              <a:t>For STZ, </a:t>
            </a:r>
            <a:r>
              <a:rPr lang="en-US" sz="1200" b="1" kern="0" dirty="0">
                <a:effectLst/>
                <a:latin typeface="Aptos" panose="020B0004020202020204" pitchFamily="34" charset="0"/>
                <a:ea typeface="Times New Roman" panose="02020603050405020304" pitchFamily="18" charset="0"/>
                <a:cs typeface="Times New Roman" panose="02020603050405020304" pitchFamily="18" charset="0"/>
              </a:rPr>
              <a:t>this milestone represents a major step forward. </a:t>
            </a:r>
            <a:r>
              <a:rPr lang="en-US" sz="1200" kern="0" dirty="0">
                <a:effectLst/>
                <a:latin typeface="Aptos" panose="020B0004020202020204" pitchFamily="34" charset="0"/>
                <a:ea typeface="Times New Roman" panose="02020603050405020304" pitchFamily="18" charset="0"/>
                <a:cs typeface="Times New Roman" panose="02020603050405020304" pitchFamily="18" charset="0"/>
              </a:rPr>
              <a:t> </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US" sz="1200" kern="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1200" kern="0" dirty="0">
                <a:effectLst/>
                <a:latin typeface="Aptos" panose="020B0004020202020204" pitchFamily="34" charset="0"/>
                <a:ea typeface="Times New Roman" panose="02020603050405020304" pitchFamily="18" charset="0"/>
                <a:cs typeface="Times New Roman" panose="02020603050405020304" pitchFamily="18" charset="0"/>
              </a:rPr>
              <a:t>All these steps that we have made since 2021 have had great impact on the STZ:</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Aptos" panose="020B0004020202020204" pitchFamily="34" charset="0"/>
              <a:buChar char="-"/>
            </a:pPr>
            <a:r>
              <a:rPr lang="en-US" sz="1200" kern="0" dirty="0">
                <a:effectLst/>
                <a:latin typeface="Aptos" panose="020B0004020202020204" pitchFamily="34" charset="0"/>
                <a:ea typeface="Times New Roman" panose="02020603050405020304" pitchFamily="18" charset="0"/>
                <a:cs typeface="Times New Roman" panose="02020603050405020304" pitchFamily="18" charset="0"/>
              </a:rPr>
              <a:t>As STZ publications become more accessible and visible</a:t>
            </a:r>
            <a:endParaRPr lang="nl-NL" sz="11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742950" lvl="1" indent="-285750">
              <a:lnSpc>
                <a:spcPct val="107000"/>
              </a:lnSpc>
              <a:buFont typeface="Aptos" panose="020B0004020202020204" pitchFamily="34" charset="0"/>
              <a:buChar char="-"/>
            </a:pPr>
            <a:r>
              <a:rPr lang="en-US" sz="1200" kern="0" dirty="0">
                <a:effectLst/>
                <a:latin typeface="Aptos" panose="020B0004020202020204" pitchFamily="34" charset="0"/>
                <a:ea typeface="Times New Roman" panose="02020603050405020304" pitchFamily="18" charset="0"/>
                <a:cs typeface="Times New Roman" panose="02020603050405020304" pitchFamily="18" charset="0"/>
              </a:rPr>
              <a:t>For researchers it is more efficient and time saving</a:t>
            </a:r>
            <a:endParaRPr lang="nl-NL" sz="11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742950" lvl="1" indent="-285750">
              <a:lnSpc>
                <a:spcPct val="107000"/>
              </a:lnSpc>
              <a:buFont typeface="Aptos" panose="020B0004020202020204" pitchFamily="34" charset="0"/>
              <a:buChar char="-"/>
            </a:pPr>
            <a:r>
              <a:rPr lang="en-US" sz="1200" kern="0" dirty="0">
                <a:effectLst/>
                <a:latin typeface="Aptos" panose="020B0004020202020204" pitchFamily="34" charset="0"/>
                <a:ea typeface="Times New Roman" panose="02020603050405020304" pitchFamily="18" charset="0"/>
                <a:cs typeface="Times New Roman" panose="02020603050405020304" pitchFamily="18" charset="0"/>
              </a:rPr>
              <a:t>Cost will be saved at hospital level</a:t>
            </a:r>
            <a:endParaRPr lang="nl-NL" sz="11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742950" lvl="1" indent="-285750">
              <a:lnSpc>
                <a:spcPct val="107000"/>
              </a:lnSpc>
              <a:buFont typeface="Aptos" panose="020B0004020202020204" pitchFamily="34" charset="0"/>
              <a:buChar char="-"/>
            </a:pPr>
            <a:r>
              <a:rPr lang="en-US" sz="1200" kern="0" dirty="0">
                <a:effectLst/>
                <a:latin typeface="Aptos" panose="020B0004020202020204" pitchFamily="34" charset="0"/>
                <a:ea typeface="Times New Roman" panose="02020603050405020304" pitchFamily="18" charset="0"/>
                <a:cs typeface="Times New Roman" panose="02020603050405020304" pitchFamily="18" charset="0"/>
              </a:rPr>
              <a:t>For the STZ board and the management of hospitals OS and OA have become important topics</a:t>
            </a:r>
            <a:endParaRPr lang="nl-NL" sz="11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Font typeface="Aptos" panose="020B0004020202020204" pitchFamily="34" charset="0"/>
              <a:buChar char="-"/>
            </a:pPr>
            <a:r>
              <a:rPr lang="en-US" sz="1200" kern="0" dirty="0">
                <a:effectLst/>
                <a:latin typeface="Aptos" panose="020B0004020202020204" pitchFamily="34" charset="0"/>
                <a:ea typeface="Times New Roman" panose="02020603050405020304" pitchFamily="18" charset="0"/>
                <a:cs typeface="Times New Roman" panose="02020603050405020304" pitchFamily="18" charset="0"/>
              </a:rPr>
              <a:t>And by the effort of the working group, the visibility of STZ librarians has increased in their own hospitals but also in the STZ networks </a:t>
            </a:r>
            <a:endParaRPr lang="nl-NL" sz="1100" kern="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nl-NL" dirty="0"/>
          </a:p>
        </p:txBody>
      </p:sp>
      <p:sp>
        <p:nvSpPr>
          <p:cNvPr id="5" name="Tijdelijke aanduiding voor voettekst 4">
            <a:extLst>
              <a:ext uri="{FF2B5EF4-FFF2-40B4-BE49-F238E27FC236}">
                <a16:creationId xmlns:a16="http://schemas.microsoft.com/office/drawing/2014/main" id="{B676BEBA-1904-44F8-7EFD-643E46A7F193}"/>
              </a:ext>
            </a:extLst>
          </p:cNvPr>
          <p:cNvSpPr>
            <a:spLocks noGrp="1"/>
          </p:cNvSpPr>
          <p:nvPr>
            <p:ph type="ftr" sz="quarter" idx="4"/>
          </p:nvPr>
        </p:nvSpPr>
        <p:spPr/>
        <p:txBody>
          <a:bodyPr/>
          <a:lstStyle/>
          <a:p>
            <a:r>
              <a:rPr lang="nl-NL"/>
              <a:t>Rapport Pleiade 2021. Towards</a:t>
            </a:r>
          </a:p>
        </p:txBody>
      </p:sp>
    </p:spTree>
    <p:extLst>
      <p:ext uri="{BB962C8B-B14F-4D97-AF65-F5344CB8AC3E}">
        <p14:creationId xmlns:p14="http://schemas.microsoft.com/office/powerpoint/2010/main" val="1018610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800" dirty="0">
                <a:effectLst/>
                <a:latin typeface="Aptos" panose="020B0004020202020204" pitchFamily="34" charset="0"/>
                <a:ea typeface="Times New Roman" panose="02020603050405020304" pitchFamily="18" charset="0"/>
              </a:rPr>
              <a:t>As you can see, the connection did not come easily. Integrating STZ into the national OS program was a challenge. Open science was not yet a priority within STZ, so our efforts helped raise awareness.</a:t>
            </a:r>
            <a:endParaRPr lang="nl-NL" sz="1800" dirty="0">
              <a:effectLst/>
              <a:latin typeface="Times New Roman" panose="02020603050405020304" pitchFamily="18"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This process took time. </a:t>
            </a:r>
          </a:p>
          <a:p>
            <a:endParaRPr lang="nl-NL"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We linked our results to other relevant networks, like the STZ network of research support departments, recognizing that building open access is complex and requires a practical, collaborative approach</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dirty="0">
              <a:effectLst/>
              <a:latin typeface="Aptos" panose="020B0004020202020204" pitchFamily="34"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At a national level, we have become recognized partners in the national open science landscape. </a:t>
            </a:r>
            <a:endParaRPr lang="nl-NL"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continue to closely follow the national Open Science policies in the Netherlands.</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We look forward to continuing to build on these successes and further embed open science principles within STZ research.</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dirty="0">
              <a:effectLst/>
              <a:latin typeface="Aptos" panose="020B0004020202020204" pitchFamily="34"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We want to share this experience you and with other libraries who might not yet be as involved. Our journey may be an example for other -smaller- institutions.</a:t>
            </a:r>
            <a:endParaRPr lang="nl-NL" sz="1800" dirty="0">
              <a:effectLst/>
              <a:latin typeface="Times New Roman" panose="02020603050405020304" pitchFamily="18" charset="0"/>
              <a:ea typeface="Times New Roman" panose="02020603050405020304" pitchFamily="18" charset="0"/>
            </a:endParaRPr>
          </a:p>
          <a:p>
            <a:endParaRPr lang="en-US" sz="1800" dirty="0">
              <a:effectLst/>
              <a:latin typeface="Aptos" panose="020B0004020202020204" pitchFamily="34"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If you are considering such a project in your own country, here are some key takeaways:</a:t>
            </a:r>
            <a:endParaRPr lang="nl-NL" sz="1800" dirty="0">
              <a:effectLst/>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rPr>
              <a:t>be prepared for a long-term project</a:t>
            </a:r>
            <a:endParaRPr lang="nl-NL" sz="1800" dirty="0">
              <a:effectLst/>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rPr>
              <a:t>Stay proactive and raise awareness continuously.</a:t>
            </a:r>
            <a:endParaRPr lang="nl-NL" sz="1800" dirty="0">
              <a:effectLst/>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rPr>
              <a:t>Lobby and engage in conversations with policymakers and responsible people, ideally those who have science in their portfolio.</a:t>
            </a:r>
            <a:endParaRPr lang="nl-NL" sz="1800" dirty="0">
              <a:effectLst/>
              <a:latin typeface="Times New Roman" panose="02020603050405020304" pitchFamily="18"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Be visible. Be patient and persistent in explaining the importance of open science – not only externally but also within your institution.  Change takes time.</a:t>
            </a:r>
            <a:endParaRPr lang="nl-NL" sz="1800" dirty="0">
              <a:effectLst/>
              <a:latin typeface="Times New Roman" panose="02020603050405020304" pitchFamily="18" charset="0"/>
              <a:ea typeface="Times New Roman" panose="02020603050405020304" pitchFamily="18" charset="0"/>
            </a:endParaRPr>
          </a:p>
          <a:p>
            <a:r>
              <a:rPr lang="en-US" sz="1800" dirty="0">
                <a:effectLst/>
                <a:latin typeface="Aptos" panose="020B0004020202020204" pitchFamily="34" charset="0"/>
                <a:ea typeface="Times New Roman" panose="02020603050405020304" pitchFamily="18" charset="0"/>
              </a:rPr>
              <a:t>And remember: Even a phone call can lead to something meaningful.</a:t>
            </a:r>
            <a:endParaRPr lang="nl-NL" sz="1800" dirty="0">
              <a:effectLst/>
              <a:latin typeface="Times New Roman" panose="02020603050405020304" pitchFamily="18" charset="0"/>
              <a:ea typeface="Times New Roman" panose="02020603050405020304" pitchFamily="18" charset="0"/>
            </a:endParaRPr>
          </a:p>
          <a:p>
            <a:endParaRPr lang="nl-NL" dirty="0"/>
          </a:p>
        </p:txBody>
      </p:sp>
      <p:sp>
        <p:nvSpPr>
          <p:cNvPr id="5" name="Tijdelijke aanduiding voor voettekst 4">
            <a:extLst>
              <a:ext uri="{FF2B5EF4-FFF2-40B4-BE49-F238E27FC236}">
                <a16:creationId xmlns:a16="http://schemas.microsoft.com/office/drawing/2014/main" id="{C50D7355-87EC-A283-ECF6-C5820AFC67ED}"/>
              </a:ext>
            </a:extLst>
          </p:cNvPr>
          <p:cNvSpPr>
            <a:spLocks noGrp="1"/>
          </p:cNvSpPr>
          <p:nvPr>
            <p:ph type="ftr" sz="quarter" idx="4"/>
          </p:nvPr>
        </p:nvSpPr>
        <p:spPr/>
        <p:txBody>
          <a:bodyPr/>
          <a:lstStyle/>
          <a:p>
            <a:r>
              <a:rPr lang="nl-NL"/>
              <a:t>Rapport Pleiade 2021. Towards</a:t>
            </a:r>
          </a:p>
        </p:txBody>
      </p:sp>
    </p:spTree>
    <p:extLst>
      <p:ext uri="{BB962C8B-B14F-4D97-AF65-F5344CB8AC3E}">
        <p14:creationId xmlns:p14="http://schemas.microsoft.com/office/powerpoint/2010/main" val="19596311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2BBF9C-7824-F84F-91D6-DB27D84F02A5}"/>
              </a:ext>
            </a:extLst>
          </p:cNvPr>
          <p:cNvSpPr>
            <a:spLocks noGrp="1"/>
          </p:cNvSpPr>
          <p:nvPr>
            <p:ph type="ctrTitle" hasCustomPrompt="1"/>
          </p:nvPr>
        </p:nvSpPr>
        <p:spPr>
          <a:xfrm>
            <a:off x="1524000" y="1122363"/>
            <a:ext cx="9144000" cy="2387600"/>
          </a:xfrm>
        </p:spPr>
        <p:txBody>
          <a:bodyPr anchor="b"/>
          <a:lstStyle>
            <a:lvl1pPr algn="l">
              <a:defRPr sz="6000">
                <a:solidFill>
                  <a:schemeClr val="bg1"/>
                </a:solidFill>
              </a:defRPr>
            </a:lvl1pPr>
          </a:lstStyle>
          <a:p>
            <a:r>
              <a:rPr lang="nl-NL" dirty="0" err="1"/>
              <a:t>Zuyderland</a:t>
            </a:r>
            <a:r>
              <a:rPr lang="nl-NL" dirty="0"/>
              <a:t> Presentatie</a:t>
            </a:r>
          </a:p>
        </p:txBody>
      </p:sp>
      <p:sp>
        <p:nvSpPr>
          <p:cNvPr id="3" name="Ondertitel 2">
            <a:extLst>
              <a:ext uri="{FF2B5EF4-FFF2-40B4-BE49-F238E27FC236}">
                <a16:creationId xmlns:a16="http://schemas.microsoft.com/office/drawing/2014/main" id="{E407DE8C-21C5-EB4A-BC23-53A9EB8F28FA}"/>
              </a:ext>
            </a:extLst>
          </p:cNvPr>
          <p:cNvSpPr>
            <a:spLocks noGrp="1"/>
          </p:cNvSpPr>
          <p:nvPr>
            <p:ph type="subTitle" idx="1" hasCustomPrompt="1"/>
          </p:nvPr>
        </p:nvSpPr>
        <p:spPr>
          <a:xfrm>
            <a:off x="1524000" y="3602038"/>
            <a:ext cx="9144000" cy="1655762"/>
          </a:xfrm>
        </p:spPr>
        <p:txBody>
          <a:bodyPr/>
          <a:lstStyle>
            <a:lvl1pPr marL="0" indent="0" algn="l">
              <a:buNone/>
              <a:defRPr sz="240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Schrijf hier uw ondertitel</a:t>
            </a:r>
          </a:p>
        </p:txBody>
      </p:sp>
      <p:sp>
        <p:nvSpPr>
          <p:cNvPr id="4" name="Tijdelijke aanduiding voor datum 3">
            <a:extLst>
              <a:ext uri="{FF2B5EF4-FFF2-40B4-BE49-F238E27FC236}">
                <a16:creationId xmlns:a16="http://schemas.microsoft.com/office/drawing/2014/main" id="{143C7B78-92E2-764A-967D-FE548527327C}"/>
              </a:ext>
            </a:extLst>
          </p:cNvPr>
          <p:cNvSpPr>
            <a:spLocks noGrp="1"/>
          </p:cNvSpPr>
          <p:nvPr>
            <p:ph type="dt" sz="half" idx="10"/>
          </p:nvPr>
        </p:nvSpPr>
        <p:spPr/>
        <p:txBody>
          <a:bodyPr/>
          <a:lstStyle>
            <a:lvl1pPr>
              <a:defRPr>
                <a:solidFill>
                  <a:schemeClr val="bg1"/>
                </a:solidFill>
              </a:defRPr>
            </a:lvl1pPr>
          </a:lstStyle>
          <a:p>
            <a:fld id="{7CFC0704-5540-E74B-AF10-32631F4686B1}" type="datetimeFigureOut">
              <a:rPr lang="nl-NL" smtClean="0"/>
              <a:pPr/>
              <a:t>9-6-2025</a:t>
            </a:fld>
            <a:endParaRPr lang="nl-NL" dirty="0"/>
          </a:p>
        </p:txBody>
      </p:sp>
      <p:sp>
        <p:nvSpPr>
          <p:cNvPr id="5" name="Tijdelijke aanduiding voor voettekst 4">
            <a:extLst>
              <a:ext uri="{FF2B5EF4-FFF2-40B4-BE49-F238E27FC236}">
                <a16:creationId xmlns:a16="http://schemas.microsoft.com/office/drawing/2014/main" id="{BEA24453-F361-5347-9878-5B967BD3CEBD}"/>
              </a:ext>
            </a:extLst>
          </p:cNvPr>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a:extLst>
              <a:ext uri="{FF2B5EF4-FFF2-40B4-BE49-F238E27FC236}">
                <a16:creationId xmlns:a16="http://schemas.microsoft.com/office/drawing/2014/main" id="{393089AD-4776-2846-A173-5B0F1A78EE97}"/>
              </a:ext>
            </a:extLst>
          </p:cNvPr>
          <p:cNvSpPr>
            <a:spLocks noGrp="1"/>
          </p:cNvSpPr>
          <p:nvPr>
            <p:ph type="sldNum" sz="quarter" idx="12"/>
          </p:nvPr>
        </p:nvSpPr>
        <p:spPr/>
        <p:txBody>
          <a:bodyPr/>
          <a:lstStyle>
            <a:lvl1pPr>
              <a:defRPr>
                <a:solidFill>
                  <a:schemeClr val="bg1"/>
                </a:solidFill>
              </a:defRPr>
            </a:lvl1pPr>
          </a:lstStyle>
          <a:p>
            <a:fld id="{FB00464C-7874-2644-9E03-9A55B462FB07}" type="slidenum">
              <a:rPr lang="nl-NL" smtClean="0"/>
              <a:pPr/>
              <a:t>‹#›</a:t>
            </a:fld>
            <a:endParaRPr lang="nl-NL" dirty="0"/>
          </a:p>
        </p:txBody>
      </p:sp>
    </p:spTree>
    <p:extLst>
      <p:ext uri="{BB962C8B-B14F-4D97-AF65-F5344CB8AC3E}">
        <p14:creationId xmlns:p14="http://schemas.microsoft.com/office/powerpoint/2010/main" val="3895997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96F175-9632-594C-A08C-632714837BF8}"/>
              </a:ext>
            </a:extLst>
          </p:cNvPr>
          <p:cNvSpPr>
            <a:spLocks noGrp="1"/>
          </p:cNvSpPr>
          <p:nvPr>
            <p:ph type="title"/>
          </p:nvPr>
        </p:nvSpPr>
        <p:spPr/>
        <p:txBody>
          <a:bodyPr/>
          <a:lstStyle>
            <a:lvl1pPr>
              <a:defRPr>
                <a:solidFill>
                  <a:schemeClr val="accent6"/>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DF0211DF-909A-8047-AE1A-3D9F1CE7AF1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74B6D4C5-F1BE-3D45-AE82-709C5E9B8724}"/>
              </a:ext>
            </a:extLst>
          </p:cNvPr>
          <p:cNvSpPr>
            <a:spLocks noGrp="1"/>
          </p:cNvSpPr>
          <p:nvPr>
            <p:ph type="dt" sz="half" idx="10"/>
          </p:nvPr>
        </p:nvSpPr>
        <p:spPr/>
        <p:txBody>
          <a:bodyPr/>
          <a:lstStyle/>
          <a:p>
            <a:fld id="{7CFC0704-5540-E74B-AF10-32631F4686B1}" type="datetimeFigureOut">
              <a:rPr lang="nl-NL" smtClean="0"/>
              <a:t>9-6-2025</a:t>
            </a:fld>
            <a:endParaRPr lang="nl-NL"/>
          </a:p>
        </p:txBody>
      </p:sp>
      <p:sp>
        <p:nvSpPr>
          <p:cNvPr id="5" name="Tijdelijke aanduiding voor voettekst 4">
            <a:extLst>
              <a:ext uri="{FF2B5EF4-FFF2-40B4-BE49-F238E27FC236}">
                <a16:creationId xmlns:a16="http://schemas.microsoft.com/office/drawing/2014/main" id="{BF6AA9A1-7198-C54E-B825-9A908D1F477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17D24E4-369E-8F44-817D-160578CC997A}"/>
              </a:ext>
            </a:extLst>
          </p:cNvPr>
          <p:cNvSpPr>
            <a:spLocks noGrp="1"/>
          </p:cNvSpPr>
          <p:nvPr>
            <p:ph type="sldNum" sz="quarter" idx="12"/>
          </p:nvPr>
        </p:nvSpPr>
        <p:spPr/>
        <p:txBody>
          <a:bodyPr/>
          <a:lstStyle/>
          <a:p>
            <a:fld id="{FB00464C-7874-2644-9E03-9A55B462FB07}" type="slidenum">
              <a:rPr lang="nl-NL" smtClean="0"/>
              <a:t>‹#›</a:t>
            </a:fld>
            <a:endParaRPr lang="nl-NL"/>
          </a:p>
        </p:txBody>
      </p:sp>
    </p:spTree>
    <p:extLst>
      <p:ext uri="{BB962C8B-B14F-4D97-AF65-F5344CB8AC3E}">
        <p14:creationId xmlns:p14="http://schemas.microsoft.com/office/powerpoint/2010/main" val="3323123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4E8EC-AAB5-B840-BA6D-658EF1C39D64}"/>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688BC613-3E90-7342-8B90-ED1D572F0A6C}"/>
              </a:ext>
            </a:extLst>
          </p:cNvPr>
          <p:cNvSpPr>
            <a:spLocks noGrp="1"/>
          </p:cNvSpPr>
          <p:nvPr>
            <p:ph type="body" idx="1"/>
          </p:nvPr>
        </p:nvSpPr>
        <p:spPr>
          <a:xfrm>
            <a:off x="831850" y="4589463"/>
            <a:ext cx="10515600" cy="1500187"/>
          </a:xfrm>
        </p:spPr>
        <p:txBody>
          <a:bodyPr/>
          <a:lstStyle>
            <a:lvl1pPr marL="0" indent="0">
              <a:buNone/>
              <a:defRPr sz="2400" b="0" i="0">
                <a:solidFill>
                  <a:schemeClr val="bg1"/>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3D4F239-4FCA-584F-AF06-A2DD78EBCDE5}"/>
              </a:ext>
            </a:extLst>
          </p:cNvPr>
          <p:cNvSpPr>
            <a:spLocks noGrp="1"/>
          </p:cNvSpPr>
          <p:nvPr>
            <p:ph type="dt" sz="half" idx="10"/>
          </p:nvPr>
        </p:nvSpPr>
        <p:spPr/>
        <p:txBody>
          <a:bodyPr/>
          <a:lstStyle>
            <a:lvl1pPr>
              <a:defRPr>
                <a:solidFill>
                  <a:schemeClr val="bg1"/>
                </a:solidFill>
              </a:defRPr>
            </a:lvl1pPr>
          </a:lstStyle>
          <a:p>
            <a:fld id="{7CFC0704-5540-E74B-AF10-32631F4686B1}" type="datetimeFigureOut">
              <a:rPr lang="nl-NL" smtClean="0"/>
              <a:pPr/>
              <a:t>9-6-2025</a:t>
            </a:fld>
            <a:endParaRPr lang="nl-NL" dirty="0"/>
          </a:p>
        </p:txBody>
      </p:sp>
      <p:sp>
        <p:nvSpPr>
          <p:cNvPr id="5" name="Tijdelijke aanduiding voor voettekst 4">
            <a:extLst>
              <a:ext uri="{FF2B5EF4-FFF2-40B4-BE49-F238E27FC236}">
                <a16:creationId xmlns:a16="http://schemas.microsoft.com/office/drawing/2014/main" id="{83431651-5CAD-F34A-9F6A-868AE3A9F9D0}"/>
              </a:ext>
            </a:extLst>
          </p:cNvPr>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a:extLst>
              <a:ext uri="{FF2B5EF4-FFF2-40B4-BE49-F238E27FC236}">
                <a16:creationId xmlns:a16="http://schemas.microsoft.com/office/drawing/2014/main" id="{D67DCD41-BC23-3446-9CFC-B70953B7E09D}"/>
              </a:ext>
            </a:extLst>
          </p:cNvPr>
          <p:cNvSpPr>
            <a:spLocks noGrp="1"/>
          </p:cNvSpPr>
          <p:nvPr>
            <p:ph type="sldNum" sz="quarter" idx="12"/>
          </p:nvPr>
        </p:nvSpPr>
        <p:spPr/>
        <p:txBody>
          <a:bodyPr/>
          <a:lstStyle>
            <a:lvl1pPr>
              <a:defRPr>
                <a:solidFill>
                  <a:schemeClr val="bg1"/>
                </a:solidFill>
              </a:defRPr>
            </a:lvl1pPr>
          </a:lstStyle>
          <a:p>
            <a:fld id="{FB00464C-7874-2644-9E03-9A55B462FB07}" type="slidenum">
              <a:rPr lang="nl-NL" smtClean="0"/>
              <a:pPr/>
              <a:t>‹#›</a:t>
            </a:fld>
            <a:endParaRPr lang="nl-NL" dirty="0"/>
          </a:p>
        </p:txBody>
      </p:sp>
    </p:spTree>
    <p:extLst>
      <p:ext uri="{BB962C8B-B14F-4D97-AF65-F5344CB8AC3E}">
        <p14:creationId xmlns:p14="http://schemas.microsoft.com/office/powerpoint/2010/main" val="2097800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8C10BA-146C-2647-88EE-96E5CD2EF19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FD5BFE3-875A-964C-98CE-1A8AC9CF72A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A6E573E-9482-174A-8E5A-28545D46CD4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0A2C25A-D3E7-5140-9014-420E293D9B94}"/>
              </a:ext>
            </a:extLst>
          </p:cNvPr>
          <p:cNvSpPr>
            <a:spLocks noGrp="1"/>
          </p:cNvSpPr>
          <p:nvPr>
            <p:ph type="dt" sz="half" idx="10"/>
          </p:nvPr>
        </p:nvSpPr>
        <p:spPr/>
        <p:txBody>
          <a:bodyPr/>
          <a:lstStyle/>
          <a:p>
            <a:fld id="{7CFC0704-5540-E74B-AF10-32631F4686B1}" type="datetimeFigureOut">
              <a:rPr lang="nl-NL" smtClean="0"/>
              <a:t>9-6-2025</a:t>
            </a:fld>
            <a:endParaRPr lang="nl-NL"/>
          </a:p>
        </p:txBody>
      </p:sp>
      <p:sp>
        <p:nvSpPr>
          <p:cNvPr id="6" name="Tijdelijke aanduiding voor voettekst 5">
            <a:extLst>
              <a:ext uri="{FF2B5EF4-FFF2-40B4-BE49-F238E27FC236}">
                <a16:creationId xmlns:a16="http://schemas.microsoft.com/office/drawing/2014/main" id="{7AD06181-4CC2-A349-B26D-3B54ED3C460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C255289-96D3-804F-A50D-7813EBBF1521}"/>
              </a:ext>
            </a:extLst>
          </p:cNvPr>
          <p:cNvSpPr>
            <a:spLocks noGrp="1"/>
          </p:cNvSpPr>
          <p:nvPr>
            <p:ph type="sldNum" sz="quarter" idx="12"/>
          </p:nvPr>
        </p:nvSpPr>
        <p:spPr/>
        <p:txBody>
          <a:bodyPr/>
          <a:lstStyle/>
          <a:p>
            <a:fld id="{FB00464C-7874-2644-9E03-9A55B462FB07}" type="slidenum">
              <a:rPr lang="nl-NL" smtClean="0"/>
              <a:t>‹#›</a:t>
            </a:fld>
            <a:endParaRPr lang="nl-NL"/>
          </a:p>
        </p:txBody>
      </p:sp>
    </p:spTree>
    <p:extLst>
      <p:ext uri="{BB962C8B-B14F-4D97-AF65-F5344CB8AC3E}">
        <p14:creationId xmlns:p14="http://schemas.microsoft.com/office/powerpoint/2010/main" val="2303395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E593F2-7C30-6D49-8636-2014DD1AF3D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33AB5AD-ECF3-3748-84F3-B8F6E728DE19}"/>
              </a:ext>
            </a:extLst>
          </p:cNvPr>
          <p:cNvSpPr>
            <a:spLocks noGrp="1"/>
          </p:cNvSpPr>
          <p:nvPr>
            <p:ph type="body" idx="1"/>
          </p:nvPr>
        </p:nvSpPr>
        <p:spPr>
          <a:xfrm>
            <a:off x="839788" y="1681163"/>
            <a:ext cx="5157787"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BD5B183-0599-1244-934C-390D309D52A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16149A3-63B1-414D-818E-CAD180C4D10A}"/>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CF20694-01C6-874F-B367-B5E4A4BDC63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6BF517F2-A7D0-9A40-9FE7-BB02A9FBE45D}"/>
              </a:ext>
            </a:extLst>
          </p:cNvPr>
          <p:cNvSpPr>
            <a:spLocks noGrp="1"/>
          </p:cNvSpPr>
          <p:nvPr>
            <p:ph type="dt" sz="half" idx="10"/>
          </p:nvPr>
        </p:nvSpPr>
        <p:spPr/>
        <p:txBody>
          <a:bodyPr/>
          <a:lstStyle/>
          <a:p>
            <a:fld id="{7CFC0704-5540-E74B-AF10-32631F4686B1}" type="datetimeFigureOut">
              <a:rPr lang="nl-NL" smtClean="0"/>
              <a:t>9-6-2025</a:t>
            </a:fld>
            <a:endParaRPr lang="nl-NL"/>
          </a:p>
        </p:txBody>
      </p:sp>
      <p:sp>
        <p:nvSpPr>
          <p:cNvPr id="8" name="Tijdelijke aanduiding voor voettekst 7">
            <a:extLst>
              <a:ext uri="{FF2B5EF4-FFF2-40B4-BE49-F238E27FC236}">
                <a16:creationId xmlns:a16="http://schemas.microsoft.com/office/drawing/2014/main" id="{46FDD5E5-FE99-924E-8BC3-300D7BDE5808}"/>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0C30BD69-532C-E940-A035-2481A9D0926A}"/>
              </a:ext>
            </a:extLst>
          </p:cNvPr>
          <p:cNvSpPr>
            <a:spLocks noGrp="1"/>
          </p:cNvSpPr>
          <p:nvPr>
            <p:ph type="sldNum" sz="quarter" idx="12"/>
          </p:nvPr>
        </p:nvSpPr>
        <p:spPr/>
        <p:txBody>
          <a:bodyPr/>
          <a:lstStyle/>
          <a:p>
            <a:fld id="{FB00464C-7874-2644-9E03-9A55B462FB07}" type="slidenum">
              <a:rPr lang="nl-NL" smtClean="0"/>
              <a:t>‹#›</a:t>
            </a:fld>
            <a:endParaRPr lang="nl-NL"/>
          </a:p>
        </p:txBody>
      </p:sp>
    </p:spTree>
    <p:extLst>
      <p:ext uri="{BB962C8B-B14F-4D97-AF65-F5344CB8AC3E}">
        <p14:creationId xmlns:p14="http://schemas.microsoft.com/office/powerpoint/2010/main" val="3765074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F8DAAB-7975-0E4D-B42A-D5AFABE08F4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F1372CE-EA8D-204A-A80B-4C87EF349033}"/>
              </a:ext>
            </a:extLst>
          </p:cNvPr>
          <p:cNvSpPr>
            <a:spLocks noGrp="1"/>
          </p:cNvSpPr>
          <p:nvPr>
            <p:ph type="dt" sz="half" idx="10"/>
          </p:nvPr>
        </p:nvSpPr>
        <p:spPr/>
        <p:txBody>
          <a:bodyPr/>
          <a:lstStyle/>
          <a:p>
            <a:fld id="{7CFC0704-5540-E74B-AF10-32631F4686B1}" type="datetimeFigureOut">
              <a:rPr lang="nl-NL" smtClean="0"/>
              <a:t>9-6-2025</a:t>
            </a:fld>
            <a:endParaRPr lang="nl-NL"/>
          </a:p>
        </p:txBody>
      </p:sp>
      <p:sp>
        <p:nvSpPr>
          <p:cNvPr id="4" name="Tijdelijke aanduiding voor voettekst 3">
            <a:extLst>
              <a:ext uri="{FF2B5EF4-FFF2-40B4-BE49-F238E27FC236}">
                <a16:creationId xmlns:a16="http://schemas.microsoft.com/office/drawing/2014/main" id="{C2D87028-A311-6441-ADFE-A60F7FEED59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1420BC6-75B3-2847-A389-8F92C7C43E10}"/>
              </a:ext>
            </a:extLst>
          </p:cNvPr>
          <p:cNvSpPr>
            <a:spLocks noGrp="1"/>
          </p:cNvSpPr>
          <p:nvPr>
            <p:ph type="sldNum" sz="quarter" idx="12"/>
          </p:nvPr>
        </p:nvSpPr>
        <p:spPr/>
        <p:txBody>
          <a:bodyPr/>
          <a:lstStyle/>
          <a:p>
            <a:fld id="{FB00464C-7874-2644-9E03-9A55B462FB07}" type="slidenum">
              <a:rPr lang="nl-NL" smtClean="0"/>
              <a:t>‹#›</a:t>
            </a:fld>
            <a:endParaRPr lang="nl-NL"/>
          </a:p>
        </p:txBody>
      </p:sp>
    </p:spTree>
    <p:extLst>
      <p:ext uri="{BB962C8B-B14F-4D97-AF65-F5344CB8AC3E}">
        <p14:creationId xmlns:p14="http://schemas.microsoft.com/office/powerpoint/2010/main" val="2309313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596A39F-6FCF-8E46-AFA4-39F38897A5FB}"/>
              </a:ext>
            </a:extLst>
          </p:cNvPr>
          <p:cNvSpPr>
            <a:spLocks noGrp="1"/>
          </p:cNvSpPr>
          <p:nvPr>
            <p:ph type="dt" sz="half" idx="10"/>
          </p:nvPr>
        </p:nvSpPr>
        <p:spPr/>
        <p:txBody>
          <a:bodyPr/>
          <a:lstStyle/>
          <a:p>
            <a:fld id="{7CFC0704-5540-E74B-AF10-32631F4686B1}" type="datetimeFigureOut">
              <a:rPr lang="nl-NL" smtClean="0"/>
              <a:t>9-6-2025</a:t>
            </a:fld>
            <a:endParaRPr lang="nl-NL"/>
          </a:p>
        </p:txBody>
      </p:sp>
      <p:sp>
        <p:nvSpPr>
          <p:cNvPr id="3" name="Tijdelijke aanduiding voor voettekst 2">
            <a:extLst>
              <a:ext uri="{FF2B5EF4-FFF2-40B4-BE49-F238E27FC236}">
                <a16:creationId xmlns:a16="http://schemas.microsoft.com/office/drawing/2014/main" id="{C47E8A05-6348-1448-9886-CFD2347F6F4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C1EE632-6641-7E43-8077-E5B12F54AFCC}"/>
              </a:ext>
            </a:extLst>
          </p:cNvPr>
          <p:cNvSpPr>
            <a:spLocks noGrp="1"/>
          </p:cNvSpPr>
          <p:nvPr>
            <p:ph type="sldNum" sz="quarter" idx="12"/>
          </p:nvPr>
        </p:nvSpPr>
        <p:spPr/>
        <p:txBody>
          <a:bodyPr/>
          <a:lstStyle/>
          <a:p>
            <a:fld id="{FB00464C-7874-2644-9E03-9A55B462FB07}" type="slidenum">
              <a:rPr lang="nl-NL" smtClean="0"/>
              <a:t>‹#›</a:t>
            </a:fld>
            <a:endParaRPr lang="nl-NL"/>
          </a:p>
        </p:txBody>
      </p:sp>
    </p:spTree>
    <p:extLst>
      <p:ext uri="{BB962C8B-B14F-4D97-AF65-F5344CB8AC3E}">
        <p14:creationId xmlns:p14="http://schemas.microsoft.com/office/powerpoint/2010/main" val="251387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7407EF-6F1E-934D-B64E-83217DF2E84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5E5D8E2-1985-2F43-8A9C-26D858B5E6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7F76E29-F93E-3544-95D0-4B50E23DEC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ACBA799-582F-9B46-8736-2DF94E547D2D}"/>
              </a:ext>
            </a:extLst>
          </p:cNvPr>
          <p:cNvSpPr>
            <a:spLocks noGrp="1"/>
          </p:cNvSpPr>
          <p:nvPr>
            <p:ph type="dt" sz="half" idx="10"/>
          </p:nvPr>
        </p:nvSpPr>
        <p:spPr/>
        <p:txBody>
          <a:bodyPr/>
          <a:lstStyle/>
          <a:p>
            <a:fld id="{7CFC0704-5540-E74B-AF10-32631F4686B1}" type="datetimeFigureOut">
              <a:rPr lang="nl-NL" smtClean="0"/>
              <a:t>9-6-2025</a:t>
            </a:fld>
            <a:endParaRPr lang="nl-NL"/>
          </a:p>
        </p:txBody>
      </p:sp>
      <p:sp>
        <p:nvSpPr>
          <p:cNvPr id="6" name="Tijdelijke aanduiding voor voettekst 5">
            <a:extLst>
              <a:ext uri="{FF2B5EF4-FFF2-40B4-BE49-F238E27FC236}">
                <a16:creationId xmlns:a16="http://schemas.microsoft.com/office/drawing/2014/main" id="{449011BE-6245-C34E-B8E8-2327AAAC1C4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BD187CF-450C-4841-9D6F-257D370AFA77}"/>
              </a:ext>
            </a:extLst>
          </p:cNvPr>
          <p:cNvSpPr>
            <a:spLocks noGrp="1"/>
          </p:cNvSpPr>
          <p:nvPr>
            <p:ph type="sldNum" sz="quarter" idx="12"/>
          </p:nvPr>
        </p:nvSpPr>
        <p:spPr/>
        <p:txBody>
          <a:bodyPr/>
          <a:lstStyle/>
          <a:p>
            <a:fld id="{FB00464C-7874-2644-9E03-9A55B462FB07}" type="slidenum">
              <a:rPr lang="nl-NL" smtClean="0"/>
              <a:t>‹#›</a:t>
            </a:fld>
            <a:endParaRPr lang="nl-NL"/>
          </a:p>
        </p:txBody>
      </p:sp>
    </p:spTree>
    <p:extLst>
      <p:ext uri="{BB962C8B-B14F-4D97-AF65-F5344CB8AC3E}">
        <p14:creationId xmlns:p14="http://schemas.microsoft.com/office/powerpoint/2010/main" val="1144364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BD5172-CC2F-0A41-A8FF-655EFE1E1FE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B2295BEF-05A8-4F42-8C5E-E53CAAC927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2508E2A8-E06E-0C4A-9CA1-A2733B966E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CE83018-233E-FB40-B897-6F5824101B61}"/>
              </a:ext>
            </a:extLst>
          </p:cNvPr>
          <p:cNvSpPr>
            <a:spLocks noGrp="1"/>
          </p:cNvSpPr>
          <p:nvPr>
            <p:ph type="dt" sz="half" idx="10"/>
          </p:nvPr>
        </p:nvSpPr>
        <p:spPr/>
        <p:txBody>
          <a:bodyPr/>
          <a:lstStyle/>
          <a:p>
            <a:fld id="{7CFC0704-5540-E74B-AF10-32631F4686B1}" type="datetimeFigureOut">
              <a:rPr lang="nl-NL" smtClean="0"/>
              <a:t>9-6-2025</a:t>
            </a:fld>
            <a:endParaRPr lang="nl-NL"/>
          </a:p>
        </p:txBody>
      </p:sp>
      <p:sp>
        <p:nvSpPr>
          <p:cNvPr id="6" name="Tijdelijke aanduiding voor voettekst 5">
            <a:extLst>
              <a:ext uri="{FF2B5EF4-FFF2-40B4-BE49-F238E27FC236}">
                <a16:creationId xmlns:a16="http://schemas.microsoft.com/office/drawing/2014/main" id="{2D532CB2-04C7-3841-BCC5-CB092BC13B3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908B75B-01E6-CB4F-BB0B-DB71A4BB1849}"/>
              </a:ext>
            </a:extLst>
          </p:cNvPr>
          <p:cNvSpPr>
            <a:spLocks noGrp="1"/>
          </p:cNvSpPr>
          <p:nvPr>
            <p:ph type="sldNum" sz="quarter" idx="12"/>
          </p:nvPr>
        </p:nvSpPr>
        <p:spPr/>
        <p:txBody>
          <a:bodyPr/>
          <a:lstStyle/>
          <a:p>
            <a:fld id="{FB00464C-7874-2644-9E03-9A55B462FB07}" type="slidenum">
              <a:rPr lang="nl-NL" smtClean="0"/>
              <a:t>‹#›</a:t>
            </a:fld>
            <a:endParaRPr lang="nl-NL"/>
          </a:p>
        </p:txBody>
      </p:sp>
    </p:spTree>
    <p:extLst>
      <p:ext uri="{BB962C8B-B14F-4D97-AF65-F5344CB8AC3E}">
        <p14:creationId xmlns:p14="http://schemas.microsoft.com/office/powerpoint/2010/main" val="30170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l="-2000" r="-2000"/>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8D752EB-B812-5147-9F1A-AD1E67F4E3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1B8BB855-50F4-104A-9D43-5C574EC5E8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6513B2D-6208-C347-B436-C02DF3F2B6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FC0704-5540-E74B-AF10-32631F4686B1}" type="datetimeFigureOut">
              <a:rPr lang="nl-NL" smtClean="0"/>
              <a:t>9-6-2025</a:t>
            </a:fld>
            <a:endParaRPr lang="nl-NL"/>
          </a:p>
        </p:txBody>
      </p:sp>
      <p:sp>
        <p:nvSpPr>
          <p:cNvPr id="5" name="Tijdelijke aanduiding voor voettekst 4">
            <a:extLst>
              <a:ext uri="{FF2B5EF4-FFF2-40B4-BE49-F238E27FC236}">
                <a16:creationId xmlns:a16="http://schemas.microsoft.com/office/drawing/2014/main" id="{1EB66A6A-76DE-4F4C-826A-81DFD924DC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74DA76E-E54B-D24E-BC44-4663BB9E89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0464C-7874-2644-9E03-9A55B462FB07}" type="slidenum">
              <a:rPr lang="nl-NL" smtClean="0"/>
              <a:t>‹#›</a:t>
            </a:fld>
            <a:endParaRPr lang="nl-NL"/>
          </a:p>
        </p:txBody>
      </p:sp>
      <p:sp>
        <p:nvSpPr>
          <p:cNvPr id="8" name="Tekstvak 7">
            <a:extLst>
              <a:ext uri="{FF2B5EF4-FFF2-40B4-BE49-F238E27FC236}">
                <a16:creationId xmlns:a16="http://schemas.microsoft.com/office/drawing/2014/main" id="{99CD80C6-FB56-E442-B02B-3247AD348D08}"/>
              </a:ext>
            </a:extLst>
          </p:cNvPr>
          <p:cNvSpPr txBox="1"/>
          <p:nvPr userDrawn="1"/>
        </p:nvSpPr>
        <p:spPr>
          <a:xfrm>
            <a:off x="-3332136" y="46495"/>
            <a:ext cx="184731" cy="369332"/>
          </a:xfrm>
          <a:prstGeom prst="rect">
            <a:avLst/>
          </a:prstGeom>
          <a:noFill/>
        </p:spPr>
        <p:txBody>
          <a:bodyPr wrap="none" rtlCol="0">
            <a:spAutoFit/>
          </a:bodyPr>
          <a:lstStyle/>
          <a:p>
            <a:endParaRPr lang="nl-NL"/>
          </a:p>
        </p:txBody>
      </p:sp>
    </p:spTree>
    <p:extLst>
      <p:ext uri="{BB962C8B-B14F-4D97-AF65-F5344CB8AC3E}">
        <p14:creationId xmlns:p14="http://schemas.microsoft.com/office/powerpoint/2010/main" val="3023828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b="1" i="0" kern="1200">
          <a:solidFill>
            <a:schemeClr val="accent6"/>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jp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hyperlink" Target="mailto:m.heymans@zuyderland.n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15.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9B42E2-40FC-65F3-526C-448D91B932D2}"/>
              </a:ext>
            </a:extLst>
          </p:cNvPr>
          <p:cNvSpPr>
            <a:spLocks noGrp="1"/>
          </p:cNvSpPr>
          <p:nvPr>
            <p:ph type="title"/>
          </p:nvPr>
        </p:nvSpPr>
        <p:spPr/>
        <p:txBody>
          <a:bodyPr/>
          <a:lstStyle/>
          <a:p>
            <a:endParaRPr lang="nl-NL" dirty="0"/>
          </a:p>
        </p:txBody>
      </p:sp>
      <p:pic>
        <p:nvPicPr>
          <p:cNvPr id="5" name="Tijdelijke aanduiding voor inhoud 4" descr="Afbeelding met geel, Amber, sinaasappel, goud&#10;&#10;Door AI gegenereerde inhoud is mogelijk onjuist.">
            <a:extLst>
              <a:ext uri="{FF2B5EF4-FFF2-40B4-BE49-F238E27FC236}">
                <a16:creationId xmlns:a16="http://schemas.microsoft.com/office/drawing/2014/main" id="{13FFC242-ADDF-0556-A76C-6EA91592EF3B}"/>
              </a:ext>
            </a:extLst>
          </p:cNvPr>
          <p:cNvPicPr>
            <a:picLocks noGrp="1" noChangeAspect="1"/>
          </p:cNvPicPr>
          <p:nvPr>
            <p:ph idx="1"/>
          </p:nvPr>
        </p:nvPicPr>
        <p:blipFill>
          <a:blip r:embed="rId3"/>
          <a:stretch>
            <a:fillRect/>
          </a:stretch>
        </p:blipFill>
        <p:spPr>
          <a:xfrm>
            <a:off x="2110683" y="1825625"/>
            <a:ext cx="7970634" cy="4351338"/>
          </a:xfrm>
        </p:spPr>
      </p:pic>
      <p:pic>
        <p:nvPicPr>
          <p:cNvPr id="7" name="Afbeelding 6" descr="Afbeelding met geel, Amber, sinaasappel, goud&#10;&#10;Door AI gegenereerde inhoud is mogelijk onjuist.">
            <a:extLst>
              <a:ext uri="{FF2B5EF4-FFF2-40B4-BE49-F238E27FC236}">
                <a16:creationId xmlns:a16="http://schemas.microsoft.com/office/drawing/2014/main" id="{631894D2-97B0-8F00-3A8A-17F128CC39F8}"/>
              </a:ext>
            </a:extLst>
          </p:cNvPr>
          <p:cNvPicPr>
            <a:picLocks noChangeAspect="1"/>
          </p:cNvPicPr>
          <p:nvPr/>
        </p:nvPicPr>
        <p:blipFill>
          <a:blip r:embed="rId3"/>
          <a:stretch>
            <a:fillRect/>
          </a:stretch>
        </p:blipFill>
        <p:spPr>
          <a:xfrm>
            <a:off x="0" y="-300251"/>
            <a:ext cx="12192000" cy="7158251"/>
          </a:xfrm>
          <a:prstGeom prst="rect">
            <a:avLst/>
          </a:prstGeom>
        </p:spPr>
      </p:pic>
      <p:sp>
        <p:nvSpPr>
          <p:cNvPr id="8" name="Titel 1">
            <a:extLst>
              <a:ext uri="{FF2B5EF4-FFF2-40B4-BE49-F238E27FC236}">
                <a16:creationId xmlns:a16="http://schemas.microsoft.com/office/drawing/2014/main" id="{CEA263E0-02AE-A787-A839-B4631D5C58FC}"/>
              </a:ext>
            </a:extLst>
          </p:cNvPr>
          <p:cNvSpPr txBox="1">
            <a:spLocks/>
          </p:cNvSpPr>
          <p:nvPr/>
        </p:nvSpPr>
        <p:spPr>
          <a:xfrm>
            <a:off x="1415712" y="2255840"/>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6"/>
                </a:solidFill>
                <a:latin typeface="Calibri" panose="020F0502020204030204" pitchFamily="34" charset="0"/>
                <a:ea typeface="+mj-ea"/>
                <a:cs typeface="Calibri" panose="020F0502020204030204" pitchFamily="34" charset="0"/>
              </a:defRPr>
            </a:lvl1pPr>
          </a:lstStyle>
          <a:p>
            <a:r>
              <a:rPr lang="nl-NL" dirty="0" err="1">
                <a:solidFill>
                  <a:schemeClr val="bg1"/>
                </a:solidFill>
              </a:rPr>
              <a:t>Connecting</a:t>
            </a:r>
            <a:r>
              <a:rPr lang="nl-NL" dirty="0">
                <a:solidFill>
                  <a:schemeClr val="bg1"/>
                </a:solidFill>
              </a:rPr>
              <a:t> </a:t>
            </a:r>
            <a:r>
              <a:rPr lang="nl-NL" dirty="0" err="1">
                <a:solidFill>
                  <a:schemeClr val="bg1"/>
                </a:solidFill>
              </a:rPr>
              <a:t>the</a:t>
            </a:r>
            <a:r>
              <a:rPr lang="nl-NL" dirty="0">
                <a:solidFill>
                  <a:schemeClr val="bg1"/>
                </a:solidFill>
              </a:rPr>
              <a:t> Dutch STZ-</a:t>
            </a:r>
            <a:r>
              <a:rPr lang="nl-NL" dirty="0" err="1">
                <a:solidFill>
                  <a:schemeClr val="bg1"/>
                </a:solidFill>
              </a:rPr>
              <a:t>hospitals</a:t>
            </a:r>
            <a:r>
              <a:rPr lang="nl-NL" dirty="0">
                <a:solidFill>
                  <a:schemeClr val="bg1"/>
                </a:solidFill>
              </a:rPr>
              <a:t> </a:t>
            </a:r>
            <a:r>
              <a:rPr lang="nl-NL" dirty="0" err="1">
                <a:solidFill>
                  <a:schemeClr val="bg1"/>
                </a:solidFill>
              </a:rPr>
              <a:t>to</a:t>
            </a:r>
            <a:r>
              <a:rPr lang="nl-NL" dirty="0">
                <a:solidFill>
                  <a:schemeClr val="bg1"/>
                </a:solidFill>
              </a:rPr>
              <a:t> </a:t>
            </a:r>
            <a:r>
              <a:rPr lang="nl-NL" dirty="0" err="1">
                <a:solidFill>
                  <a:schemeClr val="bg1"/>
                </a:solidFill>
              </a:rPr>
              <a:t>the</a:t>
            </a:r>
            <a:r>
              <a:rPr lang="nl-NL" dirty="0">
                <a:solidFill>
                  <a:schemeClr val="bg1"/>
                </a:solidFill>
              </a:rPr>
              <a:t> </a:t>
            </a:r>
            <a:r>
              <a:rPr lang="nl-NL" dirty="0" err="1">
                <a:solidFill>
                  <a:schemeClr val="bg1"/>
                </a:solidFill>
              </a:rPr>
              <a:t>national</a:t>
            </a:r>
            <a:r>
              <a:rPr lang="nl-NL" dirty="0">
                <a:solidFill>
                  <a:schemeClr val="bg1"/>
                </a:solidFill>
              </a:rPr>
              <a:t> Open Science </a:t>
            </a:r>
            <a:r>
              <a:rPr lang="nl-NL" dirty="0" err="1">
                <a:solidFill>
                  <a:schemeClr val="bg1"/>
                </a:solidFill>
              </a:rPr>
              <a:t>programme</a:t>
            </a:r>
            <a:endParaRPr lang="nl-NL" dirty="0">
              <a:solidFill>
                <a:schemeClr val="bg1"/>
              </a:solidFill>
            </a:endParaRPr>
          </a:p>
        </p:txBody>
      </p:sp>
      <p:sp>
        <p:nvSpPr>
          <p:cNvPr id="9" name="Ondertitel 2">
            <a:extLst>
              <a:ext uri="{FF2B5EF4-FFF2-40B4-BE49-F238E27FC236}">
                <a16:creationId xmlns:a16="http://schemas.microsoft.com/office/drawing/2014/main" id="{69D3F8C5-37D6-1E4E-37BD-F6B4D06C3041}"/>
              </a:ext>
            </a:extLst>
          </p:cNvPr>
          <p:cNvSpPr txBox="1">
            <a:spLocks/>
          </p:cNvSpPr>
          <p:nvPr/>
        </p:nvSpPr>
        <p:spPr>
          <a:xfrm>
            <a:off x="1439776" y="3602038"/>
            <a:ext cx="9144000" cy="165576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200" b="1" dirty="0"/>
              <a:t>STZ Open Science </a:t>
            </a:r>
            <a:r>
              <a:rPr lang="nl-NL" sz="3200" b="1" dirty="0" err="1"/>
              <a:t>Work</a:t>
            </a:r>
            <a:r>
              <a:rPr lang="nl-NL" sz="3200" b="1" dirty="0"/>
              <a:t> Group:</a:t>
            </a:r>
            <a:endParaRPr lang="nl-NL" sz="3200" dirty="0"/>
          </a:p>
          <a:p>
            <a:pPr marL="0" indent="0">
              <a:buNone/>
            </a:pPr>
            <a:r>
              <a:rPr lang="nl-NL" dirty="0"/>
              <a:t>Marion Heymans		Zuyderland			</a:t>
            </a:r>
          </a:p>
          <a:p>
            <a:pPr marL="0" indent="0">
              <a:buNone/>
            </a:pPr>
            <a:r>
              <a:rPr lang="nl-NL" dirty="0"/>
              <a:t>Eugenie Delvaux		Maxima </a:t>
            </a:r>
            <a:r>
              <a:rPr lang="nl-NL" dirty="0" err="1"/>
              <a:t>Medical</a:t>
            </a:r>
            <a:r>
              <a:rPr lang="nl-NL" dirty="0"/>
              <a:t> Center   		</a:t>
            </a:r>
          </a:p>
          <a:p>
            <a:pPr marL="0" indent="0">
              <a:buNone/>
            </a:pPr>
            <a:r>
              <a:rPr lang="nl-NL" dirty="0"/>
              <a:t>Marjan Bakker		</a:t>
            </a:r>
            <a:r>
              <a:rPr lang="nl-NL" dirty="0" err="1"/>
              <a:t>Northwest</a:t>
            </a:r>
            <a:r>
              <a:rPr lang="nl-NL" dirty="0"/>
              <a:t> </a:t>
            </a:r>
            <a:r>
              <a:rPr lang="nl-NL" dirty="0" err="1"/>
              <a:t>Clinics</a:t>
            </a:r>
            <a:endParaRPr lang="nl-NL" dirty="0"/>
          </a:p>
          <a:p>
            <a:pPr marL="0" indent="0">
              <a:buNone/>
            </a:pPr>
            <a:r>
              <a:rPr lang="nl-NL" dirty="0"/>
              <a:t>Chantal den Haan		OLVG</a:t>
            </a:r>
          </a:p>
          <a:p>
            <a:pPr marL="0" indent="0">
              <a:buNone/>
            </a:pPr>
            <a:endParaRPr lang="nl-NL" dirty="0"/>
          </a:p>
        </p:txBody>
      </p:sp>
      <p:sp>
        <p:nvSpPr>
          <p:cNvPr id="10" name="Ondertitel 2">
            <a:extLst>
              <a:ext uri="{FF2B5EF4-FFF2-40B4-BE49-F238E27FC236}">
                <a16:creationId xmlns:a16="http://schemas.microsoft.com/office/drawing/2014/main" id="{8E4FF624-A28F-0449-EA6A-895AC1A674A4}"/>
              </a:ext>
            </a:extLst>
          </p:cNvPr>
          <p:cNvSpPr txBox="1">
            <a:spLocks/>
          </p:cNvSpPr>
          <p:nvPr/>
        </p:nvSpPr>
        <p:spPr>
          <a:xfrm>
            <a:off x="1536570" y="5431624"/>
            <a:ext cx="9023142" cy="745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nl-NL" dirty="0"/>
          </a:p>
        </p:txBody>
      </p:sp>
      <p:pic>
        <p:nvPicPr>
          <p:cNvPr id="11" name="Afbeelding 10">
            <a:extLst>
              <a:ext uri="{FF2B5EF4-FFF2-40B4-BE49-F238E27FC236}">
                <a16:creationId xmlns:a16="http://schemas.microsoft.com/office/drawing/2014/main" id="{25BAB430-159A-DFDA-9CD7-882C06B24545}"/>
              </a:ext>
            </a:extLst>
          </p:cNvPr>
          <p:cNvPicPr>
            <a:picLocks noChangeAspect="1"/>
          </p:cNvPicPr>
          <p:nvPr/>
        </p:nvPicPr>
        <p:blipFill>
          <a:blip r:embed="rId4"/>
          <a:stretch>
            <a:fillRect/>
          </a:stretch>
        </p:blipFill>
        <p:spPr>
          <a:xfrm>
            <a:off x="8550111" y="420631"/>
            <a:ext cx="3474596" cy="1383382"/>
          </a:xfrm>
          <a:prstGeom prst="rect">
            <a:avLst/>
          </a:prstGeom>
        </p:spPr>
      </p:pic>
      <p:pic>
        <p:nvPicPr>
          <p:cNvPr id="26" name="Picture 6" descr="Northwest Clinics - Case study">
            <a:extLst>
              <a:ext uri="{FF2B5EF4-FFF2-40B4-BE49-F238E27FC236}">
                <a16:creationId xmlns:a16="http://schemas.microsoft.com/office/drawing/2014/main" id="{E06370CF-60BD-982A-38C0-324823401F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9155" y="5176839"/>
            <a:ext cx="1905000" cy="1000124"/>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ome | olvg">
            <a:extLst>
              <a:ext uri="{FF2B5EF4-FFF2-40B4-BE49-F238E27FC236}">
                <a16:creationId xmlns:a16="http://schemas.microsoft.com/office/drawing/2014/main" id="{728919D4-5AD2-D7FB-F766-280F8F403E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2120" y="5278435"/>
            <a:ext cx="1191656" cy="674204"/>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Máxima MC - Mimir">
            <a:extLst>
              <a:ext uri="{FF2B5EF4-FFF2-40B4-BE49-F238E27FC236}">
                <a16:creationId xmlns:a16="http://schemas.microsoft.com/office/drawing/2014/main" id="{3F8DA9B1-E00B-BD94-F021-54D7CF63E3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0015" y="4841944"/>
            <a:ext cx="1905000" cy="17652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2020ZuyderlandMedischCentrum">
            <a:extLst>
              <a:ext uri="{FF2B5EF4-FFF2-40B4-BE49-F238E27FC236}">
                <a16:creationId xmlns:a16="http://schemas.microsoft.com/office/drawing/2014/main" id="{C3365762-8048-2924-73AA-F04376E338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8224" y="5339816"/>
            <a:ext cx="2429332" cy="674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11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8AE067DD-A343-FDF3-CC55-64A9948EDAEE}"/>
              </a:ext>
            </a:extLst>
          </p:cNvPr>
          <p:cNvSpPr txBox="1"/>
          <p:nvPr/>
        </p:nvSpPr>
        <p:spPr>
          <a:xfrm>
            <a:off x="1078173" y="4882456"/>
            <a:ext cx="10276684" cy="1798954"/>
          </a:xfrm>
          <a:prstGeom prst="rect">
            <a:avLst/>
          </a:prstGeom>
          <a:noFill/>
        </p:spPr>
        <p:txBody>
          <a:bodyPr wrap="square" rtlCol="0">
            <a:spAutoFit/>
          </a:bodyPr>
          <a:lstStyle/>
          <a:p>
            <a:pPr algn="r">
              <a:lnSpc>
                <a:spcPct val="150000"/>
              </a:lnSpc>
            </a:pPr>
            <a:r>
              <a:rPr lang="nl-NL" sz="2800">
                <a:latin typeface="Calibri" panose="020F0502020204030204" pitchFamily="34" charset="0"/>
                <a:ea typeface="Open Sans" panose="020B0606030504020204" pitchFamily="34" charset="0"/>
                <a:cs typeface="Calibri" panose="020F0502020204030204" pitchFamily="34" charset="0"/>
              </a:rPr>
              <a:t>Contact </a:t>
            </a:r>
            <a:r>
              <a:rPr lang="nl-NL" sz="2800" dirty="0" err="1">
                <a:latin typeface="Calibri" panose="020F0502020204030204" pitchFamily="34" charset="0"/>
                <a:ea typeface="Open Sans" panose="020B0606030504020204" pitchFamily="34" charset="0"/>
                <a:cs typeface="Calibri" panose="020F0502020204030204" pitchFamily="34" charset="0"/>
              </a:rPr>
              <a:t>us</a:t>
            </a:r>
            <a:r>
              <a:rPr lang="nl-NL" sz="2800" dirty="0">
                <a:latin typeface="Calibri" panose="020F0502020204030204" pitchFamily="34" charset="0"/>
                <a:ea typeface="Open Sans" panose="020B0606030504020204" pitchFamily="34" charset="0"/>
                <a:cs typeface="Calibri" panose="020F0502020204030204" pitchFamily="34" charset="0"/>
              </a:rPr>
              <a:t> </a:t>
            </a:r>
            <a:r>
              <a:rPr lang="nl-NL" sz="2800" dirty="0" err="1">
                <a:latin typeface="Calibri" panose="020F0502020204030204" pitchFamily="34" charset="0"/>
                <a:ea typeface="Open Sans" panose="020B0606030504020204" pitchFamily="34" charset="0"/>
                <a:cs typeface="Calibri" panose="020F0502020204030204" pitchFamily="34" charset="0"/>
              </a:rPr>
              <a:t>during</a:t>
            </a:r>
            <a:r>
              <a:rPr lang="nl-NL" sz="2800" dirty="0">
                <a:latin typeface="Calibri" panose="020F0502020204030204" pitchFamily="34" charset="0"/>
                <a:ea typeface="Open Sans" panose="020B0606030504020204" pitchFamily="34" charset="0"/>
                <a:cs typeface="Calibri" panose="020F0502020204030204" pitchFamily="34" charset="0"/>
              </a:rPr>
              <a:t> </a:t>
            </a:r>
            <a:r>
              <a:rPr lang="nl-NL" sz="2800" dirty="0" err="1">
                <a:latin typeface="Calibri" panose="020F0502020204030204" pitchFamily="34" charset="0"/>
                <a:ea typeface="Open Sans" panose="020B0606030504020204" pitchFamily="34" charset="0"/>
                <a:cs typeface="Calibri" panose="020F0502020204030204" pitchFamily="34" charset="0"/>
              </a:rPr>
              <a:t>the</a:t>
            </a:r>
            <a:r>
              <a:rPr lang="nl-NL" sz="2800" dirty="0">
                <a:latin typeface="Calibri" panose="020F0502020204030204" pitchFamily="34" charset="0"/>
                <a:ea typeface="Open Sans" panose="020B0606030504020204" pitchFamily="34" charset="0"/>
                <a:cs typeface="Calibri" panose="020F0502020204030204" pitchFamily="34" charset="0"/>
              </a:rPr>
              <a:t> EAHIL workshop</a:t>
            </a:r>
          </a:p>
          <a:p>
            <a:pPr algn="r">
              <a:lnSpc>
                <a:spcPct val="150000"/>
              </a:lnSpc>
            </a:pPr>
            <a:r>
              <a:rPr lang="nl-NL" sz="2800" dirty="0">
                <a:latin typeface="Calibri" panose="020F0502020204030204" pitchFamily="34" charset="0"/>
                <a:ea typeface="Open Sans" panose="020B0606030504020204" pitchFamily="34" charset="0"/>
                <a:cs typeface="Calibri" panose="020F0502020204030204" pitchFamily="34" charset="0"/>
                <a:hlinkClick r:id="rId4"/>
              </a:rPr>
              <a:t>m.heymans@zuyderland.nl</a:t>
            </a:r>
            <a:endParaRPr lang="nl-NL" sz="2800" dirty="0">
              <a:latin typeface="Calibri" panose="020F0502020204030204" pitchFamily="34" charset="0"/>
              <a:ea typeface="Open Sans" panose="020B0606030504020204" pitchFamily="34" charset="0"/>
              <a:cs typeface="Calibri" panose="020F0502020204030204" pitchFamily="34" charset="0"/>
            </a:endParaRPr>
          </a:p>
          <a:p>
            <a:pPr algn="r">
              <a:lnSpc>
                <a:spcPct val="150000"/>
              </a:lnSpc>
            </a:pPr>
            <a:endParaRPr lang="nl-NL" sz="2000" dirty="0">
              <a:latin typeface="Calibri" panose="020F0502020204030204" pitchFamily="34" charset="0"/>
              <a:ea typeface="Open Sans" panose="020B0606030504020204" pitchFamily="34" charset="0"/>
              <a:cs typeface="Calibri" panose="020F0502020204030204" pitchFamily="34" charset="0"/>
            </a:endParaRPr>
          </a:p>
        </p:txBody>
      </p:sp>
      <p:sp>
        <p:nvSpPr>
          <p:cNvPr id="5" name="Tekstvak 4">
            <a:extLst>
              <a:ext uri="{FF2B5EF4-FFF2-40B4-BE49-F238E27FC236}">
                <a16:creationId xmlns:a16="http://schemas.microsoft.com/office/drawing/2014/main" id="{858E7C7B-897A-05A9-9903-ECCE038CB172}"/>
              </a:ext>
            </a:extLst>
          </p:cNvPr>
          <p:cNvSpPr txBox="1"/>
          <p:nvPr/>
        </p:nvSpPr>
        <p:spPr>
          <a:xfrm>
            <a:off x="4085232" y="720000"/>
            <a:ext cx="7560000" cy="923330"/>
          </a:xfrm>
          <a:prstGeom prst="rect">
            <a:avLst/>
          </a:prstGeom>
          <a:noFill/>
        </p:spPr>
        <p:txBody>
          <a:bodyPr wrap="square" rtlCol="0">
            <a:spAutoFit/>
          </a:bodyPr>
          <a:lstStyle/>
          <a:p>
            <a:pPr algn="r"/>
            <a:r>
              <a:rPr lang="nl-NL" sz="5400" b="1" dirty="0" err="1">
                <a:solidFill>
                  <a:schemeClr val="bg1"/>
                </a:solidFill>
                <a:latin typeface="Calibri" panose="020F0502020204030204" pitchFamily="34" charset="0"/>
                <a:cs typeface="Calibri" panose="020F0502020204030204" pitchFamily="34" charset="0"/>
              </a:rPr>
              <a:t>Thank</a:t>
            </a:r>
            <a:r>
              <a:rPr lang="nl-NL" sz="5400" b="1" dirty="0">
                <a:solidFill>
                  <a:schemeClr val="bg1"/>
                </a:solidFill>
                <a:latin typeface="Calibri" panose="020F0502020204030204" pitchFamily="34" charset="0"/>
                <a:cs typeface="Calibri" panose="020F0502020204030204" pitchFamily="34" charset="0"/>
              </a:rPr>
              <a:t> </a:t>
            </a:r>
            <a:r>
              <a:rPr lang="nl-NL" sz="5400" b="1" dirty="0" err="1">
                <a:solidFill>
                  <a:schemeClr val="bg1"/>
                </a:solidFill>
                <a:latin typeface="Calibri" panose="020F0502020204030204" pitchFamily="34" charset="0"/>
                <a:cs typeface="Calibri" panose="020F0502020204030204" pitchFamily="34" charset="0"/>
              </a:rPr>
              <a:t>you</a:t>
            </a:r>
            <a:endParaRPr lang="nl-NL" sz="5400" b="1" dirty="0">
              <a:solidFill>
                <a:schemeClr val="bg1"/>
              </a:solidFill>
              <a:latin typeface="Calibri" panose="020F0502020204030204" pitchFamily="34" charset="0"/>
              <a:cs typeface="Calibri" panose="020F0502020204030204" pitchFamily="34" charset="0"/>
            </a:endParaRPr>
          </a:p>
        </p:txBody>
      </p:sp>
      <p:pic>
        <p:nvPicPr>
          <p:cNvPr id="3" name="Afbeelding 2">
            <a:extLst>
              <a:ext uri="{FF2B5EF4-FFF2-40B4-BE49-F238E27FC236}">
                <a16:creationId xmlns:a16="http://schemas.microsoft.com/office/drawing/2014/main" id="{AAA8F5AC-2776-2681-E0CC-F438C86B2871}"/>
              </a:ext>
            </a:extLst>
          </p:cNvPr>
          <p:cNvPicPr>
            <a:picLocks noChangeAspect="1"/>
          </p:cNvPicPr>
          <p:nvPr/>
        </p:nvPicPr>
        <p:blipFill>
          <a:blip r:embed="rId5"/>
          <a:stretch>
            <a:fillRect/>
          </a:stretch>
        </p:blipFill>
        <p:spPr>
          <a:xfrm>
            <a:off x="6729503" y="2544341"/>
            <a:ext cx="2228305" cy="2314262"/>
          </a:xfrm>
          <a:prstGeom prst="rect">
            <a:avLst/>
          </a:prstGeom>
        </p:spPr>
      </p:pic>
      <p:pic>
        <p:nvPicPr>
          <p:cNvPr id="14" name="Afbeelding 13" descr="Afbeelding met Menselijk gezicht, persoon, kleding, glimlach&#10;&#10;Door AI gegenereerde inhoud is mogelijk onjuist.">
            <a:extLst>
              <a:ext uri="{FF2B5EF4-FFF2-40B4-BE49-F238E27FC236}">
                <a16:creationId xmlns:a16="http://schemas.microsoft.com/office/drawing/2014/main" id="{1BBADD53-BB9B-CB17-5C61-E84B33AA44F2}"/>
              </a:ext>
            </a:extLst>
          </p:cNvPr>
          <p:cNvPicPr>
            <a:picLocks noChangeAspect="1"/>
          </p:cNvPicPr>
          <p:nvPr/>
        </p:nvPicPr>
        <p:blipFill>
          <a:blip r:embed="rId6"/>
          <a:stretch>
            <a:fillRect/>
          </a:stretch>
        </p:blipFill>
        <p:spPr>
          <a:xfrm>
            <a:off x="9214301" y="2530846"/>
            <a:ext cx="2444004" cy="2327757"/>
          </a:xfrm>
          <a:prstGeom prst="rect">
            <a:avLst/>
          </a:prstGeom>
        </p:spPr>
      </p:pic>
      <p:pic>
        <p:nvPicPr>
          <p:cNvPr id="15" name="Afbeelding 14">
            <a:extLst>
              <a:ext uri="{FF2B5EF4-FFF2-40B4-BE49-F238E27FC236}">
                <a16:creationId xmlns:a16="http://schemas.microsoft.com/office/drawing/2014/main" id="{C7BF8A80-59BD-84DE-F6F6-76F5EF679396}"/>
              </a:ext>
            </a:extLst>
          </p:cNvPr>
          <p:cNvPicPr>
            <a:picLocks noChangeAspect="1"/>
          </p:cNvPicPr>
          <p:nvPr/>
        </p:nvPicPr>
        <p:blipFill>
          <a:blip r:embed="rId7"/>
          <a:stretch>
            <a:fillRect/>
          </a:stretch>
        </p:blipFill>
        <p:spPr>
          <a:xfrm>
            <a:off x="4503354" y="2530845"/>
            <a:ext cx="1918288" cy="2327757"/>
          </a:xfrm>
          <a:prstGeom prst="rect">
            <a:avLst/>
          </a:prstGeom>
        </p:spPr>
      </p:pic>
      <p:pic>
        <p:nvPicPr>
          <p:cNvPr id="17" name="Afbeelding 16">
            <a:extLst>
              <a:ext uri="{FF2B5EF4-FFF2-40B4-BE49-F238E27FC236}">
                <a16:creationId xmlns:a16="http://schemas.microsoft.com/office/drawing/2014/main" id="{988078E7-5CBE-D1A1-2B6C-A45355D1448F}"/>
              </a:ext>
            </a:extLst>
          </p:cNvPr>
          <p:cNvPicPr>
            <a:picLocks noChangeAspect="1"/>
          </p:cNvPicPr>
          <p:nvPr/>
        </p:nvPicPr>
        <p:blipFill>
          <a:blip r:embed="rId8"/>
          <a:stretch>
            <a:fillRect/>
          </a:stretch>
        </p:blipFill>
        <p:spPr>
          <a:xfrm>
            <a:off x="1908257" y="2513837"/>
            <a:ext cx="2176975" cy="2344766"/>
          </a:xfrm>
          <a:prstGeom prst="rect">
            <a:avLst/>
          </a:prstGeom>
        </p:spPr>
      </p:pic>
    </p:spTree>
    <p:extLst>
      <p:ext uri="{BB962C8B-B14F-4D97-AF65-F5344CB8AC3E}">
        <p14:creationId xmlns:p14="http://schemas.microsoft.com/office/powerpoint/2010/main" val="232800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a:extLst>
            <a:ext uri="{FF2B5EF4-FFF2-40B4-BE49-F238E27FC236}">
              <a16:creationId xmlns:a16="http://schemas.microsoft.com/office/drawing/2014/main" id="{05CFFB9C-D0CE-21C2-B177-E8F5DFE4058D}"/>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ACF4763B-0ACC-E027-C8D3-3273F821635E}"/>
              </a:ext>
            </a:extLst>
          </p:cNvPr>
          <p:cNvSpPr txBox="1"/>
          <p:nvPr/>
        </p:nvSpPr>
        <p:spPr>
          <a:xfrm>
            <a:off x="4177732" y="2323319"/>
            <a:ext cx="7560000" cy="506292"/>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a:t>
            </a:r>
          </a:p>
        </p:txBody>
      </p:sp>
      <p:sp>
        <p:nvSpPr>
          <p:cNvPr id="7" name="Tekstvak 6">
            <a:extLst>
              <a:ext uri="{FF2B5EF4-FFF2-40B4-BE49-F238E27FC236}">
                <a16:creationId xmlns:a16="http://schemas.microsoft.com/office/drawing/2014/main" id="{A7FDE44E-2552-A70A-A2C0-CAADA5C439E4}"/>
              </a:ext>
            </a:extLst>
          </p:cNvPr>
          <p:cNvSpPr txBox="1"/>
          <p:nvPr/>
        </p:nvSpPr>
        <p:spPr>
          <a:xfrm>
            <a:off x="7028597" y="720001"/>
            <a:ext cx="4585567"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5A733"/>
                </a:solidFill>
                <a:effectLst/>
                <a:uLnTx/>
                <a:uFillTx/>
                <a:latin typeface="Calibri" panose="020F0502020204030204" pitchFamily="34" charset="0"/>
                <a:ea typeface="+mn-ea"/>
                <a:cs typeface="Calibri" panose="020F0502020204030204" pitchFamily="34" charset="0"/>
              </a:rPr>
              <a:t>It </a:t>
            </a:r>
            <a:r>
              <a:rPr kumimoji="0" lang="nl-NL" sz="4000" b="1" i="0" u="none" strike="noStrike" kern="1200" cap="none" spc="0" normalizeH="0" baseline="0" noProof="0" dirty="0" err="1">
                <a:ln>
                  <a:noFill/>
                </a:ln>
                <a:solidFill>
                  <a:srgbClr val="F5A733"/>
                </a:solidFill>
                <a:effectLst/>
                <a:uLnTx/>
                <a:uFillTx/>
                <a:latin typeface="Calibri" panose="020F0502020204030204" pitchFamily="34" charset="0"/>
                <a:ea typeface="+mn-ea"/>
                <a:cs typeface="Calibri" panose="020F0502020204030204" pitchFamily="34" charset="0"/>
              </a:rPr>
              <a:t>started</a:t>
            </a:r>
            <a:r>
              <a:rPr kumimoji="0" lang="nl-NL" sz="4000" b="1" i="0" u="none" strike="noStrike" kern="1200" cap="none" spc="0" normalizeH="0" baseline="0" noProof="0" dirty="0">
                <a:ln>
                  <a:noFill/>
                </a:ln>
                <a:solidFill>
                  <a:srgbClr val="F5A733"/>
                </a:solidFill>
                <a:effectLst/>
                <a:uLnTx/>
                <a:uFillTx/>
                <a:latin typeface="Calibri" panose="020F0502020204030204" pitchFamily="34" charset="0"/>
                <a:ea typeface="+mn-ea"/>
                <a:cs typeface="Calibri" panose="020F0502020204030204" pitchFamily="34" charset="0"/>
              </a:rPr>
              <a:t> </a:t>
            </a:r>
            <a:r>
              <a:rPr kumimoji="0" lang="nl-NL" sz="4000" b="1" i="0" u="none" strike="noStrike" kern="1200" cap="none" spc="0" normalizeH="0" baseline="0" noProof="0" dirty="0" err="1">
                <a:ln>
                  <a:noFill/>
                </a:ln>
                <a:solidFill>
                  <a:srgbClr val="F5A733"/>
                </a:solidFill>
                <a:effectLst/>
                <a:uLnTx/>
                <a:uFillTx/>
                <a:latin typeface="Calibri" panose="020F0502020204030204" pitchFamily="34" charset="0"/>
                <a:ea typeface="+mn-ea"/>
                <a:cs typeface="Calibri" panose="020F0502020204030204" pitchFamily="34" charset="0"/>
              </a:rPr>
              <a:t>with</a:t>
            </a:r>
            <a:r>
              <a:rPr kumimoji="0" lang="nl-NL" sz="4000" b="1" i="0" u="none" strike="noStrike" kern="1200" cap="none" spc="0" normalizeH="0" baseline="0" noProof="0" dirty="0">
                <a:ln>
                  <a:noFill/>
                </a:ln>
                <a:solidFill>
                  <a:srgbClr val="F5A733"/>
                </a:solidFill>
                <a:effectLst/>
                <a:uLnTx/>
                <a:uFillTx/>
                <a:latin typeface="Calibri" panose="020F0502020204030204" pitchFamily="34" charset="0"/>
                <a:ea typeface="+mn-ea"/>
                <a:cs typeface="Calibri" panose="020F0502020204030204"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NL" sz="4000" b="1" i="0" u="none" strike="noStrike" kern="1200" cap="none" spc="0" normalizeH="0" baseline="0" noProof="0" dirty="0">
              <a:ln>
                <a:noFill/>
              </a:ln>
              <a:solidFill>
                <a:srgbClr val="F5A733"/>
              </a:solidFill>
              <a:effectLst/>
              <a:uLnTx/>
              <a:uFillTx/>
              <a:latin typeface="Calibri" panose="020F0502020204030204" pitchFamily="34" charset="0"/>
              <a:ea typeface="+mn-ea"/>
              <a:cs typeface="Calibri" panose="020F0502020204030204" pitchFamily="34" charset="0"/>
            </a:endParaRPr>
          </a:p>
        </p:txBody>
      </p:sp>
      <p:pic>
        <p:nvPicPr>
          <p:cNvPr id="2" name="Afbeelding 1">
            <a:extLst>
              <a:ext uri="{FF2B5EF4-FFF2-40B4-BE49-F238E27FC236}">
                <a16:creationId xmlns:a16="http://schemas.microsoft.com/office/drawing/2014/main" id="{5D1B805F-93FD-1691-BFA2-094DD7BE8592}"/>
              </a:ext>
            </a:extLst>
          </p:cNvPr>
          <p:cNvPicPr>
            <a:picLocks noChangeAspect="1"/>
          </p:cNvPicPr>
          <p:nvPr/>
        </p:nvPicPr>
        <p:blipFill>
          <a:blip r:embed="rId4"/>
          <a:stretch>
            <a:fillRect/>
          </a:stretch>
        </p:blipFill>
        <p:spPr>
          <a:xfrm>
            <a:off x="0" y="22134"/>
            <a:ext cx="5827297" cy="6858000"/>
          </a:xfrm>
          <a:prstGeom prst="rect">
            <a:avLst/>
          </a:prstGeom>
        </p:spPr>
      </p:pic>
      <p:sp>
        <p:nvSpPr>
          <p:cNvPr id="3" name="Tekstvak 2">
            <a:extLst>
              <a:ext uri="{FF2B5EF4-FFF2-40B4-BE49-F238E27FC236}">
                <a16:creationId xmlns:a16="http://schemas.microsoft.com/office/drawing/2014/main" id="{78A59F3E-6305-CB80-16D9-7F10AD24A7CB}"/>
              </a:ext>
            </a:extLst>
          </p:cNvPr>
          <p:cNvSpPr txBox="1"/>
          <p:nvPr/>
        </p:nvSpPr>
        <p:spPr>
          <a:xfrm>
            <a:off x="5827297" y="1839340"/>
            <a:ext cx="6364703" cy="3903504"/>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a:t>
            </a:r>
            <a:r>
              <a:rPr kumimoji="0" lang="nl-NL" sz="2800" b="0" i="0" u="none" strike="noStrike" kern="1200" cap="none" spc="0" normalizeH="0" baseline="0" noProof="0" dirty="0" err="1">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Did</a:t>
            </a:r>
            <a:r>
              <a:rPr kumimoji="0" lang="nl-NL" sz="28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 </a:t>
            </a:r>
            <a:r>
              <a:rPr kumimoji="0" lang="nl-NL" sz="2800" b="0" i="0" u="none" strike="noStrike" kern="1200" cap="none" spc="0" normalizeH="0" baseline="0" noProof="0" dirty="0" err="1">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you</a:t>
            </a:r>
            <a:r>
              <a:rPr kumimoji="0" lang="nl-NL" sz="28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 </a:t>
            </a:r>
            <a:r>
              <a:rPr kumimoji="0" lang="nl-NL" sz="2800" b="0" i="0" u="none" strike="noStrike" kern="1200" cap="none" spc="0" normalizeH="0" baseline="0" noProof="0" dirty="0" err="1">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know</a:t>
            </a:r>
            <a:r>
              <a:rPr kumimoji="0" lang="nl-NL" sz="28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 </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t</a:t>
            </a:r>
            <a:r>
              <a:rPr kumimoji="0" lang="nl-NL" sz="28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hat </a:t>
            </a:r>
            <a:r>
              <a:rPr kumimoji="0" lang="nl-NL" sz="2800" b="0" i="0" u="none" strike="noStrike" kern="1200" cap="none" spc="0" normalizeH="0" baseline="0" noProof="0" dirty="0" err="1">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the</a:t>
            </a:r>
            <a:r>
              <a:rPr kumimoji="0" lang="nl-NL" sz="28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 STZ </a:t>
            </a:r>
            <a:r>
              <a:rPr kumimoji="0" lang="nl-NL" sz="2800" b="0" i="0" u="none" strike="noStrike" kern="1200" cap="none" spc="0" normalizeH="0" baseline="0" noProof="0" dirty="0" err="1">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hospitals</a:t>
            </a:r>
            <a:r>
              <a:rPr kumimoji="0" lang="nl-NL" sz="28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 </a:t>
            </a:r>
            <a:r>
              <a:rPr kumimoji="0" lang="nl-NL" sz="2800" b="0" i="0" u="none" strike="noStrike" kern="1200" cap="none" spc="0" normalizeH="0" baseline="0" noProof="0" dirty="0" err="1">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together</a:t>
            </a:r>
            <a:r>
              <a:rPr kumimoji="0" lang="nl-NL" sz="28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 </a:t>
            </a:r>
            <a:r>
              <a:rPr kumimoji="0" lang="nl-NL" sz="2800" b="0" i="0" u="none" strike="noStrike" kern="1200" cap="none" spc="0" normalizeH="0" baseline="0" noProof="0" dirty="0" err="1">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publish</a:t>
            </a:r>
            <a:r>
              <a:rPr kumimoji="0" lang="nl-NL" sz="28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 5% of </a:t>
            </a:r>
            <a:r>
              <a:rPr kumimoji="0" lang="nl-NL" sz="2800" b="0" i="0" u="none" strike="noStrike" kern="1200" cap="none" spc="0" normalizeH="0" baseline="0" noProof="0" dirty="0" err="1">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all</a:t>
            </a:r>
            <a:r>
              <a:rPr kumimoji="0" lang="nl-NL" sz="28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 Dutch </a:t>
            </a:r>
            <a:r>
              <a:rPr kumimoji="0" lang="nl-NL" sz="2800" b="0" i="0" u="none" strike="noStrike" kern="1200" cap="none" spc="0" normalizeH="0" baseline="0" noProof="0" dirty="0" err="1">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scientific</a:t>
            </a:r>
            <a:r>
              <a:rPr kumimoji="0" lang="nl-NL" sz="28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 </a:t>
            </a:r>
            <a:r>
              <a:rPr kumimoji="0" lang="nl-NL" sz="2800" b="0" i="0" u="none" strike="noStrike" kern="1200" cap="none" spc="0" normalizeH="0" baseline="0" noProof="0" dirty="0" err="1">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articles</a:t>
            </a:r>
            <a:r>
              <a:rPr kumimoji="0" lang="nl-NL" sz="28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a:t>
            </a:r>
          </a:p>
          <a:p>
            <a:pPr marL="0" marR="0" lvl="0" indent="0" defTabSz="914400" rtl="0" eaLnBrk="1" fontAlgn="auto" latinLnBrk="0" hangingPunct="1">
              <a:lnSpc>
                <a:spcPct val="150000"/>
              </a:lnSpc>
              <a:spcBef>
                <a:spcPts val="0"/>
              </a:spcBef>
              <a:spcAft>
                <a:spcPts val="0"/>
              </a:spcAft>
              <a:buClrTx/>
              <a:buSzTx/>
              <a:buFontTx/>
              <a:buNone/>
              <a:tabLst/>
              <a:defRPr/>
            </a:pPr>
            <a:endPar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endParaRPr>
          </a:p>
          <a:p>
            <a:pPr marL="0" marR="0" lvl="0" indent="0" defTabSz="914400" rtl="0" eaLnBrk="1" fontAlgn="auto" latinLnBrk="0" hangingPunct="1">
              <a:lnSpc>
                <a:spcPct val="150000"/>
              </a:lnSpc>
              <a:spcBef>
                <a:spcPts val="0"/>
              </a:spcBef>
              <a:spcAft>
                <a:spcPts val="0"/>
              </a:spcAft>
              <a:buClrTx/>
              <a:buSzTx/>
              <a:buFontTx/>
              <a:buNone/>
              <a:tabLst/>
              <a:defRPr/>
            </a:pPr>
            <a:r>
              <a:rPr kumimoji="0" lang="nl-NL" sz="2800" b="0" i="0" u="none" strike="noStrike" kern="1200" cap="none" spc="0" normalizeH="0" baseline="0" noProof="0" dirty="0" err="1">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Can</a:t>
            </a:r>
            <a:r>
              <a:rPr kumimoji="0" lang="nl-NL" sz="28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 we </a:t>
            </a:r>
            <a:r>
              <a:rPr kumimoji="0" lang="nl-NL" sz="2800" b="0" i="0" u="none" strike="noStrike" kern="1200" cap="none" spc="0" normalizeH="0" baseline="0" noProof="0" dirty="0" err="1">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reach</a:t>
            </a:r>
            <a:r>
              <a:rPr kumimoji="0" lang="nl-NL" sz="2800" b="0" i="0" u="none" strike="noStrike" kern="1200" cap="none" spc="0" normalizeH="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 100% open access </a:t>
            </a:r>
            <a:r>
              <a:rPr kumimoji="0" lang="nl-NL" sz="2800" b="0" i="0" u="none" strike="noStrike" kern="1200" cap="none" spc="0" normalizeH="0" noProof="0" dirty="0" err="1">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together</a:t>
            </a:r>
            <a:r>
              <a:rPr kumimoji="0" lang="nl-NL" sz="2800" b="0" i="0" u="none" strike="noStrike" kern="1200" cap="none" spc="0" normalizeH="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a:t>
            </a:r>
            <a:endParaRPr kumimoji="0" lang="nl-NL" sz="28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endParaRPr>
          </a:p>
          <a:p>
            <a:pPr marL="0" marR="0" lvl="0" indent="0" defTabSz="914400" rtl="0" eaLnBrk="1" fontAlgn="auto" latinLnBrk="0" hangingPunct="1">
              <a:lnSpc>
                <a:spcPct val="150000"/>
              </a:lnSpc>
              <a:spcBef>
                <a:spcPts val="0"/>
              </a:spcBef>
              <a:spcAft>
                <a:spcPts val="0"/>
              </a:spcAft>
              <a:buClrTx/>
              <a:buSzTx/>
              <a:buFontTx/>
              <a:buNone/>
              <a:tabLst/>
              <a:defRPr/>
            </a:pPr>
            <a:endParaRPr kumimoji="0" lang="nl-NL" sz="28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4" name="Tijdelijke aanduiding voor voettekst 3">
            <a:extLst>
              <a:ext uri="{FF2B5EF4-FFF2-40B4-BE49-F238E27FC236}">
                <a16:creationId xmlns:a16="http://schemas.microsoft.com/office/drawing/2014/main" id="{17A3080D-7ED0-6991-7561-660B10A1E922}"/>
              </a:ext>
            </a:extLst>
          </p:cNvPr>
          <p:cNvSpPr>
            <a:spLocks noGrp="1"/>
          </p:cNvSpPr>
          <p:nvPr>
            <p:ph type="ftr" sz="quarter" idx="11"/>
          </p:nvPr>
        </p:nvSpPr>
        <p:spPr>
          <a:xfrm>
            <a:off x="6364704" y="5950424"/>
            <a:ext cx="4989095" cy="771051"/>
          </a:xfrm>
        </p:spPr>
        <p:txBody>
          <a:bodyPr/>
          <a:lstStyle/>
          <a:p>
            <a:r>
              <a:rPr lang="nl-NL" sz="1600" dirty="0">
                <a:solidFill>
                  <a:srgbClr val="222222"/>
                </a:solidFill>
                <a:latin typeface="Calibri" panose="020F0502020204030204" pitchFamily="34" charset="0"/>
                <a:ea typeface="Open Sans" panose="020B0606030504020204" pitchFamily="34" charset="0"/>
                <a:cs typeface="Calibri" panose="020F0502020204030204" pitchFamily="34" charset="0"/>
              </a:rPr>
              <a:t>Rapport </a:t>
            </a:r>
            <a:r>
              <a:rPr lang="nl-NL" sz="1600" dirty="0" err="1">
                <a:solidFill>
                  <a:srgbClr val="222222"/>
                </a:solidFill>
                <a:latin typeface="Calibri" panose="020F0502020204030204" pitchFamily="34" charset="0"/>
                <a:ea typeface="Open Sans" panose="020B0606030504020204" pitchFamily="34" charset="0"/>
                <a:cs typeface="Calibri" panose="020F0502020204030204" pitchFamily="34" charset="0"/>
              </a:rPr>
              <a:t>Pleiade</a:t>
            </a:r>
            <a:r>
              <a:rPr lang="nl-NL" sz="1600" dirty="0">
                <a:solidFill>
                  <a:srgbClr val="222222"/>
                </a:solidFill>
                <a:latin typeface="Calibri" panose="020F0502020204030204" pitchFamily="34" charset="0"/>
                <a:ea typeface="Open Sans" panose="020B0606030504020204" pitchFamily="34" charset="0"/>
                <a:cs typeface="Calibri" panose="020F0502020204030204" pitchFamily="34" charset="0"/>
              </a:rPr>
              <a:t> 2021. </a:t>
            </a:r>
            <a:r>
              <a:rPr lang="nl-NL" sz="1600" dirty="0" err="1">
                <a:solidFill>
                  <a:srgbClr val="222222"/>
                </a:solidFill>
                <a:latin typeface="Calibri" panose="020F0502020204030204" pitchFamily="34" charset="0"/>
                <a:ea typeface="Open Sans" panose="020B0606030504020204" pitchFamily="34" charset="0"/>
                <a:cs typeface="Calibri" panose="020F0502020204030204" pitchFamily="34" charset="0"/>
              </a:rPr>
              <a:t>Towards</a:t>
            </a:r>
            <a:r>
              <a:rPr lang="nl-NL" sz="1600" dirty="0">
                <a:solidFill>
                  <a:srgbClr val="222222"/>
                </a:solidFill>
                <a:latin typeface="Calibri" panose="020F0502020204030204" pitchFamily="34" charset="0"/>
                <a:ea typeface="Open Sans" panose="020B0606030504020204" pitchFamily="34" charset="0"/>
                <a:cs typeface="Calibri" panose="020F0502020204030204" pitchFamily="34" charset="0"/>
              </a:rPr>
              <a:t> 100% Open Access </a:t>
            </a:r>
            <a:r>
              <a:rPr lang="nl-NL" sz="1600" dirty="0" err="1">
                <a:solidFill>
                  <a:srgbClr val="222222"/>
                </a:solidFill>
                <a:latin typeface="Calibri" panose="020F0502020204030204" pitchFamily="34" charset="0"/>
                <a:ea typeface="Open Sans" panose="020B0606030504020204" pitchFamily="34" charset="0"/>
                <a:cs typeface="Calibri" panose="020F0502020204030204" pitchFamily="34" charset="0"/>
              </a:rPr>
              <a:t>for</a:t>
            </a:r>
            <a:r>
              <a:rPr lang="nl-NL" sz="1600" dirty="0">
                <a:solidFill>
                  <a:srgbClr val="222222"/>
                </a:solidFill>
                <a:latin typeface="Calibri" panose="020F0502020204030204" pitchFamily="34" charset="0"/>
                <a:ea typeface="Open Sans" panose="020B0606030504020204" pitchFamily="34" charset="0"/>
                <a:cs typeface="Calibri" panose="020F0502020204030204" pitchFamily="34" charset="0"/>
              </a:rPr>
              <a:t> Dutch Research Publications, </a:t>
            </a:r>
            <a:r>
              <a:rPr lang="nl-NL" sz="1600" dirty="0" err="1">
                <a:solidFill>
                  <a:srgbClr val="222222"/>
                </a:solidFill>
                <a:latin typeface="Calibri" panose="020F0502020204030204" pitchFamily="34" charset="0"/>
                <a:ea typeface="Open Sans" panose="020B0606030504020204" pitchFamily="34" charset="0"/>
                <a:cs typeface="Calibri" panose="020F0502020204030204" pitchFamily="34" charset="0"/>
              </a:rPr>
              <a:t>commissionned</a:t>
            </a:r>
            <a:r>
              <a:rPr lang="nl-NL" sz="1600" dirty="0">
                <a:solidFill>
                  <a:srgbClr val="222222"/>
                </a:solidFill>
                <a:latin typeface="Calibri" panose="020F0502020204030204" pitchFamily="34" charset="0"/>
                <a:ea typeface="Open Sans" panose="020B0606030504020204" pitchFamily="34" charset="0"/>
                <a:cs typeface="Calibri" panose="020F0502020204030204" pitchFamily="34" charset="0"/>
              </a:rPr>
              <a:t> </a:t>
            </a:r>
            <a:r>
              <a:rPr lang="nl-NL" sz="1600" dirty="0" err="1">
                <a:solidFill>
                  <a:srgbClr val="222222"/>
                </a:solidFill>
                <a:latin typeface="Calibri" panose="020F0502020204030204" pitchFamily="34" charset="0"/>
                <a:ea typeface="Open Sans" panose="020B0606030504020204" pitchFamily="34" charset="0"/>
                <a:cs typeface="Calibri" panose="020F0502020204030204" pitchFamily="34" charset="0"/>
              </a:rPr>
              <a:t>by</a:t>
            </a:r>
            <a:r>
              <a:rPr lang="nl-NL" sz="1600" dirty="0">
                <a:solidFill>
                  <a:srgbClr val="222222"/>
                </a:solidFill>
                <a:latin typeface="Calibri" panose="020F0502020204030204" pitchFamily="34" charset="0"/>
                <a:ea typeface="Open Sans" panose="020B0606030504020204" pitchFamily="34" charset="0"/>
                <a:cs typeface="Calibri" panose="020F0502020204030204" pitchFamily="34" charset="0"/>
              </a:rPr>
              <a:t> </a:t>
            </a:r>
            <a:r>
              <a:rPr lang="nl-NL" sz="1600" dirty="0" err="1">
                <a:solidFill>
                  <a:srgbClr val="222222"/>
                </a:solidFill>
                <a:latin typeface="Calibri" panose="020F0502020204030204" pitchFamily="34" charset="0"/>
                <a:ea typeface="Open Sans" panose="020B0606030504020204" pitchFamily="34" charset="0"/>
                <a:cs typeface="Calibri" panose="020F0502020204030204" pitchFamily="34" charset="0"/>
              </a:rPr>
              <a:t>the</a:t>
            </a:r>
            <a:r>
              <a:rPr lang="nl-NL" sz="1600" dirty="0">
                <a:solidFill>
                  <a:srgbClr val="222222"/>
                </a:solidFill>
                <a:latin typeface="Calibri" panose="020F0502020204030204" pitchFamily="34" charset="0"/>
                <a:ea typeface="Open Sans" panose="020B0606030504020204" pitchFamily="34" charset="0"/>
                <a:cs typeface="Calibri" panose="020F0502020204030204" pitchFamily="34" charset="0"/>
              </a:rPr>
              <a:t> </a:t>
            </a:r>
            <a:r>
              <a:rPr lang="nl-NL" sz="1600" dirty="0" err="1">
                <a:solidFill>
                  <a:srgbClr val="222222"/>
                </a:solidFill>
                <a:latin typeface="Calibri" panose="020F0502020204030204" pitchFamily="34" charset="0"/>
                <a:ea typeface="Open Sans" panose="020B0606030504020204" pitchFamily="34" charset="0"/>
                <a:cs typeface="Calibri" panose="020F0502020204030204" pitchFamily="34" charset="0"/>
              </a:rPr>
              <a:t>Universities</a:t>
            </a:r>
            <a:r>
              <a:rPr lang="nl-NL" sz="1600" dirty="0">
                <a:solidFill>
                  <a:srgbClr val="222222"/>
                </a:solidFill>
                <a:latin typeface="Calibri" panose="020F0502020204030204" pitchFamily="34" charset="0"/>
                <a:ea typeface="Open Sans" panose="020B0606030504020204" pitchFamily="34" charset="0"/>
                <a:cs typeface="Calibri" panose="020F0502020204030204" pitchFamily="34" charset="0"/>
              </a:rPr>
              <a:t> of </a:t>
            </a:r>
            <a:r>
              <a:rPr lang="nl-NL" sz="1600" dirty="0" err="1">
                <a:solidFill>
                  <a:srgbClr val="222222"/>
                </a:solidFill>
                <a:latin typeface="Calibri" panose="020F0502020204030204" pitchFamily="34" charset="0"/>
                <a:ea typeface="Open Sans" panose="020B0606030504020204" pitchFamily="34" charset="0"/>
                <a:cs typeface="Calibri" panose="020F0502020204030204" pitchFamily="34" charset="0"/>
              </a:rPr>
              <a:t>the</a:t>
            </a:r>
            <a:r>
              <a:rPr lang="nl-NL" sz="1600" dirty="0">
                <a:solidFill>
                  <a:srgbClr val="222222"/>
                </a:solidFill>
                <a:latin typeface="Calibri" panose="020F0502020204030204" pitchFamily="34" charset="0"/>
                <a:ea typeface="Open Sans" panose="020B0606030504020204" pitchFamily="34" charset="0"/>
                <a:cs typeface="Calibri" panose="020F0502020204030204" pitchFamily="34" charset="0"/>
              </a:rPr>
              <a:t> Netherlands (UNL</a:t>
            </a:r>
            <a:r>
              <a:rPr lang="nl-NL" sz="1200" dirty="0">
                <a:solidFill>
                  <a:srgbClr val="222222"/>
                </a:solidFill>
                <a:latin typeface="Calibri" panose="020F0502020204030204" pitchFamily="34" charset="0"/>
                <a:ea typeface="Open Sans" panose="020B0606030504020204" pitchFamily="34" charset="0"/>
                <a:cs typeface="Calibri" panose="020F0502020204030204" pitchFamily="34" charset="0"/>
              </a:rPr>
              <a:t>)</a:t>
            </a:r>
          </a:p>
          <a:p>
            <a:endParaRPr lang="nl-NL" dirty="0"/>
          </a:p>
        </p:txBody>
      </p:sp>
    </p:spTree>
    <p:extLst>
      <p:ext uri="{BB962C8B-B14F-4D97-AF65-F5344CB8AC3E}">
        <p14:creationId xmlns:p14="http://schemas.microsoft.com/office/powerpoint/2010/main" val="161704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a:extLst>
            <a:ext uri="{FF2B5EF4-FFF2-40B4-BE49-F238E27FC236}">
              <a16:creationId xmlns:a16="http://schemas.microsoft.com/office/drawing/2014/main" id="{BC34BDFF-43D3-7AF3-7D18-431DF83B883F}"/>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EB4FAA52-AD8C-ED1C-F414-45476EA863C5}"/>
              </a:ext>
            </a:extLst>
          </p:cNvPr>
          <p:cNvSpPr txBox="1"/>
          <p:nvPr/>
        </p:nvSpPr>
        <p:spPr>
          <a:xfrm>
            <a:off x="539999" y="2224800"/>
            <a:ext cx="8141817" cy="4384277"/>
          </a:xfrm>
          <a:prstGeom prst="rect">
            <a:avLst/>
          </a:prstGeom>
          <a:noFill/>
        </p:spPr>
        <p:txBody>
          <a:bodyPr wrap="square" rtlCol="0">
            <a:spAutoFit/>
          </a:bodyPr>
          <a:lstStyle/>
          <a:p>
            <a:pPr marL="457200" marR="0" lvl="0" indent="-4572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err="1">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Facilitates</a:t>
            </a:r>
            <a:r>
              <a:rPr kumimoji="0" lang="nl-NL" sz="28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 </a:t>
            </a:r>
            <a:r>
              <a:rPr kumimoji="0" lang="nl-NL" sz="2800" b="0" i="0" u="none" strike="noStrike" kern="1200" cap="none" spc="0" normalizeH="0" baseline="0" noProof="0" dirty="0" err="1">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national</a:t>
            </a:r>
            <a:r>
              <a:rPr kumimoji="0" lang="nl-NL" sz="28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 </a:t>
            </a:r>
            <a:r>
              <a:rPr kumimoji="0" lang="nl-NL" sz="2800" b="0" i="0" u="none" strike="noStrike" kern="1200" cap="none" spc="0" normalizeH="0" baseline="0" noProof="0" dirty="0" err="1">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collaboration</a:t>
            </a:r>
            <a:endParaRPr kumimoji="0" lang="nl-NL" sz="28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endParaRPr>
          </a:p>
          <a:p>
            <a:pPr marL="457200" lvl="0" indent="-457200">
              <a:lnSpc>
                <a:spcPct val="150000"/>
              </a:lnSpc>
              <a:buFont typeface="Arial" panose="020B0604020202020204" pitchFamily="34" charset="0"/>
              <a:buChar char="•"/>
            </a:pPr>
            <a:r>
              <a:rPr lang="nl-NL" sz="2800" dirty="0">
                <a:solidFill>
                  <a:srgbClr val="222222"/>
                </a:solidFill>
                <a:latin typeface="Calibri" panose="020F0502020204030204" pitchFamily="34" charset="0"/>
                <a:ea typeface="Open Sans" panose="020B0606030504020204" pitchFamily="34" charset="0"/>
                <a:cs typeface="Calibri" panose="020F0502020204030204" pitchFamily="34" charset="0"/>
              </a:rPr>
              <a:t>Input </a:t>
            </a:r>
            <a:r>
              <a:rPr lang="nl-NL" sz="2800" dirty="0" err="1">
                <a:solidFill>
                  <a:srgbClr val="222222"/>
                </a:solidFill>
                <a:latin typeface="Calibri" panose="020F0502020204030204" pitchFamily="34" charset="0"/>
                <a:ea typeface="Open Sans" panose="020B0606030504020204" pitchFamily="34" charset="0"/>
                <a:cs typeface="Calibri" panose="020F0502020204030204" pitchFamily="34" charset="0"/>
              </a:rPr>
              <a:t>from</a:t>
            </a:r>
            <a:r>
              <a:rPr lang="nl-NL" sz="2800" dirty="0">
                <a:solidFill>
                  <a:srgbClr val="222222"/>
                </a:solidFill>
                <a:latin typeface="Calibri" panose="020F0502020204030204" pitchFamily="34" charset="0"/>
                <a:ea typeface="Open Sans" panose="020B0606030504020204" pitchFamily="34" charset="0"/>
                <a:cs typeface="Calibri" panose="020F0502020204030204" pitchFamily="34" charset="0"/>
              </a:rPr>
              <a:t> </a:t>
            </a:r>
            <a:r>
              <a:rPr lang="nl-NL" sz="2800" b="1" dirty="0" err="1">
                <a:solidFill>
                  <a:srgbClr val="222222"/>
                </a:solidFill>
                <a:latin typeface="Calibri" panose="020F0502020204030204" pitchFamily="34" charset="0"/>
                <a:ea typeface="Open Sans" panose="020B0606030504020204" pitchFamily="34" charset="0"/>
                <a:cs typeface="Calibri" panose="020F0502020204030204" pitchFamily="34" charset="0"/>
              </a:rPr>
              <a:t>all</a:t>
            </a:r>
            <a:r>
              <a:rPr lang="nl-NL" sz="2800" dirty="0">
                <a:solidFill>
                  <a:srgbClr val="222222"/>
                </a:solidFill>
                <a:latin typeface="Calibri" panose="020F0502020204030204" pitchFamily="34" charset="0"/>
                <a:ea typeface="Open Sans" panose="020B0606030504020204" pitchFamily="34" charset="0"/>
                <a:cs typeface="Calibri" panose="020F0502020204030204" pitchFamily="34" charset="0"/>
              </a:rPr>
              <a:t> Dutch </a:t>
            </a:r>
            <a:r>
              <a:rPr lang="nl-NL" sz="2800" dirty="0" err="1">
                <a:solidFill>
                  <a:srgbClr val="222222"/>
                </a:solidFill>
                <a:latin typeface="Calibri" panose="020F0502020204030204" pitchFamily="34" charset="0"/>
                <a:ea typeface="Open Sans" panose="020B0606030504020204" pitchFamily="34" charset="0"/>
                <a:cs typeface="Calibri" panose="020F0502020204030204" pitchFamily="34" charset="0"/>
              </a:rPr>
              <a:t>scientific</a:t>
            </a:r>
            <a:r>
              <a:rPr lang="nl-NL" sz="2800" dirty="0">
                <a:solidFill>
                  <a:srgbClr val="222222"/>
                </a:solidFill>
                <a:latin typeface="Calibri" panose="020F0502020204030204" pitchFamily="34" charset="0"/>
                <a:ea typeface="Open Sans" panose="020B0606030504020204" pitchFamily="34" charset="0"/>
                <a:cs typeface="Calibri" panose="020F0502020204030204" pitchFamily="34" charset="0"/>
              </a:rPr>
              <a:t> </a:t>
            </a:r>
            <a:r>
              <a:rPr lang="nl-NL" sz="2800" dirty="0" err="1">
                <a:solidFill>
                  <a:srgbClr val="222222"/>
                </a:solidFill>
                <a:latin typeface="Calibri" panose="020F0502020204030204" pitchFamily="34" charset="0"/>
                <a:ea typeface="Open Sans" panose="020B0606030504020204" pitchFamily="34" charset="0"/>
                <a:cs typeface="Calibri" panose="020F0502020204030204" pitchFamily="34" charset="0"/>
              </a:rPr>
              <a:t>institutes</a:t>
            </a:r>
            <a:r>
              <a:rPr lang="nl-NL" sz="2800" dirty="0">
                <a:solidFill>
                  <a:srgbClr val="222222"/>
                </a:solidFill>
                <a:latin typeface="Calibri" panose="020F0502020204030204" pitchFamily="34" charset="0"/>
                <a:ea typeface="Open Sans" panose="020B0606030504020204" pitchFamily="34" charset="0"/>
                <a:cs typeface="Calibri" panose="020F0502020204030204" pitchFamily="34" charset="0"/>
              </a:rPr>
              <a:t> </a:t>
            </a:r>
          </a:p>
          <a:p>
            <a:pPr lvl="0">
              <a:lnSpc>
                <a:spcPct val="150000"/>
              </a:lnSpc>
            </a:pPr>
            <a:r>
              <a:rPr lang="nl-NL" sz="2800" dirty="0">
                <a:solidFill>
                  <a:srgbClr val="222222"/>
                </a:solidFill>
                <a:latin typeface="Calibri" panose="020F0502020204030204" pitchFamily="34" charset="0"/>
                <a:ea typeface="Open Sans" panose="020B0606030504020204" pitchFamily="34" charset="0"/>
                <a:cs typeface="Calibri" panose="020F0502020204030204" pitchFamily="34" charset="0"/>
              </a:rPr>
              <a:t>	</a:t>
            </a:r>
            <a:r>
              <a:rPr lang="nl-NL" sz="2800" dirty="0" err="1">
                <a:solidFill>
                  <a:srgbClr val="222222"/>
                </a:solidFill>
                <a:latin typeface="Calibri" panose="020F0502020204030204" pitchFamily="34" charset="0"/>
                <a:ea typeface="Open Sans" panose="020B0606030504020204" pitchFamily="34" charset="0"/>
                <a:cs typeface="Calibri" panose="020F0502020204030204" pitchFamily="34" charset="0"/>
              </a:rPr>
              <a:t>including</a:t>
            </a:r>
            <a:r>
              <a:rPr lang="nl-NL" sz="2800" dirty="0">
                <a:solidFill>
                  <a:srgbClr val="222222"/>
                </a:solidFill>
                <a:latin typeface="Calibri" panose="020F0502020204030204" pitchFamily="34" charset="0"/>
                <a:ea typeface="Open Sans" panose="020B0606030504020204" pitchFamily="34" charset="0"/>
                <a:cs typeface="Calibri" panose="020F0502020204030204" pitchFamily="34" charset="0"/>
              </a:rPr>
              <a:t> STZ </a:t>
            </a:r>
            <a:r>
              <a:rPr lang="nl-NL" sz="2800" dirty="0" err="1">
                <a:solidFill>
                  <a:srgbClr val="222222"/>
                </a:solidFill>
                <a:latin typeface="Calibri" panose="020F0502020204030204" pitchFamily="34" charset="0"/>
                <a:ea typeface="Open Sans" panose="020B0606030504020204" pitchFamily="34" charset="0"/>
                <a:cs typeface="Calibri" panose="020F0502020204030204" pitchFamily="34" charset="0"/>
              </a:rPr>
              <a:t>hospitals</a:t>
            </a:r>
            <a:endParaRPr lang="nl-NL" sz="2800" dirty="0">
              <a:solidFill>
                <a:srgbClr val="222222"/>
              </a:solidFill>
              <a:latin typeface="Calibri" panose="020F0502020204030204" pitchFamily="34" charset="0"/>
              <a:ea typeface="Open Sans" panose="020B0606030504020204" pitchFamily="34" charset="0"/>
              <a:cs typeface="Calibri" panose="020F0502020204030204" pitchFamily="34" charset="0"/>
            </a:endParaRPr>
          </a:p>
          <a:p>
            <a:pPr marL="457200" lvl="0" indent="-457200">
              <a:lnSpc>
                <a:spcPct val="150000"/>
              </a:lnSpc>
              <a:buFont typeface="Arial" panose="020B0604020202020204" pitchFamily="34" charset="0"/>
              <a:buChar char="•"/>
            </a:pPr>
            <a:r>
              <a:rPr lang="nl-NL" sz="2800" dirty="0">
                <a:solidFill>
                  <a:srgbClr val="222222"/>
                </a:solidFill>
                <a:latin typeface="Calibri" panose="020F0502020204030204" pitchFamily="34" charset="0"/>
                <a:ea typeface="Open Sans" panose="020B0606030504020204" pitchFamily="34" charset="0"/>
                <a:cs typeface="Calibri" panose="020F0502020204030204" pitchFamily="34" charset="0"/>
              </a:rPr>
              <a:t>NPOS2030 </a:t>
            </a:r>
            <a:r>
              <a:rPr lang="nl-NL" sz="2800" i="1" dirty="0" err="1">
                <a:solidFill>
                  <a:srgbClr val="222222"/>
                </a:solidFill>
                <a:latin typeface="Calibri" panose="020F0502020204030204" pitchFamily="34" charset="0"/>
                <a:ea typeface="Open Sans" panose="020B0606030504020204" pitchFamily="34" charset="0"/>
                <a:cs typeface="Calibri" panose="020F0502020204030204" pitchFamily="34" charset="0"/>
              </a:rPr>
              <a:t>Ambition</a:t>
            </a:r>
            <a:r>
              <a:rPr lang="nl-NL" sz="2800" i="1" dirty="0">
                <a:solidFill>
                  <a:srgbClr val="222222"/>
                </a:solidFill>
                <a:latin typeface="Calibri" panose="020F0502020204030204" pitchFamily="34" charset="0"/>
                <a:ea typeface="Open Sans" panose="020B0606030504020204" pitchFamily="34" charset="0"/>
                <a:cs typeface="Calibri" panose="020F0502020204030204" pitchFamily="34" charset="0"/>
              </a:rPr>
              <a:t> document and Rolling Agenda 	</a:t>
            </a:r>
            <a:r>
              <a:rPr lang="en-US" sz="2800" dirty="0"/>
              <a:t>make 100% open science the norm in the 	Netherlands by 2030</a:t>
            </a:r>
            <a:endParaRPr lang="nl-NL" sz="2800" i="1" dirty="0">
              <a:solidFill>
                <a:srgbClr val="222222"/>
              </a:solidFill>
              <a:ea typeface="Open Sans" panose="020B060603050402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7" name="Tekstvak 6">
            <a:extLst>
              <a:ext uri="{FF2B5EF4-FFF2-40B4-BE49-F238E27FC236}">
                <a16:creationId xmlns:a16="http://schemas.microsoft.com/office/drawing/2014/main" id="{68D25630-5E2F-FAB3-3CDF-F4D1DF80CDB7}"/>
              </a:ext>
            </a:extLst>
          </p:cNvPr>
          <p:cNvSpPr txBox="1"/>
          <p:nvPr/>
        </p:nvSpPr>
        <p:spPr>
          <a:xfrm>
            <a:off x="540000" y="759940"/>
            <a:ext cx="756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5A733"/>
                </a:solidFill>
                <a:effectLst/>
                <a:uLnTx/>
                <a:uFillTx/>
                <a:latin typeface="Calibri" panose="020F0502020204030204" pitchFamily="34" charset="0"/>
                <a:ea typeface="+mn-ea"/>
                <a:cs typeface="Calibri" panose="020F0502020204030204" pitchFamily="34" charset="0"/>
              </a:rPr>
              <a:t>Open Science in </a:t>
            </a:r>
            <a:r>
              <a:rPr kumimoji="0" lang="nl-NL" sz="4000" b="1" i="0" u="none" strike="noStrike" kern="1200" cap="none" spc="0" normalizeH="0" baseline="0" noProof="0" dirty="0" err="1">
                <a:ln>
                  <a:noFill/>
                </a:ln>
                <a:solidFill>
                  <a:srgbClr val="F5A733"/>
                </a:solidFill>
                <a:effectLst/>
                <a:uLnTx/>
                <a:uFillTx/>
                <a:latin typeface="Calibri" panose="020F0502020204030204" pitchFamily="34" charset="0"/>
                <a:ea typeface="+mn-ea"/>
                <a:cs typeface="Calibri" panose="020F0502020204030204" pitchFamily="34" charset="0"/>
              </a:rPr>
              <a:t>the</a:t>
            </a:r>
            <a:r>
              <a:rPr kumimoji="0" lang="nl-NL" sz="4000" b="1" i="0" u="none" strike="noStrike" kern="1200" cap="none" spc="0" normalizeH="0" baseline="0" noProof="0" dirty="0">
                <a:ln>
                  <a:noFill/>
                </a:ln>
                <a:solidFill>
                  <a:srgbClr val="F5A733"/>
                </a:solidFill>
                <a:effectLst/>
                <a:uLnTx/>
                <a:uFillTx/>
                <a:latin typeface="Calibri" panose="020F0502020204030204" pitchFamily="34" charset="0"/>
                <a:ea typeface="+mn-ea"/>
                <a:cs typeface="Calibri" panose="020F0502020204030204" pitchFamily="34" charset="0"/>
              </a:rPr>
              <a:t> Netherlands</a:t>
            </a:r>
          </a:p>
        </p:txBody>
      </p:sp>
      <p:pic>
        <p:nvPicPr>
          <p:cNvPr id="2" name="Afbeelding 1">
            <a:extLst>
              <a:ext uri="{FF2B5EF4-FFF2-40B4-BE49-F238E27FC236}">
                <a16:creationId xmlns:a16="http://schemas.microsoft.com/office/drawing/2014/main" id="{EA9FAF16-EEBC-18CE-F8CD-E7DBC1608EEC}"/>
              </a:ext>
            </a:extLst>
          </p:cNvPr>
          <p:cNvPicPr>
            <a:picLocks noChangeAspect="1"/>
          </p:cNvPicPr>
          <p:nvPr/>
        </p:nvPicPr>
        <p:blipFill>
          <a:blip r:embed="rId4"/>
          <a:stretch>
            <a:fillRect/>
          </a:stretch>
        </p:blipFill>
        <p:spPr>
          <a:xfrm>
            <a:off x="7605301" y="1087592"/>
            <a:ext cx="3911684" cy="2141647"/>
          </a:xfrm>
          <a:prstGeom prst="rect">
            <a:avLst/>
          </a:prstGeom>
        </p:spPr>
      </p:pic>
      <p:pic>
        <p:nvPicPr>
          <p:cNvPr id="3" name="Afbeelding 2">
            <a:extLst>
              <a:ext uri="{FF2B5EF4-FFF2-40B4-BE49-F238E27FC236}">
                <a16:creationId xmlns:a16="http://schemas.microsoft.com/office/drawing/2014/main" id="{46FBF783-F26E-FAED-8B6C-C0BA2E24900A}"/>
              </a:ext>
            </a:extLst>
          </p:cNvPr>
          <p:cNvPicPr>
            <a:picLocks noChangeAspect="1"/>
          </p:cNvPicPr>
          <p:nvPr/>
        </p:nvPicPr>
        <p:blipFill>
          <a:blip r:embed="rId5"/>
          <a:stretch>
            <a:fillRect/>
          </a:stretch>
        </p:blipFill>
        <p:spPr>
          <a:xfrm>
            <a:off x="8447964" y="3428999"/>
            <a:ext cx="3343081" cy="3428297"/>
          </a:xfrm>
          <a:prstGeom prst="rect">
            <a:avLst/>
          </a:prstGeom>
        </p:spPr>
      </p:pic>
    </p:spTree>
    <p:extLst>
      <p:ext uri="{BB962C8B-B14F-4D97-AF65-F5344CB8AC3E}">
        <p14:creationId xmlns:p14="http://schemas.microsoft.com/office/powerpoint/2010/main" val="370727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a:extLst>
            <a:ext uri="{FF2B5EF4-FFF2-40B4-BE49-F238E27FC236}">
              <a16:creationId xmlns:a16="http://schemas.microsoft.com/office/drawing/2014/main" id="{E07346BE-08C8-66FF-4DC7-17C192541E32}"/>
            </a:ext>
          </a:extLst>
        </p:cNvPr>
        <p:cNvGrpSpPr/>
        <p:nvPr/>
      </p:nvGrpSpPr>
      <p:grpSpPr>
        <a:xfrm>
          <a:off x="0" y="0"/>
          <a:ext cx="0" cy="0"/>
          <a:chOff x="0" y="0"/>
          <a:chExt cx="0" cy="0"/>
        </a:xfrm>
      </p:grpSpPr>
      <p:pic>
        <p:nvPicPr>
          <p:cNvPr id="3" name="Picture 2" descr="Onze STZ-status | Gelre ziekenhuizen">
            <a:extLst>
              <a:ext uri="{FF2B5EF4-FFF2-40B4-BE49-F238E27FC236}">
                <a16:creationId xmlns:a16="http://schemas.microsoft.com/office/drawing/2014/main" id="{5E2EBAA7-9C34-0DE9-47C7-D1148362FE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934809" cy="3122136"/>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EB82D668-478B-A238-70EE-C92AD8971686}"/>
              </a:ext>
            </a:extLst>
          </p:cNvPr>
          <p:cNvSpPr txBox="1"/>
          <p:nvPr/>
        </p:nvSpPr>
        <p:spPr>
          <a:xfrm>
            <a:off x="539999" y="2224800"/>
            <a:ext cx="8255535" cy="392261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nl-NL" sz="2400" dirty="0">
              <a:solidFill>
                <a:srgbClr val="000000"/>
              </a:solidFill>
              <a:latin typeface="Calibri" panose="020F0502020204030204" pitchFamily="34" charset="0"/>
              <a:ea typeface="Open Sans" panose="020B0606030504020204" pitchFamily="34" charset="0"/>
              <a:cs typeface="Calibri" panose="020F050202020403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nl-NL" sz="2400" dirty="0">
              <a:solidFill>
                <a:srgbClr val="000000"/>
              </a:solidFill>
              <a:latin typeface="Calibri" panose="020F0502020204030204" pitchFamily="34" charset="0"/>
              <a:ea typeface="Open Sans" panose="020B0606030504020204" pitchFamily="34" charset="0"/>
              <a:cs typeface="Calibri" panose="020F050202020403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nl-NL" sz="2400" dirty="0">
              <a:solidFill>
                <a:srgbClr val="000000"/>
              </a:solidFill>
              <a:latin typeface="Calibri" panose="020F0502020204030204" pitchFamily="34" charset="0"/>
              <a:ea typeface="Open Sans" panose="020B0606030504020204" pitchFamily="34" charset="0"/>
              <a:cs typeface="Calibri" panose="020F0502020204030204" pitchFamily="34" charset="0"/>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Not</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an</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official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signatory</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of NPOS2030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ambition</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Open Science in STZ </a:t>
            </a:r>
            <a:r>
              <a:rPr kumimoji="0" lang="nl-NL" sz="2800" b="0" i="0" u="none" strike="noStrike" kern="1200" cap="none" spc="0" normalizeH="0" baseline="0" noProof="0" dirty="0" err="1">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ambition</a:t>
            </a:r>
            <a:r>
              <a:rPr kumimoji="0" lang="nl-NL" sz="28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 statement 2023-2027</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7" name="Tekstvak 6">
            <a:extLst>
              <a:ext uri="{FF2B5EF4-FFF2-40B4-BE49-F238E27FC236}">
                <a16:creationId xmlns:a16="http://schemas.microsoft.com/office/drawing/2014/main" id="{BD819F7B-DC53-47DD-CDE3-D2367DEB3C43}"/>
              </a:ext>
            </a:extLst>
          </p:cNvPr>
          <p:cNvSpPr txBox="1"/>
          <p:nvPr/>
        </p:nvSpPr>
        <p:spPr>
          <a:xfrm>
            <a:off x="540000" y="720000"/>
            <a:ext cx="102162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5A733"/>
                </a:solidFill>
                <a:effectLst/>
                <a:uLnTx/>
                <a:uFillTx/>
                <a:latin typeface="Calibri" panose="020F0502020204030204" pitchFamily="34" charset="0"/>
                <a:ea typeface="+mn-ea"/>
                <a:cs typeface="Calibri" panose="020F0502020204030204" pitchFamily="34" charset="0"/>
              </a:rPr>
              <a:t>                             STZ </a:t>
            </a:r>
            <a:r>
              <a:rPr kumimoji="0" lang="nl-NL" sz="4000" b="1" i="0" u="none" strike="noStrike" kern="1200" cap="none" spc="0" normalizeH="0" baseline="0" noProof="0" dirty="0" err="1">
                <a:ln>
                  <a:noFill/>
                </a:ln>
                <a:solidFill>
                  <a:srgbClr val="F5A733"/>
                </a:solidFill>
                <a:effectLst/>
                <a:uLnTx/>
                <a:uFillTx/>
                <a:latin typeface="Calibri" panose="020F0502020204030204" pitchFamily="34" charset="0"/>
                <a:ea typeface="+mn-ea"/>
                <a:cs typeface="Calibri" panose="020F0502020204030204" pitchFamily="34" charset="0"/>
              </a:rPr>
              <a:t>hospitals</a:t>
            </a:r>
            <a:r>
              <a:rPr kumimoji="0" lang="nl-NL" sz="4000" b="1" i="0" u="none" strike="noStrike" kern="1200" cap="none" spc="0" normalizeH="0" noProof="0" dirty="0">
                <a:ln>
                  <a:noFill/>
                </a:ln>
                <a:solidFill>
                  <a:srgbClr val="F5A733"/>
                </a:solidFill>
                <a:effectLst/>
                <a:uLnTx/>
                <a:uFillTx/>
                <a:latin typeface="Calibri" panose="020F0502020204030204" pitchFamily="34" charset="0"/>
                <a:ea typeface="+mn-ea"/>
                <a:cs typeface="Calibri" panose="020F0502020204030204" pitchFamily="34" charset="0"/>
              </a:rPr>
              <a:t> </a:t>
            </a:r>
            <a:r>
              <a:rPr kumimoji="0" lang="nl-NL" sz="4000" b="1" i="0" u="none" strike="noStrike" kern="1200" cap="none" spc="0" normalizeH="0" baseline="0" noProof="0" dirty="0">
                <a:ln>
                  <a:noFill/>
                </a:ln>
                <a:solidFill>
                  <a:srgbClr val="F5A733"/>
                </a:solidFill>
                <a:effectLst/>
                <a:uLnTx/>
                <a:uFillTx/>
                <a:latin typeface="Calibri" panose="020F0502020204030204" pitchFamily="34" charset="0"/>
                <a:ea typeface="+mn-ea"/>
                <a:cs typeface="Calibri" panose="020F0502020204030204" pitchFamily="34" charset="0"/>
              </a:rPr>
              <a:t>and Open Science</a:t>
            </a:r>
          </a:p>
        </p:txBody>
      </p:sp>
      <p:pic>
        <p:nvPicPr>
          <p:cNvPr id="4" name="Afbeelding 3">
            <a:extLst>
              <a:ext uri="{FF2B5EF4-FFF2-40B4-BE49-F238E27FC236}">
                <a16:creationId xmlns:a16="http://schemas.microsoft.com/office/drawing/2014/main" id="{8D098E4F-86CC-F2A7-557E-F86B840339B9}"/>
              </a:ext>
            </a:extLst>
          </p:cNvPr>
          <p:cNvPicPr>
            <a:picLocks noChangeAspect="1"/>
          </p:cNvPicPr>
          <p:nvPr/>
        </p:nvPicPr>
        <p:blipFill>
          <a:blip r:embed="rId5"/>
          <a:stretch>
            <a:fillRect/>
          </a:stretch>
        </p:blipFill>
        <p:spPr>
          <a:xfrm>
            <a:off x="8631761" y="2147886"/>
            <a:ext cx="3356172" cy="3491052"/>
          </a:xfrm>
          <a:prstGeom prst="rect">
            <a:avLst/>
          </a:prstGeom>
        </p:spPr>
      </p:pic>
      <p:sp>
        <p:nvSpPr>
          <p:cNvPr id="5" name="Rechthoek: afgeronde hoeken 4">
            <a:extLst>
              <a:ext uri="{FF2B5EF4-FFF2-40B4-BE49-F238E27FC236}">
                <a16:creationId xmlns:a16="http://schemas.microsoft.com/office/drawing/2014/main" id="{FD9A8DF2-59E9-4BA7-B374-EDC951259EF8}"/>
              </a:ext>
            </a:extLst>
          </p:cNvPr>
          <p:cNvSpPr/>
          <p:nvPr/>
        </p:nvSpPr>
        <p:spPr>
          <a:xfrm>
            <a:off x="1138924" y="3271706"/>
            <a:ext cx="1552074" cy="914400"/>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Top-</a:t>
            </a:r>
            <a:r>
              <a:rPr lang="nl-NL" dirty="0" err="1"/>
              <a:t>clinical</a:t>
            </a:r>
            <a:r>
              <a:rPr lang="nl-NL" dirty="0"/>
              <a:t> care</a:t>
            </a:r>
          </a:p>
        </p:txBody>
      </p:sp>
      <p:sp>
        <p:nvSpPr>
          <p:cNvPr id="12" name="Rechthoek: afgeronde hoeken 11">
            <a:extLst>
              <a:ext uri="{FF2B5EF4-FFF2-40B4-BE49-F238E27FC236}">
                <a16:creationId xmlns:a16="http://schemas.microsoft.com/office/drawing/2014/main" id="{14C70E87-F397-56D5-AB46-C6C3E5554238}"/>
              </a:ext>
            </a:extLst>
          </p:cNvPr>
          <p:cNvSpPr/>
          <p:nvPr/>
        </p:nvSpPr>
        <p:spPr>
          <a:xfrm>
            <a:off x="3333268" y="3254501"/>
            <a:ext cx="1552074" cy="914400"/>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err="1"/>
              <a:t>Education</a:t>
            </a:r>
            <a:endParaRPr lang="nl-NL" dirty="0"/>
          </a:p>
        </p:txBody>
      </p:sp>
      <p:sp>
        <p:nvSpPr>
          <p:cNvPr id="13" name="Rechthoek: afgeronde hoeken 12">
            <a:extLst>
              <a:ext uri="{FF2B5EF4-FFF2-40B4-BE49-F238E27FC236}">
                <a16:creationId xmlns:a16="http://schemas.microsoft.com/office/drawing/2014/main" id="{77C30445-B2FC-97B6-FC44-B138654ACAE1}"/>
              </a:ext>
            </a:extLst>
          </p:cNvPr>
          <p:cNvSpPr/>
          <p:nvPr/>
        </p:nvSpPr>
        <p:spPr>
          <a:xfrm>
            <a:off x="5396286" y="3271706"/>
            <a:ext cx="1552074" cy="914400"/>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Research</a:t>
            </a:r>
          </a:p>
        </p:txBody>
      </p:sp>
      <p:pic>
        <p:nvPicPr>
          <p:cNvPr id="2" name="Afbeelding 1">
            <a:extLst>
              <a:ext uri="{FF2B5EF4-FFF2-40B4-BE49-F238E27FC236}">
                <a16:creationId xmlns:a16="http://schemas.microsoft.com/office/drawing/2014/main" id="{F67EB88A-F1D8-E509-1737-813E6905EE94}"/>
              </a:ext>
            </a:extLst>
          </p:cNvPr>
          <p:cNvPicPr>
            <a:picLocks noChangeAspect="1"/>
          </p:cNvPicPr>
          <p:nvPr/>
        </p:nvPicPr>
        <p:blipFill>
          <a:blip r:embed="rId6"/>
          <a:stretch>
            <a:fillRect/>
          </a:stretch>
        </p:blipFill>
        <p:spPr>
          <a:xfrm>
            <a:off x="8795534" y="2622059"/>
            <a:ext cx="941551" cy="1000154"/>
          </a:xfrm>
          <a:prstGeom prst="rect">
            <a:avLst/>
          </a:prstGeom>
        </p:spPr>
      </p:pic>
    </p:spTree>
    <p:extLst>
      <p:ext uri="{BB962C8B-B14F-4D97-AF65-F5344CB8AC3E}">
        <p14:creationId xmlns:p14="http://schemas.microsoft.com/office/powerpoint/2010/main" val="19721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a:extLst>
            <a:ext uri="{FF2B5EF4-FFF2-40B4-BE49-F238E27FC236}">
              <a16:creationId xmlns:a16="http://schemas.microsoft.com/office/drawing/2014/main" id="{FFC6EF81-0500-96CA-AB3E-CED2C79F0CBF}"/>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16CAEE85-0B7E-722F-5749-327004A3732A}"/>
              </a:ext>
            </a:extLst>
          </p:cNvPr>
          <p:cNvSpPr txBox="1"/>
          <p:nvPr/>
        </p:nvSpPr>
        <p:spPr>
          <a:xfrm>
            <a:off x="650544" y="2213557"/>
            <a:ext cx="5221314" cy="418050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nl-NL" sz="2000" dirty="0">
              <a:solidFill>
                <a:srgbClr val="000000"/>
              </a:solidFill>
              <a:latin typeface="Calibri" panose="020F0502020204030204" pitchFamily="34" charset="0"/>
              <a:ea typeface="Open Sans" panose="020B060603050402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Looking</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for</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connection</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with</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	National </a:t>
            </a:r>
            <a:r>
              <a:rPr kumimoji="0" lang="nl-NL" sz="2800" b="0" i="0" u="none" strike="noStrike" kern="1200" cap="none" spc="0" normalizeH="0" baseline="0" noProof="0" dirty="0" err="1">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collaboration</a:t>
            </a:r>
            <a:endParaRPr kumimoji="0" lang="nl-NL" sz="28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2800" b="0" i="0" u="none" strike="noStrike" kern="1200" cap="none" spc="0" normalizeH="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	Board of </a:t>
            </a:r>
            <a:r>
              <a:rPr kumimoji="0" lang="nl-NL" sz="2800" b="0" i="0" u="none" strike="noStrike" kern="1200" cap="none" spc="0" normalizeH="0" noProof="0" dirty="0" err="1">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the</a:t>
            </a:r>
            <a:r>
              <a:rPr kumimoji="0" lang="nl-NL" sz="2800" b="0" i="0" u="none" strike="noStrike" kern="1200" cap="none" spc="0" normalizeH="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 STZ</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l-NL" sz="2800" b="0" i="0" u="none" strike="noStrike" kern="1200" cap="none" spc="0" normalizeH="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nl-NL" sz="2800" baseline="0" dirty="0">
                <a:solidFill>
                  <a:srgbClr val="000000"/>
                </a:solidFill>
                <a:latin typeface="Calibri" panose="020F0502020204030204" pitchFamily="34" charset="0"/>
                <a:ea typeface="Open Sans" panose="020B0606030504020204" pitchFamily="34" charset="0"/>
                <a:cs typeface="Calibri" panose="020F0502020204030204" pitchFamily="34" charset="0"/>
              </a:rPr>
              <a:t>Awareness</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for</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STZ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libraries</a:t>
            </a:r>
            <a:endParaRPr kumimoji="0" lang="nl-NL" sz="28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pic>
        <p:nvPicPr>
          <p:cNvPr id="1028" name="Picture 4" descr="Vijf tips om echt contact te maken met klanten? - Daniëlle de Jonge">
            <a:extLst>
              <a:ext uri="{FF2B5EF4-FFF2-40B4-BE49-F238E27FC236}">
                <a16:creationId xmlns:a16="http://schemas.microsoft.com/office/drawing/2014/main" id="{F273350F-0338-F76E-817F-7715D0EDFD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1" y="112926"/>
            <a:ext cx="6705600" cy="6632578"/>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24401B0C-DCC2-2843-ED95-22881473D67E}"/>
              </a:ext>
            </a:extLst>
          </p:cNvPr>
          <p:cNvPicPr>
            <a:picLocks noChangeAspect="1"/>
          </p:cNvPicPr>
          <p:nvPr/>
        </p:nvPicPr>
        <p:blipFill>
          <a:blip r:embed="rId5"/>
          <a:stretch>
            <a:fillRect/>
          </a:stretch>
        </p:blipFill>
        <p:spPr>
          <a:xfrm>
            <a:off x="222379" y="4856609"/>
            <a:ext cx="871804" cy="926672"/>
          </a:xfrm>
          <a:prstGeom prst="rect">
            <a:avLst/>
          </a:prstGeom>
        </p:spPr>
      </p:pic>
      <p:sp>
        <p:nvSpPr>
          <p:cNvPr id="7" name="Tekstvak 6">
            <a:extLst>
              <a:ext uri="{FF2B5EF4-FFF2-40B4-BE49-F238E27FC236}">
                <a16:creationId xmlns:a16="http://schemas.microsoft.com/office/drawing/2014/main" id="{3B3044A5-27CD-3D37-0CCF-2D84993D0D9E}"/>
              </a:ext>
            </a:extLst>
          </p:cNvPr>
          <p:cNvSpPr txBox="1"/>
          <p:nvPr/>
        </p:nvSpPr>
        <p:spPr>
          <a:xfrm>
            <a:off x="540000" y="720000"/>
            <a:ext cx="522131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000" b="1" dirty="0">
                <a:solidFill>
                  <a:srgbClr val="F5A733"/>
                </a:solidFill>
                <a:latin typeface="Calibri" panose="020F0502020204030204" pitchFamily="34" charset="0"/>
                <a:cs typeface="Calibri" panose="020F0502020204030204" pitchFamily="34" charset="0"/>
              </a:rPr>
              <a:t>STZ Open Science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4000" b="1" dirty="0" err="1">
                <a:solidFill>
                  <a:srgbClr val="F5A733"/>
                </a:solidFill>
                <a:latin typeface="Calibri" panose="020F0502020204030204" pitchFamily="34" charset="0"/>
                <a:cs typeface="Calibri" panose="020F0502020204030204" pitchFamily="34" charset="0"/>
              </a:rPr>
              <a:t>Working</a:t>
            </a:r>
            <a:r>
              <a:rPr lang="nl-NL" sz="4000" b="1" dirty="0">
                <a:solidFill>
                  <a:srgbClr val="F5A733"/>
                </a:solidFill>
                <a:latin typeface="Calibri" panose="020F0502020204030204" pitchFamily="34" charset="0"/>
                <a:cs typeface="Calibri" panose="020F0502020204030204" pitchFamily="34" charset="0"/>
              </a:rPr>
              <a:t> </a:t>
            </a:r>
            <a:r>
              <a:rPr lang="nl-NL" sz="4000" b="1" dirty="0" err="1">
                <a:solidFill>
                  <a:srgbClr val="F5A733"/>
                </a:solidFill>
                <a:latin typeface="Calibri" panose="020F0502020204030204" pitchFamily="34" charset="0"/>
                <a:cs typeface="Calibri" panose="020F0502020204030204" pitchFamily="34" charset="0"/>
              </a:rPr>
              <a:t>group</a:t>
            </a:r>
            <a:endParaRPr kumimoji="0" lang="nl-NL" sz="4000" b="1" i="0" u="none" strike="noStrike" kern="1200" cap="none" spc="0" normalizeH="0" baseline="0" noProof="0" dirty="0">
              <a:ln>
                <a:noFill/>
              </a:ln>
              <a:solidFill>
                <a:srgbClr val="F5A733"/>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1079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a:extLst>
            <a:ext uri="{FF2B5EF4-FFF2-40B4-BE49-F238E27FC236}">
              <a16:creationId xmlns:a16="http://schemas.microsoft.com/office/drawing/2014/main" id="{93195389-C92C-EC3E-51E9-F151F8AEB4DE}"/>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3D3D2EA3-DF88-94A5-2B20-FFDE5300298B}"/>
              </a:ext>
            </a:extLst>
          </p:cNvPr>
          <p:cNvSpPr txBox="1"/>
          <p:nvPr/>
        </p:nvSpPr>
        <p:spPr>
          <a:xfrm>
            <a:off x="0" y="2224800"/>
            <a:ext cx="7642746" cy="5215274"/>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Participant at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th</a:t>
            </a:r>
            <a:r>
              <a:rPr kumimoji="0" lang="nl-NL" sz="28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e NPOS </a:t>
            </a:r>
            <a:r>
              <a:rPr kumimoji="0" lang="nl-NL" sz="2800" b="0" i="0" u="none" strike="noStrike" kern="1200" cap="none" spc="0" normalizeH="0" baseline="0" noProof="0" dirty="0" err="1">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table</a:t>
            </a:r>
            <a:endPar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Participant in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the</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Full OA project</a:t>
            </a:r>
          </a:p>
          <a:p>
            <a:pPr marL="800100" lvl="1" indent="-342900">
              <a:lnSpc>
                <a:spcPct val="150000"/>
              </a:lnSpc>
              <a:buFont typeface="Arial" panose="020B0604020202020204" pitchFamily="34" charset="0"/>
              <a:buChar char="•"/>
              <a:defRPr/>
            </a:pPr>
            <a:r>
              <a:rPr lang="nl-NL" sz="2400" dirty="0">
                <a:solidFill>
                  <a:srgbClr val="000000"/>
                </a:solidFill>
                <a:latin typeface="Calibri" panose="020F0502020204030204" pitchFamily="34" charset="0"/>
                <a:ea typeface="Open Sans" panose="020B0606030504020204" pitchFamily="34" charset="0"/>
                <a:cs typeface="Calibri" panose="020F0502020204030204" pitchFamily="34" charset="0"/>
              </a:rPr>
              <a:t>Inventory of </a:t>
            </a:r>
            <a:r>
              <a:rPr lang="nl-NL" sz="2400" dirty="0" err="1">
                <a:solidFill>
                  <a:srgbClr val="000000"/>
                </a:solidFill>
                <a:latin typeface="Calibri" panose="020F0502020204030204" pitchFamily="34" charset="0"/>
                <a:ea typeface="Open Sans" panose="020B0606030504020204" pitchFamily="34" charset="0"/>
                <a:cs typeface="Calibri" panose="020F0502020204030204" pitchFamily="34" charset="0"/>
              </a:rPr>
              <a:t>possible</a:t>
            </a:r>
            <a:r>
              <a:rPr lang="nl-NL" sz="24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r>
              <a:rPr lang="nl-NL" sz="2400" dirty="0" err="1">
                <a:solidFill>
                  <a:srgbClr val="000000"/>
                </a:solidFill>
                <a:latin typeface="Calibri" panose="020F0502020204030204" pitchFamily="34" charset="0"/>
                <a:ea typeface="Open Sans" panose="020B0606030504020204" pitchFamily="34" charset="0"/>
                <a:cs typeface="Calibri" panose="020F0502020204030204" pitchFamily="34" charset="0"/>
              </a:rPr>
              <a:t>publishers</a:t>
            </a:r>
            <a:r>
              <a:rPr lang="nl-NL" sz="24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r>
              <a:rPr lang="nl-NL" sz="2400" dirty="0" err="1">
                <a:solidFill>
                  <a:srgbClr val="000000"/>
                </a:solidFill>
                <a:latin typeface="Calibri" panose="020F0502020204030204" pitchFamily="34" charset="0"/>
                <a:ea typeface="Open Sans" panose="020B0606030504020204" pitchFamily="34" charset="0"/>
                <a:cs typeface="Calibri" panose="020F0502020204030204" pitchFamily="34" charset="0"/>
              </a:rPr>
              <a:t>for</a:t>
            </a:r>
            <a:r>
              <a:rPr lang="nl-NL" sz="2400" dirty="0">
                <a:solidFill>
                  <a:srgbClr val="000000"/>
                </a:solidFill>
                <a:latin typeface="Calibri" panose="020F0502020204030204" pitchFamily="34" charset="0"/>
                <a:ea typeface="Open Sans" panose="020B0606030504020204" pitchFamily="34" charset="0"/>
                <a:cs typeface="Calibri" panose="020F0502020204030204" pitchFamily="34" charset="0"/>
              </a:rPr>
              <a:t> OA deals</a:t>
            </a:r>
          </a:p>
          <a:p>
            <a:pPr marL="800100" lvl="1" indent="-342900">
              <a:lnSpc>
                <a:spcPct val="150000"/>
              </a:lnSpc>
              <a:buFont typeface="Arial" panose="020B0604020202020204" pitchFamily="34" charset="0"/>
              <a:buChar char="•"/>
              <a:defRPr/>
            </a:pPr>
            <a:r>
              <a:rPr lang="nl-NL" sz="2400" dirty="0" err="1">
                <a:solidFill>
                  <a:srgbClr val="000000"/>
                </a:solidFill>
                <a:latin typeface="Calibri" panose="020F0502020204030204" pitchFamily="34" charset="0"/>
                <a:ea typeface="Open Sans" panose="020B0606030504020204" pitchFamily="34" charset="0"/>
                <a:cs typeface="Calibri" panose="020F0502020204030204" pitchFamily="34" charset="0"/>
              </a:rPr>
              <a:t>Contributing</a:t>
            </a:r>
            <a:r>
              <a:rPr lang="nl-NL" sz="24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r>
              <a:rPr lang="nl-NL" sz="2400" dirty="0" err="1">
                <a:solidFill>
                  <a:srgbClr val="000000"/>
                </a:solidFill>
                <a:latin typeface="Calibri" panose="020F0502020204030204" pitchFamily="34" charset="0"/>
                <a:ea typeface="Open Sans" panose="020B0606030504020204" pitchFamily="34" charset="0"/>
                <a:cs typeface="Calibri" panose="020F0502020204030204" pitchFamily="34" charset="0"/>
              </a:rPr>
              <a:t>to</a:t>
            </a:r>
            <a:r>
              <a:rPr lang="nl-NL" sz="24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r>
              <a:rPr lang="nl-NL" sz="2400" dirty="0" err="1">
                <a:solidFill>
                  <a:srgbClr val="000000"/>
                </a:solidFill>
                <a:latin typeface="Calibri" panose="020F0502020204030204" pitchFamily="34" charset="0"/>
                <a:ea typeface="Open Sans" panose="020B0606030504020204" pitchFamily="34" charset="0"/>
                <a:cs typeface="Calibri" panose="020F0502020204030204" pitchFamily="34" charset="0"/>
              </a:rPr>
              <a:t>the</a:t>
            </a:r>
            <a:r>
              <a:rPr lang="nl-NL" sz="2400" dirty="0">
                <a:solidFill>
                  <a:srgbClr val="000000"/>
                </a:solidFill>
                <a:latin typeface="Calibri" panose="020F0502020204030204" pitchFamily="34" charset="0"/>
                <a:ea typeface="Open Sans" panose="020B0606030504020204" pitchFamily="34" charset="0"/>
                <a:cs typeface="Calibri" panose="020F0502020204030204" pitchFamily="34" charset="0"/>
              </a:rPr>
              <a:t> first </a:t>
            </a:r>
            <a:r>
              <a:rPr lang="nl-NL" sz="2400" dirty="0" err="1">
                <a:solidFill>
                  <a:srgbClr val="000000"/>
                </a:solidFill>
                <a:latin typeface="Calibri" panose="020F0502020204030204" pitchFamily="34" charset="0"/>
                <a:ea typeface="Open Sans" panose="020B0606030504020204" pitchFamily="34" charset="0"/>
                <a:cs typeface="Calibri" panose="020F0502020204030204" pitchFamily="34" charset="0"/>
              </a:rPr>
              <a:t>national</a:t>
            </a:r>
            <a:r>
              <a:rPr lang="nl-NL" sz="2400" dirty="0">
                <a:solidFill>
                  <a:srgbClr val="000000"/>
                </a:solidFill>
                <a:latin typeface="Calibri" panose="020F0502020204030204" pitchFamily="34" charset="0"/>
                <a:ea typeface="Open Sans" panose="020B0606030504020204" pitchFamily="34" charset="0"/>
                <a:cs typeface="Calibri" panose="020F0502020204030204" pitchFamily="34" charset="0"/>
              </a:rPr>
              <a:t> deal </a:t>
            </a:r>
            <a:r>
              <a:rPr lang="nl-NL" sz="2400" dirty="0" err="1">
                <a:solidFill>
                  <a:srgbClr val="000000"/>
                </a:solidFill>
                <a:latin typeface="Calibri" panose="020F0502020204030204" pitchFamily="34" charset="0"/>
                <a:ea typeface="Open Sans" panose="020B0606030504020204" pitchFamily="34" charset="0"/>
                <a:cs typeface="Calibri" panose="020F0502020204030204" pitchFamily="34" charset="0"/>
              </a:rPr>
              <a:t>with</a:t>
            </a:r>
            <a:r>
              <a:rPr lang="nl-NL" sz="2400" dirty="0">
                <a:solidFill>
                  <a:srgbClr val="000000"/>
                </a:solidFill>
                <a:latin typeface="Calibri" panose="020F0502020204030204" pitchFamily="34" charset="0"/>
                <a:ea typeface="Open Sans" panose="020B0606030504020204" pitchFamily="34" charset="0"/>
                <a:cs typeface="Calibri" panose="020F0502020204030204" pitchFamily="34" charset="0"/>
              </a:rPr>
              <a:t> full gold open access </a:t>
            </a:r>
            <a:r>
              <a:rPr lang="nl-NL" sz="2400" dirty="0" err="1">
                <a:solidFill>
                  <a:srgbClr val="000000"/>
                </a:solidFill>
                <a:latin typeface="Calibri" panose="020F0502020204030204" pitchFamily="34" charset="0"/>
                <a:ea typeface="Open Sans" panose="020B0606030504020204" pitchFamily="34" charset="0"/>
                <a:cs typeface="Calibri" panose="020F0502020204030204" pitchFamily="34" charset="0"/>
              </a:rPr>
              <a:t>publisher</a:t>
            </a:r>
            <a:r>
              <a:rPr lang="nl-NL" sz="24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p>
          <a:p>
            <a:pPr marL="342900" lvl="0" indent="-342900">
              <a:lnSpc>
                <a:spcPct val="150000"/>
              </a:lnSpc>
              <a:buFont typeface="Arial" panose="020B0604020202020204" pitchFamily="34" charset="0"/>
              <a:buChar char="•"/>
              <a:defRPr/>
            </a:pP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Participant in a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national</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inventory</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of new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ways</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of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collaboration</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in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future</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deals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with</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publishers</a:t>
            </a:r>
            <a:endPar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nl-NL" sz="20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7" name="Tekstvak 6">
            <a:extLst>
              <a:ext uri="{FF2B5EF4-FFF2-40B4-BE49-F238E27FC236}">
                <a16:creationId xmlns:a16="http://schemas.microsoft.com/office/drawing/2014/main" id="{A8700208-6413-3AF1-99FA-525F4BD91795}"/>
              </a:ext>
            </a:extLst>
          </p:cNvPr>
          <p:cNvSpPr txBox="1"/>
          <p:nvPr/>
        </p:nvSpPr>
        <p:spPr>
          <a:xfrm>
            <a:off x="540000" y="720000"/>
            <a:ext cx="569566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err="1">
                <a:ln>
                  <a:noFill/>
                </a:ln>
                <a:solidFill>
                  <a:srgbClr val="F5A733"/>
                </a:solidFill>
                <a:effectLst/>
                <a:uLnTx/>
                <a:uFillTx/>
                <a:latin typeface="Calibri" panose="020F0502020204030204" pitchFamily="34" charset="0"/>
                <a:ea typeface="+mn-ea"/>
                <a:cs typeface="Calibri" panose="020F0502020204030204" pitchFamily="34" charset="0"/>
              </a:rPr>
              <a:t>Connecting</a:t>
            </a:r>
            <a:r>
              <a:rPr kumimoji="0" lang="nl-NL" sz="4000" b="1" i="0" u="none" strike="noStrike" kern="1200" cap="none" spc="0" normalizeH="0" baseline="0" noProof="0" dirty="0">
                <a:ln>
                  <a:noFill/>
                </a:ln>
                <a:solidFill>
                  <a:srgbClr val="F5A733"/>
                </a:solidFill>
                <a:effectLst/>
                <a:uLnTx/>
                <a:uFillTx/>
                <a:latin typeface="Calibri" panose="020F0502020204030204" pitchFamily="34" charset="0"/>
                <a:ea typeface="+mn-ea"/>
                <a:cs typeface="Calibri" panose="020F0502020204030204" pitchFamily="34" charset="0"/>
              </a:rPr>
              <a:t> </a:t>
            </a:r>
            <a:r>
              <a:rPr kumimoji="0" lang="nl-NL" sz="4000" b="1" i="0" u="none" strike="noStrike" kern="1200" cap="none" spc="0" normalizeH="0" baseline="0" noProof="0" dirty="0" err="1">
                <a:ln>
                  <a:noFill/>
                </a:ln>
                <a:solidFill>
                  <a:srgbClr val="F5A733"/>
                </a:solidFill>
                <a:effectLst/>
                <a:uLnTx/>
                <a:uFillTx/>
                <a:latin typeface="Calibri" panose="020F0502020204030204" pitchFamily="34" charset="0"/>
                <a:ea typeface="+mn-ea"/>
                <a:cs typeface="Calibri" panose="020F0502020204030204" pitchFamily="34" charset="0"/>
              </a:rPr>
              <a:t>with</a:t>
            </a:r>
            <a:r>
              <a:rPr kumimoji="0" lang="nl-NL" sz="4000" b="1" i="0" u="none" strike="noStrike" kern="1200" cap="none" spc="0" normalizeH="0" baseline="0" noProof="0" dirty="0">
                <a:ln>
                  <a:noFill/>
                </a:ln>
                <a:solidFill>
                  <a:srgbClr val="F5A733"/>
                </a:solidFill>
                <a:effectLst/>
                <a:uLnTx/>
                <a:uFillTx/>
                <a:latin typeface="Calibri" panose="020F0502020204030204" pitchFamily="34" charset="0"/>
                <a:ea typeface="+mn-ea"/>
                <a:cs typeface="Calibri" panose="020F0502020204030204" pitchFamily="34" charset="0"/>
              </a:rPr>
              <a:t> </a:t>
            </a:r>
            <a:r>
              <a:rPr kumimoji="0" lang="nl-NL" sz="4000" b="1" i="0" u="none" strike="noStrike" kern="1200" cap="none" spc="0" normalizeH="0" baseline="0" noProof="0" dirty="0" err="1">
                <a:ln>
                  <a:noFill/>
                </a:ln>
                <a:solidFill>
                  <a:srgbClr val="F5A733"/>
                </a:solidFill>
                <a:effectLst/>
                <a:uLnTx/>
                <a:uFillTx/>
                <a:latin typeface="Calibri" panose="020F0502020204030204" pitchFamily="34" charset="0"/>
                <a:ea typeface="+mn-ea"/>
                <a:cs typeface="Calibri" panose="020F0502020204030204" pitchFamily="34" charset="0"/>
              </a:rPr>
              <a:t>the</a:t>
            </a:r>
            <a:r>
              <a:rPr kumimoji="0" lang="nl-NL" sz="4000" b="1" i="0" u="none" strike="noStrike" kern="1200" cap="none" spc="0" normalizeH="0" baseline="0" noProof="0" dirty="0">
                <a:ln>
                  <a:noFill/>
                </a:ln>
                <a:solidFill>
                  <a:srgbClr val="F5A733"/>
                </a:solidFill>
                <a:effectLst/>
                <a:uLnTx/>
                <a:uFillTx/>
                <a:latin typeface="Calibri" panose="020F0502020204030204" pitchFamily="34" charset="0"/>
                <a:ea typeface="+mn-ea"/>
                <a:cs typeface="Calibri" panose="020F0502020204030204" pitchFamily="34" charset="0"/>
              </a:rPr>
              <a:t> </a:t>
            </a:r>
            <a:r>
              <a:rPr kumimoji="0" lang="nl-NL" sz="4000" b="1" i="0" u="none" strike="noStrike" kern="1200" cap="none" spc="0" normalizeH="0" baseline="0" noProof="0" dirty="0" err="1">
                <a:ln>
                  <a:noFill/>
                </a:ln>
                <a:solidFill>
                  <a:srgbClr val="F5A733"/>
                </a:solidFill>
                <a:effectLst/>
                <a:uLnTx/>
                <a:uFillTx/>
                <a:latin typeface="Calibri" panose="020F0502020204030204" pitchFamily="34" charset="0"/>
                <a:ea typeface="+mn-ea"/>
                <a:cs typeface="Calibri" panose="020F0502020204030204" pitchFamily="34" charset="0"/>
              </a:rPr>
              <a:t>national</a:t>
            </a:r>
            <a:r>
              <a:rPr kumimoji="0" lang="nl-NL" sz="4000" b="1" i="0" u="none" strike="noStrike" kern="1200" cap="none" spc="0" normalizeH="0" baseline="0" noProof="0" dirty="0">
                <a:ln>
                  <a:noFill/>
                </a:ln>
                <a:solidFill>
                  <a:srgbClr val="F5A733"/>
                </a:solidFill>
                <a:effectLst/>
                <a:uLnTx/>
                <a:uFillTx/>
                <a:latin typeface="Calibri" panose="020F0502020204030204" pitchFamily="34" charset="0"/>
                <a:ea typeface="+mn-ea"/>
                <a:cs typeface="Calibri" panose="020F0502020204030204" pitchFamily="34" charset="0"/>
              </a:rPr>
              <a:t> </a:t>
            </a:r>
            <a:r>
              <a:rPr kumimoji="0" lang="nl-NL" sz="4000" b="1" i="0" u="none" strike="noStrike" kern="1200" cap="none" spc="0" normalizeH="0" baseline="0" noProof="0" dirty="0" err="1">
                <a:ln>
                  <a:noFill/>
                </a:ln>
                <a:solidFill>
                  <a:srgbClr val="F5A733"/>
                </a:solidFill>
                <a:effectLst/>
                <a:uLnTx/>
                <a:uFillTx/>
                <a:latin typeface="Calibri" panose="020F0502020204030204" pitchFamily="34" charset="0"/>
                <a:ea typeface="+mn-ea"/>
                <a:cs typeface="Calibri" panose="020F0502020204030204" pitchFamily="34" charset="0"/>
              </a:rPr>
              <a:t>programme</a:t>
            </a:r>
            <a:r>
              <a:rPr kumimoji="0" lang="nl-NL" sz="4000" b="1" i="0" u="none" strike="noStrike" kern="1200" cap="none" spc="0" normalizeH="0" noProof="0" dirty="0">
                <a:ln>
                  <a:noFill/>
                </a:ln>
                <a:solidFill>
                  <a:srgbClr val="F5A733"/>
                </a:solidFill>
                <a:effectLst/>
                <a:uLnTx/>
                <a:uFillTx/>
                <a:latin typeface="Calibri" panose="020F0502020204030204" pitchFamily="34" charset="0"/>
                <a:ea typeface="+mn-ea"/>
                <a:cs typeface="Calibri" panose="020F0502020204030204" pitchFamily="34" charset="0"/>
              </a:rPr>
              <a:t> </a:t>
            </a:r>
            <a:endParaRPr kumimoji="0" lang="nl-NL" sz="4000" b="1" i="0" u="none" strike="noStrike" kern="1200" cap="none" spc="0" normalizeH="0" baseline="0" noProof="0" dirty="0">
              <a:ln>
                <a:noFill/>
              </a:ln>
              <a:solidFill>
                <a:srgbClr val="F5A733"/>
              </a:solidFill>
              <a:effectLst/>
              <a:uLnTx/>
              <a:uFillTx/>
              <a:latin typeface="Calibri" panose="020F0502020204030204" pitchFamily="34" charset="0"/>
              <a:ea typeface="+mn-ea"/>
              <a:cs typeface="Calibri" panose="020F0502020204030204" pitchFamily="34" charset="0"/>
            </a:endParaRPr>
          </a:p>
        </p:txBody>
      </p:sp>
      <p:pic>
        <p:nvPicPr>
          <p:cNvPr id="2" name="Picture 2">
            <a:extLst>
              <a:ext uri="{FF2B5EF4-FFF2-40B4-BE49-F238E27FC236}">
                <a16:creationId xmlns:a16="http://schemas.microsoft.com/office/drawing/2014/main" id="{D9C408F8-43AD-011F-ED0F-5DEDFB11E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2746" y="0"/>
            <a:ext cx="4549254" cy="689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10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a:extLst>
            <a:ext uri="{FF2B5EF4-FFF2-40B4-BE49-F238E27FC236}">
              <a16:creationId xmlns:a16="http://schemas.microsoft.com/office/drawing/2014/main" id="{70A109F2-215F-7F4D-4BB8-F661A07C2775}"/>
            </a:ext>
          </a:extLst>
        </p:cNvPr>
        <p:cNvGrpSpPr/>
        <p:nvPr/>
      </p:nvGrpSpPr>
      <p:grpSpPr>
        <a:xfrm>
          <a:off x="0" y="0"/>
          <a:ext cx="0" cy="0"/>
          <a:chOff x="0" y="0"/>
          <a:chExt cx="0" cy="0"/>
        </a:xfrm>
      </p:grpSpPr>
      <p:sp>
        <p:nvSpPr>
          <p:cNvPr id="7" name="Tekstvak 6">
            <a:extLst>
              <a:ext uri="{FF2B5EF4-FFF2-40B4-BE49-F238E27FC236}">
                <a16:creationId xmlns:a16="http://schemas.microsoft.com/office/drawing/2014/main" id="{54EAB259-EFA8-17B3-8444-FBE2BB9C9985}"/>
              </a:ext>
            </a:extLst>
          </p:cNvPr>
          <p:cNvSpPr txBox="1"/>
          <p:nvPr/>
        </p:nvSpPr>
        <p:spPr>
          <a:xfrm>
            <a:off x="540000" y="720000"/>
            <a:ext cx="61883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err="1">
                <a:ln>
                  <a:noFill/>
                </a:ln>
                <a:solidFill>
                  <a:srgbClr val="F5A733"/>
                </a:solidFill>
                <a:effectLst/>
                <a:uLnTx/>
                <a:uFillTx/>
                <a:latin typeface="Calibri" panose="020F0502020204030204" pitchFamily="34" charset="0"/>
                <a:ea typeface="+mn-ea"/>
                <a:cs typeface="Calibri" panose="020F0502020204030204" pitchFamily="34" charset="0"/>
              </a:rPr>
              <a:t>Connecting</a:t>
            </a:r>
            <a:r>
              <a:rPr kumimoji="0" lang="nl-NL" sz="4000" b="1" i="0" u="none" strike="noStrike" kern="1200" cap="none" spc="0" normalizeH="0" baseline="0" noProof="0" dirty="0">
                <a:ln>
                  <a:noFill/>
                </a:ln>
                <a:solidFill>
                  <a:srgbClr val="F5A733"/>
                </a:solidFill>
                <a:effectLst/>
                <a:uLnTx/>
                <a:uFillTx/>
                <a:latin typeface="Calibri" panose="020F0502020204030204" pitchFamily="34" charset="0"/>
                <a:ea typeface="+mn-ea"/>
                <a:cs typeface="Calibri" panose="020F0502020204030204" pitchFamily="34" charset="0"/>
              </a:rPr>
              <a:t> </a:t>
            </a:r>
            <a:r>
              <a:rPr kumimoji="0" lang="nl-NL" sz="4000" b="1" i="0" u="none" strike="noStrike" kern="1200" cap="none" spc="0" normalizeH="0" baseline="0" noProof="0" dirty="0" err="1">
                <a:ln>
                  <a:noFill/>
                </a:ln>
                <a:solidFill>
                  <a:srgbClr val="F5A733"/>
                </a:solidFill>
                <a:effectLst/>
                <a:uLnTx/>
                <a:uFillTx/>
                <a:latin typeface="Calibri" panose="020F0502020204030204" pitchFamily="34" charset="0"/>
                <a:ea typeface="+mn-ea"/>
                <a:cs typeface="Calibri" panose="020F0502020204030204" pitchFamily="34" charset="0"/>
              </a:rPr>
              <a:t>within</a:t>
            </a:r>
            <a:r>
              <a:rPr kumimoji="0" lang="nl-NL" sz="4000" b="1" i="0" u="none" strike="noStrike" kern="1200" cap="none" spc="0" normalizeH="0" baseline="0" noProof="0" dirty="0">
                <a:ln>
                  <a:noFill/>
                </a:ln>
                <a:solidFill>
                  <a:srgbClr val="F5A733"/>
                </a:solidFill>
                <a:effectLst/>
                <a:uLnTx/>
                <a:uFillTx/>
                <a:latin typeface="Calibri" panose="020F0502020204030204" pitchFamily="34" charset="0"/>
                <a:ea typeface="+mn-ea"/>
                <a:cs typeface="Calibri" panose="020F0502020204030204" pitchFamily="34" charset="0"/>
              </a:rPr>
              <a:t> </a:t>
            </a:r>
            <a:r>
              <a:rPr kumimoji="0" lang="nl-NL" sz="4000" b="1" i="0" u="none" strike="noStrike" kern="1200" cap="none" spc="0" normalizeH="0" baseline="0" noProof="0" dirty="0" err="1">
                <a:ln>
                  <a:noFill/>
                </a:ln>
                <a:solidFill>
                  <a:srgbClr val="F5A733"/>
                </a:solidFill>
                <a:effectLst/>
                <a:uLnTx/>
                <a:uFillTx/>
                <a:latin typeface="Calibri" panose="020F0502020204030204" pitchFamily="34" charset="0"/>
                <a:ea typeface="+mn-ea"/>
                <a:cs typeface="Calibri" panose="020F0502020204030204" pitchFamily="34" charset="0"/>
              </a:rPr>
              <a:t>the</a:t>
            </a:r>
            <a:r>
              <a:rPr kumimoji="0" lang="nl-NL" sz="4000" b="1" i="0" u="none" strike="noStrike" kern="1200" cap="none" spc="0" normalizeH="0" baseline="0" noProof="0" dirty="0">
                <a:ln>
                  <a:noFill/>
                </a:ln>
                <a:solidFill>
                  <a:srgbClr val="F5A733"/>
                </a:solidFill>
                <a:effectLst/>
                <a:uLnTx/>
                <a:uFillTx/>
                <a:latin typeface="Calibri" panose="020F0502020204030204" pitchFamily="34" charset="0"/>
                <a:ea typeface="+mn-ea"/>
                <a:cs typeface="Calibri" panose="020F0502020204030204" pitchFamily="34" charset="0"/>
              </a:rPr>
              <a:t> STZ </a:t>
            </a:r>
          </a:p>
        </p:txBody>
      </p:sp>
      <p:sp>
        <p:nvSpPr>
          <p:cNvPr id="2" name="Tekstvak 1">
            <a:extLst>
              <a:ext uri="{FF2B5EF4-FFF2-40B4-BE49-F238E27FC236}">
                <a16:creationId xmlns:a16="http://schemas.microsoft.com/office/drawing/2014/main" id="{0DECD5A3-0344-C669-24E1-99552DDDDB35}"/>
              </a:ext>
            </a:extLst>
          </p:cNvPr>
          <p:cNvSpPr txBox="1"/>
          <p:nvPr/>
        </p:nvSpPr>
        <p:spPr>
          <a:xfrm>
            <a:off x="95533" y="1788071"/>
            <a:ext cx="10577016" cy="5492273"/>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NPOS2030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to</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STZ information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specialists</a:t>
            </a:r>
            <a:endPar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feedback &amp;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collecting</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data</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endParaRPr>
          </a:p>
          <a:p>
            <a:pPr marR="0" lvl="0" algn="l" defTabSz="914400" rtl="0" eaLnBrk="1" fontAlgn="auto" latinLnBrk="0" hangingPunct="1">
              <a:lnSpc>
                <a:spcPct val="150000"/>
              </a:lnSpc>
              <a:spcBef>
                <a:spcPts val="0"/>
              </a:spcBef>
              <a:spcAft>
                <a:spcPts val="0"/>
              </a:spcAft>
              <a:buClrTx/>
              <a:buSzTx/>
              <a:tabLst/>
              <a:defRPr/>
            </a:pP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Meetings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with</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STZ policy makers</a:t>
            </a:r>
          </a:p>
          <a:p>
            <a:pPr marR="0" lvl="0" algn="l" defTabSz="914400" rtl="0" eaLnBrk="1" fontAlgn="auto" latinLnBrk="0" hangingPunct="1">
              <a:lnSpc>
                <a:spcPct val="150000"/>
              </a:lnSpc>
              <a:spcBef>
                <a:spcPts val="0"/>
              </a:spcBef>
              <a:spcAft>
                <a:spcPts val="0"/>
              </a:spcAft>
              <a:buClrTx/>
              <a:buSzTx/>
              <a:tabLst/>
              <a:defRPr/>
            </a:pP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Policy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reports</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presented</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to</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the</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STZ Board</a:t>
            </a:r>
          </a:p>
          <a:p>
            <a:pPr marL="0" marR="0" lvl="0" indent="0" algn="l" defTabSz="914400" rtl="0" eaLnBrk="1" fontAlgn="auto" latinLnBrk="0" hangingPunct="1">
              <a:lnSpc>
                <a:spcPct val="150000"/>
              </a:lnSpc>
              <a:spcBef>
                <a:spcPts val="0"/>
              </a:spcBef>
              <a:spcAft>
                <a:spcPts val="0"/>
              </a:spcAft>
              <a:buClrTx/>
              <a:buSzTx/>
              <a:buFontTx/>
              <a:buNone/>
              <a:tabLst/>
              <a:defRPr/>
            </a:pP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2021 Open Access and STZ</a:t>
            </a:r>
          </a:p>
          <a:p>
            <a:pPr marL="0" marR="0" lvl="0" indent="0" algn="l" defTabSz="914400" rtl="0" eaLnBrk="1" fontAlgn="auto" latinLnBrk="0" hangingPunct="1">
              <a:lnSpc>
                <a:spcPct val="150000"/>
              </a:lnSpc>
              <a:spcBef>
                <a:spcPts val="0"/>
              </a:spcBef>
              <a:spcAft>
                <a:spcPts val="0"/>
              </a:spcAft>
              <a:buClrTx/>
              <a:buSzTx/>
              <a:buFontTx/>
              <a:buNone/>
              <a:tabLst/>
              <a:defRPr/>
            </a:pP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2023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advisory</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note</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approved</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by</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the</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General Assembly</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pic>
        <p:nvPicPr>
          <p:cNvPr id="8" name="Afbeelding 7">
            <a:extLst>
              <a:ext uri="{FF2B5EF4-FFF2-40B4-BE49-F238E27FC236}">
                <a16:creationId xmlns:a16="http://schemas.microsoft.com/office/drawing/2014/main" id="{46649761-18D0-BFAF-A115-79F97083852C}"/>
              </a:ext>
            </a:extLst>
          </p:cNvPr>
          <p:cNvPicPr>
            <a:picLocks noChangeAspect="1"/>
          </p:cNvPicPr>
          <p:nvPr/>
        </p:nvPicPr>
        <p:blipFill>
          <a:blip r:embed="rId4"/>
          <a:stretch>
            <a:fillRect/>
          </a:stretch>
        </p:blipFill>
        <p:spPr>
          <a:xfrm>
            <a:off x="6876288" y="892444"/>
            <a:ext cx="4915378" cy="4868290"/>
          </a:xfrm>
          <a:prstGeom prst="rect">
            <a:avLst/>
          </a:prstGeom>
        </p:spPr>
      </p:pic>
      <p:pic>
        <p:nvPicPr>
          <p:cNvPr id="9" name="Afbeelding 8">
            <a:extLst>
              <a:ext uri="{FF2B5EF4-FFF2-40B4-BE49-F238E27FC236}">
                <a16:creationId xmlns:a16="http://schemas.microsoft.com/office/drawing/2014/main" id="{498B73B3-9EA6-2FFC-79AF-6DC8C480287F}"/>
              </a:ext>
            </a:extLst>
          </p:cNvPr>
          <p:cNvPicPr>
            <a:picLocks noChangeAspect="1"/>
          </p:cNvPicPr>
          <p:nvPr/>
        </p:nvPicPr>
        <p:blipFill>
          <a:blip r:embed="rId5"/>
          <a:stretch>
            <a:fillRect/>
          </a:stretch>
        </p:blipFill>
        <p:spPr>
          <a:xfrm>
            <a:off x="7737" y="5931328"/>
            <a:ext cx="871804" cy="926672"/>
          </a:xfrm>
          <a:prstGeom prst="rect">
            <a:avLst/>
          </a:prstGeom>
        </p:spPr>
      </p:pic>
    </p:spTree>
    <p:extLst>
      <p:ext uri="{BB962C8B-B14F-4D97-AF65-F5344CB8AC3E}">
        <p14:creationId xmlns:p14="http://schemas.microsoft.com/office/powerpoint/2010/main" val="241341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38CA4A27-7123-A3ED-EB1F-1CB5FA16CDA1}"/>
              </a:ext>
            </a:extLst>
          </p:cNvPr>
          <p:cNvSpPr txBox="1"/>
          <p:nvPr/>
        </p:nvSpPr>
        <p:spPr>
          <a:xfrm>
            <a:off x="341065" y="803835"/>
            <a:ext cx="6620367" cy="707886"/>
          </a:xfrm>
          <a:prstGeom prst="rect">
            <a:avLst/>
          </a:prstGeom>
          <a:noFill/>
        </p:spPr>
        <p:txBody>
          <a:bodyPr wrap="square" rtlCol="0">
            <a:spAutoFit/>
          </a:bodyPr>
          <a:lstStyle/>
          <a:p>
            <a:r>
              <a:rPr lang="nl-NL" sz="4000" b="1" dirty="0">
                <a:solidFill>
                  <a:schemeClr val="accent4"/>
                </a:solidFill>
                <a:latin typeface="Calibri" panose="020F0502020204030204" pitchFamily="34" charset="0"/>
                <a:cs typeface="Calibri" panose="020F0502020204030204" pitchFamily="34" charset="0"/>
              </a:rPr>
              <a:t>Success </a:t>
            </a:r>
            <a:r>
              <a:rPr lang="nl-NL" sz="4000" b="1" dirty="0" err="1">
                <a:solidFill>
                  <a:schemeClr val="accent4"/>
                </a:solidFill>
                <a:latin typeface="Calibri" panose="020F0502020204030204" pitchFamily="34" charset="0"/>
                <a:cs typeface="Calibri" panose="020F0502020204030204" pitchFamily="34" charset="0"/>
              </a:rPr>
              <a:t>for</a:t>
            </a:r>
            <a:r>
              <a:rPr lang="nl-NL" sz="4000" b="1" dirty="0">
                <a:solidFill>
                  <a:schemeClr val="accent4"/>
                </a:solidFill>
                <a:latin typeface="Calibri" panose="020F0502020204030204" pitchFamily="34" charset="0"/>
                <a:cs typeface="Calibri" panose="020F0502020204030204" pitchFamily="34" charset="0"/>
              </a:rPr>
              <a:t> STZ</a:t>
            </a:r>
          </a:p>
        </p:txBody>
      </p:sp>
      <p:pic>
        <p:nvPicPr>
          <p:cNvPr id="2050" name="Picture 2" descr="PLOS - Wikipedia">
            <a:extLst>
              <a:ext uri="{FF2B5EF4-FFF2-40B4-BE49-F238E27FC236}">
                <a16:creationId xmlns:a16="http://schemas.microsoft.com/office/drawing/2014/main" id="{B47B8FB2-EF5C-3C47-4D0E-75C6F87B1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4755" y="1048658"/>
            <a:ext cx="3594238" cy="2361557"/>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BAD23AE0-2749-BA79-C61E-FACC42A6F8A4}"/>
              </a:ext>
            </a:extLst>
          </p:cNvPr>
          <p:cNvPicPr>
            <a:picLocks noChangeAspect="1"/>
          </p:cNvPicPr>
          <p:nvPr/>
        </p:nvPicPr>
        <p:blipFill>
          <a:blip r:embed="rId5"/>
          <a:stretch>
            <a:fillRect/>
          </a:stretch>
        </p:blipFill>
        <p:spPr>
          <a:xfrm>
            <a:off x="250080" y="5725197"/>
            <a:ext cx="868614" cy="922677"/>
          </a:xfrm>
          <a:prstGeom prst="rect">
            <a:avLst/>
          </a:prstGeom>
        </p:spPr>
      </p:pic>
      <p:sp>
        <p:nvSpPr>
          <p:cNvPr id="3" name="Tekstvak 2">
            <a:extLst>
              <a:ext uri="{FF2B5EF4-FFF2-40B4-BE49-F238E27FC236}">
                <a16:creationId xmlns:a16="http://schemas.microsoft.com/office/drawing/2014/main" id="{31125F94-7A49-C207-6CDD-731C9DD7BF1F}"/>
              </a:ext>
            </a:extLst>
          </p:cNvPr>
          <p:cNvSpPr txBox="1"/>
          <p:nvPr/>
        </p:nvSpPr>
        <p:spPr>
          <a:xfrm>
            <a:off x="250080" y="1393538"/>
            <a:ext cx="3612236" cy="113351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endParaRPr>
          </a:p>
          <a:p>
            <a:pPr marR="0" lvl="0" algn="l" defTabSz="914400" rtl="0" eaLnBrk="1" fontAlgn="auto" latinLnBrk="0" hangingPunct="1">
              <a:lnSpc>
                <a:spcPct val="150000"/>
              </a:lnSpc>
              <a:spcBef>
                <a:spcPts val="0"/>
              </a:spcBef>
              <a:spcAft>
                <a:spcPts val="0"/>
              </a:spcAft>
              <a:buClrTx/>
              <a:buSzTx/>
              <a:tabLst/>
              <a:defRPr/>
            </a:pP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First concrete OA deal</a:t>
            </a:r>
            <a:endParaRPr lang="nl-NL" sz="2000" dirty="0">
              <a:solidFill>
                <a:srgbClr val="000000"/>
              </a:solidFill>
              <a:latin typeface="Calibri" panose="020F0502020204030204" pitchFamily="34" charset="0"/>
              <a:ea typeface="Open Sans" panose="020B0606030504020204" pitchFamily="34" charset="0"/>
              <a:cs typeface="Calibri" panose="020F0502020204030204" pitchFamily="34" charset="0"/>
            </a:endParaRPr>
          </a:p>
        </p:txBody>
      </p:sp>
      <p:pic>
        <p:nvPicPr>
          <p:cNvPr id="13" name="Picture 6" descr="Bevat: Doctor holding a DNA strand made of fruits and vegetables">
            <a:extLst>
              <a:ext uri="{FF2B5EF4-FFF2-40B4-BE49-F238E27FC236}">
                <a16:creationId xmlns:a16="http://schemas.microsoft.com/office/drawing/2014/main" id="{D356797D-556E-F6F8-E1EF-C00E476B24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3415" y="153115"/>
            <a:ext cx="4385421" cy="5245444"/>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5">
            <a:extLst>
              <a:ext uri="{FF2B5EF4-FFF2-40B4-BE49-F238E27FC236}">
                <a16:creationId xmlns:a16="http://schemas.microsoft.com/office/drawing/2014/main" id="{5D404DC3-099D-33F3-5399-74CFC13790FB}"/>
              </a:ext>
            </a:extLst>
          </p:cNvPr>
          <p:cNvSpPr txBox="1"/>
          <p:nvPr/>
        </p:nvSpPr>
        <p:spPr>
          <a:xfrm>
            <a:off x="341065" y="3429000"/>
            <a:ext cx="10454314" cy="3091616"/>
          </a:xfrm>
          <a:prstGeom prst="rect">
            <a:avLst/>
          </a:prstGeom>
          <a:noFill/>
        </p:spPr>
        <p:txBody>
          <a:bodyPr wrap="square" rtlCol="0">
            <a:spAutoFit/>
          </a:bodyPr>
          <a:lstStyle/>
          <a:p>
            <a:pPr marL="457200" marR="0" lvl="0" indent="-4572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research more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accessible</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and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visibile</a:t>
            </a:r>
            <a:endPar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endParaRPr>
          </a:p>
          <a:p>
            <a:pPr marL="457200" marR="0" lvl="0" indent="-4572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Efficiciency</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and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cost</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savings</a:t>
            </a:r>
            <a:endPar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endParaRPr>
          </a:p>
          <a:p>
            <a:pPr marL="457200" marR="0" lvl="0" indent="-4572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Recognised</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as important topics</a:t>
            </a:r>
          </a:p>
          <a:p>
            <a:pPr marL="457200" lvl="0" indent="-457200">
              <a:lnSpc>
                <a:spcPct val="150000"/>
              </a:lnSpc>
              <a:buFont typeface="Arial" panose="020B0604020202020204" pitchFamily="34" charset="0"/>
              <a:buChar char="•"/>
              <a:defRPr/>
            </a:pP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OS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workgroup</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increases</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librarian</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visibility</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within</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the</a:t>
            </a:r>
            <a:r>
              <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rPr>
              <a:t> STZ </a:t>
            </a:r>
            <a:r>
              <a:rPr lang="nl-NL" sz="2800" dirty="0" err="1">
                <a:solidFill>
                  <a:srgbClr val="000000"/>
                </a:solidFill>
                <a:latin typeface="Calibri" panose="020F0502020204030204" pitchFamily="34" charset="0"/>
                <a:ea typeface="Open Sans" panose="020B0606030504020204" pitchFamily="34" charset="0"/>
                <a:cs typeface="Calibri" panose="020F0502020204030204" pitchFamily="34" charset="0"/>
              </a:rPr>
              <a:t>network</a:t>
            </a:r>
            <a:endParaRPr lang="nl-NL" sz="2800" dirty="0">
              <a:solidFill>
                <a:srgbClr val="000000"/>
              </a:solidFill>
              <a:latin typeface="Calibri" panose="020F0502020204030204" pitchFamily="34" charset="0"/>
              <a:ea typeface="Open Sans" panose="020B0606030504020204" pitchFamily="34" charset="0"/>
              <a:cs typeface="Calibri" panose="020F0502020204030204" pitchFamily="34" charset="0"/>
            </a:endParaRPr>
          </a:p>
          <a:p>
            <a:pPr marR="0" lvl="0" algn="l" defTabSz="914400" rtl="0" eaLnBrk="1" fontAlgn="auto" latinLnBrk="0" hangingPunct="1">
              <a:lnSpc>
                <a:spcPct val="150000"/>
              </a:lnSpc>
              <a:spcBef>
                <a:spcPts val="0"/>
              </a:spcBef>
              <a:spcAft>
                <a:spcPts val="0"/>
              </a:spcAft>
              <a:buClrTx/>
              <a:buSzTx/>
              <a:tabLst/>
              <a:defRPr/>
            </a:pPr>
            <a:r>
              <a:rPr lang="nl-NL" sz="20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p>
        </p:txBody>
      </p:sp>
      <p:sp>
        <p:nvSpPr>
          <p:cNvPr id="5" name="Tekstvak 4">
            <a:extLst>
              <a:ext uri="{FF2B5EF4-FFF2-40B4-BE49-F238E27FC236}">
                <a16:creationId xmlns:a16="http://schemas.microsoft.com/office/drawing/2014/main" id="{96EC1F38-9AE0-B11E-6FF9-37ABD1560557}"/>
              </a:ext>
            </a:extLst>
          </p:cNvPr>
          <p:cNvSpPr txBox="1"/>
          <p:nvPr/>
        </p:nvSpPr>
        <p:spPr>
          <a:xfrm>
            <a:off x="341065" y="2702329"/>
            <a:ext cx="414862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5A733"/>
                </a:solidFill>
                <a:effectLst/>
                <a:uLnTx/>
                <a:uFillTx/>
                <a:latin typeface="Calibri" panose="020F0502020204030204" pitchFamily="34" charset="0"/>
                <a:ea typeface="+mn-ea"/>
                <a:cs typeface="Calibri" panose="020F0502020204030204" pitchFamily="34" charset="0"/>
              </a:rPr>
              <a:t>STZ impact</a:t>
            </a:r>
          </a:p>
        </p:txBody>
      </p:sp>
    </p:spTree>
    <p:extLst>
      <p:ext uri="{BB962C8B-B14F-4D97-AF65-F5344CB8AC3E}">
        <p14:creationId xmlns:p14="http://schemas.microsoft.com/office/powerpoint/2010/main" val="314591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E738E48E-B683-9011-E061-F00E89520653}"/>
              </a:ext>
            </a:extLst>
          </p:cNvPr>
          <p:cNvSpPr txBox="1"/>
          <p:nvPr/>
        </p:nvSpPr>
        <p:spPr>
          <a:xfrm>
            <a:off x="4177732" y="2323319"/>
            <a:ext cx="7560000" cy="506292"/>
          </a:xfrm>
          <a:prstGeom prst="rect">
            <a:avLst/>
          </a:prstGeom>
          <a:noFill/>
        </p:spPr>
        <p:txBody>
          <a:bodyPr wrap="square" rtlCol="0">
            <a:spAutoFit/>
          </a:bodyPr>
          <a:lstStyle/>
          <a:p>
            <a:pPr algn="r">
              <a:lnSpc>
                <a:spcPct val="150000"/>
              </a:lnSpc>
            </a:pPr>
            <a:r>
              <a:rPr lang="nl-NL" sz="2000" dirty="0">
                <a:latin typeface="Calibri" panose="020F0502020204030204" pitchFamily="34" charset="0"/>
                <a:ea typeface="Open Sans" panose="020B0606030504020204" pitchFamily="34" charset="0"/>
                <a:cs typeface="Calibri" panose="020F0502020204030204" pitchFamily="34" charset="0"/>
              </a:rPr>
              <a:t>.</a:t>
            </a:r>
          </a:p>
        </p:txBody>
      </p:sp>
      <p:sp>
        <p:nvSpPr>
          <p:cNvPr id="5" name="Tekstvak 4">
            <a:extLst>
              <a:ext uri="{FF2B5EF4-FFF2-40B4-BE49-F238E27FC236}">
                <a16:creationId xmlns:a16="http://schemas.microsoft.com/office/drawing/2014/main" id="{E545F421-F1BF-1DE1-09B4-10B873AC3F06}"/>
              </a:ext>
            </a:extLst>
          </p:cNvPr>
          <p:cNvSpPr txBox="1"/>
          <p:nvPr/>
        </p:nvSpPr>
        <p:spPr>
          <a:xfrm>
            <a:off x="540000" y="787202"/>
            <a:ext cx="4564263" cy="1323439"/>
          </a:xfrm>
          <a:prstGeom prst="rect">
            <a:avLst/>
          </a:prstGeom>
          <a:noFill/>
        </p:spPr>
        <p:txBody>
          <a:bodyPr wrap="square" rtlCol="0">
            <a:spAutoFit/>
          </a:bodyPr>
          <a:lstStyle/>
          <a:p>
            <a:r>
              <a:rPr lang="nl-NL" sz="4000" b="1" dirty="0">
                <a:solidFill>
                  <a:schemeClr val="accent4"/>
                </a:solidFill>
                <a:latin typeface="Calibri" panose="020F0502020204030204" pitchFamily="34" charset="0"/>
                <a:cs typeface="Calibri" panose="020F0502020204030204" pitchFamily="34" charset="0"/>
              </a:rPr>
              <a:t>Take home </a:t>
            </a:r>
            <a:r>
              <a:rPr lang="nl-NL" sz="4000" b="1" dirty="0" err="1">
                <a:solidFill>
                  <a:schemeClr val="accent4"/>
                </a:solidFill>
                <a:latin typeface="Calibri" panose="020F0502020204030204" pitchFamily="34" charset="0"/>
                <a:cs typeface="Calibri" panose="020F0502020204030204" pitchFamily="34" charset="0"/>
              </a:rPr>
              <a:t>message</a:t>
            </a:r>
            <a:endParaRPr lang="nl-NL" sz="4000" b="1" dirty="0">
              <a:solidFill>
                <a:schemeClr val="accent4"/>
              </a:solidFill>
              <a:latin typeface="Calibri" panose="020F0502020204030204" pitchFamily="34" charset="0"/>
              <a:cs typeface="Calibri" panose="020F0502020204030204" pitchFamily="34" charset="0"/>
            </a:endParaRPr>
          </a:p>
          <a:p>
            <a:endParaRPr lang="nl-NL" sz="4000" b="1" dirty="0">
              <a:solidFill>
                <a:schemeClr val="accent4"/>
              </a:solidFill>
              <a:latin typeface="Calibri" panose="020F0502020204030204" pitchFamily="34" charset="0"/>
              <a:cs typeface="Calibri" panose="020F0502020204030204" pitchFamily="34" charset="0"/>
            </a:endParaRPr>
          </a:p>
        </p:txBody>
      </p:sp>
      <p:sp>
        <p:nvSpPr>
          <p:cNvPr id="8" name="Tekstvak 7">
            <a:extLst>
              <a:ext uri="{FF2B5EF4-FFF2-40B4-BE49-F238E27FC236}">
                <a16:creationId xmlns:a16="http://schemas.microsoft.com/office/drawing/2014/main" id="{1C277E17-3DB9-F4A5-58E4-2CFF8BE0436B}"/>
              </a:ext>
            </a:extLst>
          </p:cNvPr>
          <p:cNvSpPr txBox="1"/>
          <p:nvPr/>
        </p:nvSpPr>
        <p:spPr>
          <a:xfrm>
            <a:off x="540000" y="2224800"/>
            <a:ext cx="5256671" cy="4661276"/>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lang="nl-NL" sz="2000" dirty="0">
                <a:solidFill>
                  <a:srgbClr val="000000"/>
                </a:solidFill>
                <a:latin typeface="Calibri" panose="020F0502020204030204" pitchFamily="34" charset="0"/>
                <a:ea typeface="Open Sans" panose="020B0606030504020204" pitchFamily="34" charset="0"/>
                <a:cs typeface="Calibri" panose="020F0502020204030204" pitchFamily="34" charset="0"/>
              </a:rPr>
              <a:t>Keep </a:t>
            </a:r>
            <a:r>
              <a:rPr lang="nl-NL" sz="2000" dirty="0" err="1">
                <a:solidFill>
                  <a:srgbClr val="000000"/>
                </a:solidFill>
                <a:latin typeface="Calibri" panose="020F0502020204030204" pitchFamily="34" charset="0"/>
                <a:ea typeface="Open Sans" panose="020B0606030504020204" pitchFamily="34" charset="0"/>
                <a:cs typeface="Calibri" panose="020F0502020204030204" pitchFamily="34" charset="0"/>
              </a:rPr>
              <a:t>raising</a:t>
            </a:r>
            <a:r>
              <a:rPr lang="nl-NL" sz="2000" dirty="0">
                <a:solidFill>
                  <a:srgbClr val="000000"/>
                </a:solidFill>
                <a:latin typeface="Calibri" panose="020F0502020204030204" pitchFamily="34" charset="0"/>
                <a:ea typeface="Open Sans" panose="020B0606030504020204" pitchFamily="34" charset="0"/>
                <a:cs typeface="Calibri" panose="020F0502020204030204" pitchFamily="34" charset="0"/>
              </a:rPr>
              <a:t> awareness and building Open Science policy</a:t>
            </a:r>
          </a:p>
          <a:p>
            <a:pPr marR="0" lvl="0" algn="l" defTabSz="914400" rtl="0" eaLnBrk="1" fontAlgn="auto" latinLnBrk="0" hangingPunct="1">
              <a:lnSpc>
                <a:spcPct val="150000"/>
              </a:lnSpc>
              <a:spcBef>
                <a:spcPts val="0"/>
              </a:spcBef>
              <a:spcAft>
                <a:spcPts val="0"/>
              </a:spcAft>
              <a:buClrTx/>
              <a:buSzTx/>
              <a:tabLst/>
              <a:defRPr/>
            </a:pPr>
            <a:endParaRPr lang="nl-NL" sz="2000" dirty="0">
              <a:solidFill>
                <a:srgbClr val="000000"/>
              </a:solidFill>
              <a:latin typeface="Calibri" panose="020F0502020204030204" pitchFamily="34" charset="0"/>
              <a:ea typeface="Open Sans" panose="020B0606030504020204" pitchFamily="34" charset="0"/>
              <a:cs typeface="Calibri" panose="020F0502020204030204" pitchFamily="34" charset="0"/>
            </a:endParaRPr>
          </a:p>
          <a:p>
            <a:pPr marR="0" lvl="0" algn="l" defTabSz="914400" rtl="0" eaLnBrk="1" fontAlgn="auto" latinLnBrk="0" hangingPunct="1">
              <a:lnSpc>
                <a:spcPct val="150000"/>
              </a:lnSpc>
              <a:spcBef>
                <a:spcPts val="0"/>
              </a:spcBef>
              <a:spcAft>
                <a:spcPts val="0"/>
              </a:spcAft>
              <a:buClrTx/>
              <a:buSzTx/>
              <a:tabLst/>
              <a:defRPr/>
            </a:pPr>
            <a:r>
              <a:rPr lang="nl-NL" sz="2000" dirty="0" err="1">
                <a:solidFill>
                  <a:srgbClr val="000000"/>
                </a:solidFill>
                <a:latin typeface="Calibri" panose="020F0502020204030204" pitchFamily="34" charset="0"/>
                <a:ea typeface="Open Sans" panose="020B0606030504020204" pitchFamily="34" charset="0"/>
                <a:cs typeface="Calibri" panose="020F0502020204030204" pitchFamily="34" charset="0"/>
              </a:rPr>
              <a:t>Together</a:t>
            </a:r>
            <a:r>
              <a:rPr lang="nl-NL" sz="2000" dirty="0">
                <a:solidFill>
                  <a:srgbClr val="000000"/>
                </a:solidFill>
                <a:latin typeface="Calibri" panose="020F0502020204030204" pitchFamily="34" charset="0"/>
                <a:ea typeface="Open Sans" panose="020B0606030504020204" pitchFamily="34" charset="0"/>
                <a:cs typeface="Calibri" panose="020F0502020204030204" pitchFamily="34" charset="0"/>
              </a:rPr>
              <a:t> we </a:t>
            </a:r>
            <a:r>
              <a:rPr lang="nl-NL" sz="2000" dirty="0" err="1">
                <a:solidFill>
                  <a:srgbClr val="000000"/>
                </a:solidFill>
                <a:latin typeface="Calibri" panose="020F0502020204030204" pitchFamily="34" charset="0"/>
                <a:ea typeface="Open Sans" panose="020B0606030504020204" pitchFamily="34" charset="0"/>
                <a:cs typeface="Calibri" panose="020F0502020204030204" pitchFamily="34" charset="0"/>
              </a:rPr>
              <a:t>create</a:t>
            </a:r>
            <a:r>
              <a:rPr lang="nl-NL" sz="2000" dirty="0">
                <a:solidFill>
                  <a:srgbClr val="000000"/>
                </a:solidFill>
                <a:latin typeface="Calibri" panose="020F0502020204030204" pitchFamily="34" charset="0"/>
                <a:ea typeface="Open Sans" panose="020B0606030504020204" pitchFamily="34" charset="0"/>
                <a:cs typeface="Calibri" panose="020F0502020204030204" pitchFamily="34" charset="0"/>
              </a:rPr>
              <a:t> a more open, </a:t>
            </a:r>
            <a:r>
              <a:rPr lang="nl-NL" sz="2000" dirty="0" err="1">
                <a:solidFill>
                  <a:srgbClr val="000000"/>
                </a:solidFill>
                <a:latin typeface="Calibri" panose="020F0502020204030204" pitchFamily="34" charset="0"/>
                <a:ea typeface="Open Sans" panose="020B0606030504020204" pitchFamily="34" charset="0"/>
                <a:cs typeface="Calibri" panose="020F0502020204030204" pitchFamily="34" charset="0"/>
              </a:rPr>
              <a:t>visible</a:t>
            </a:r>
            <a:r>
              <a:rPr lang="nl-NL" sz="2000" dirty="0">
                <a:solidFill>
                  <a:srgbClr val="000000"/>
                </a:solidFill>
                <a:latin typeface="Calibri" panose="020F0502020204030204" pitchFamily="34" charset="0"/>
                <a:ea typeface="Open Sans" panose="020B0606030504020204" pitchFamily="34" charset="0"/>
                <a:cs typeface="Calibri" panose="020F0502020204030204" pitchFamily="34" charset="0"/>
              </a:rPr>
              <a:t> and </a:t>
            </a:r>
            <a:r>
              <a:rPr lang="nl-NL" sz="2000" dirty="0" err="1">
                <a:solidFill>
                  <a:srgbClr val="000000"/>
                </a:solidFill>
                <a:latin typeface="Calibri" panose="020F0502020204030204" pitchFamily="34" charset="0"/>
                <a:ea typeface="Open Sans" panose="020B0606030504020204" pitchFamily="34" charset="0"/>
                <a:cs typeface="Calibri" panose="020F0502020204030204" pitchFamily="34" charset="0"/>
              </a:rPr>
              <a:t>future</a:t>
            </a:r>
            <a:r>
              <a:rPr lang="nl-NL" sz="2000" dirty="0">
                <a:solidFill>
                  <a:srgbClr val="000000"/>
                </a:solidFill>
                <a:latin typeface="Calibri" panose="020F0502020204030204" pitchFamily="34" charset="0"/>
                <a:ea typeface="Open Sans" panose="020B0606030504020204" pitchFamily="34" charset="0"/>
                <a:cs typeface="Calibri" panose="020F0502020204030204" pitchFamily="34" charset="0"/>
              </a:rPr>
              <a:t> </a:t>
            </a:r>
            <a:r>
              <a:rPr lang="nl-NL" sz="2000" dirty="0" err="1">
                <a:solidFill>
                  <a:srgbClr val="000000"/>
                </a:solidFill>
                <a:latin typeface="Calibri" panose="020F0502020204030204" pitchFamily="34" charset="0"/>
                <a:ea typeface="Open Sans" panose="020B0606030504020204" pitchFamily="34" charset="0"/>
                <a:cs typeface="Calibri" panose="020F0502020204030204" pitchFamily="34" charset="0"/>
              </a:rPr>
              <a:t>proof</a:t>
            </a:r>
            <a:r>
              <a:rPr lang="nl-NL" sz="2000" dirty="0">
                <a:solidFill>
                  <a:srgbClr val="000000"/>
                </a:solidFill>
                <a:latin typeface="Calibri" panose="020F0502020204030204" pitchFamily="34" charset="0"/>
                <a:ea typeface="Open Sans" panose="020B0606030504020204" pitchFamily="34" charset="0"/>
                <a:cs typeface="Calibri" panose="020F0502020204030204" pitchFamily="34" charset="0"/>
              </a:rPr>
              <a:t> (STZ) research landscape</a:t>
            </a:r>
          </a:p>
          <a:p>
            <a:pPr marR="0" lvl="0" algn="l" defTabSz="914400" rtl="0" eaLnBrk="1" fontAlgn="auto" latinLnBrk="0" hangingPunct="1">
              <a:lnSpc>
                <a:spcPct val="150000"/>
              </a:lnSpc>
              <a:spcBef>
                <a:spcPts val="0"/>
              </a:spcBef>
              <a:spcAft>
                <a:spcPts val="0"/>
              </a:spcAft>
              <a:buClrTx/>
              <a:buSzTx/>
              <a:tabLst/>
              <a:defRPr/>
            </a:pPr>
            <a:endParaRPr lang="nl-NL" sz="2000" dirty="0">
              <a:solidFill>
                <a:srgbClr val="000000"/>
              </a:solidFill>
              <a:latin typeface="Calibri" panose="020F0502020204030204" pitchFamily="34" charset="0"/>
              <a:ea typeface="Open Sans" panose="020B0606030504020204" pitchFamily="34" charset="0"/>
              <a:cs typeface="Calibri" panose="020F0502020204030204" pitchFamily="34" charset="0"/>
            </a:endParaRPr>
          </a:p>
          <a:p>
            <a:pPr marR="0" lvl="0" algn="l" defTabSz="914400" rtl="0" eaLnBrk="1" fontAlgn="auto" latinLnBrk="0" hangingPunct="1">
              <a:lnSpc>
                <a:spcPct val="150000"/>
              </a:lnSpc>
              <a:spcBef>
                <a:spcPts val="0"/>
              </a:spcBef>
              <a:spcAft>
                <a:spcPts val="0"/>
              </a:spcAft>
              <a:buClrTx/>
              <a:buSzTx/>
              <a:tabLst/>
              <a:defRPr/>
            </a:pPr>
            <a:r>
              <a:rPr lang="nl-NL" sz="2000" dirty="0" err="1">
                <a:solidFill>
                  <a:srgbClr val="000000"/>
                </a:solidFill>
                <a:latin typeface="Calibri" panose="020F0502020204030204" pitchFamily="34" charset="0"/>
                <a:ea typeface="Open Sans" panose="020B0606030504020204" pitchFamily="34" charset="0"/>
                <a:cs typeface="Calibri" panose="020F0502020204030204" pitchFamily="34" charset="0"/>
              </a:rPr>
              <a:t>Future</a:t>
            </a:r>
            <a:r>
              <a:rPr lang="nl-NL" sz="2000" dirty="0">
                <a:solidFill>
                  <a:srgbClr val="000000"/>
                </a:solidFill>
                <a:latin typeface="Calibri" panose="020F0502020204030204" pitchFamily="34" charset="0"/>
                <a:ea typeface="Open Sans" panose="020B0606030504020204" pitchFamily="34" charset="0"/>
                <a:cs typeface="Calibri" panose="020F0502020204030204" pitchFamily="34" charset="0"/>
              </a:rPr>
              <a:t>: multiple deals</a:t>
            </a:r>
          </a:p>
          <a:p>
            <a:pPr marR="0" lvl="0" algn="l" defTabSz="914400" rtl="0" eaLnBrk="1" fontAlgn="auto" latinLnBrk="0" hangingPunct="1">
              <a:lnSpc>
                <a:spcPct val="150000"/>
              </a:lnSpc>
              <a:spcBef>
                <a:spcPts val="0"/>
              </a:spcBef>
              <a:spcAft>
                <a:spcPts val="0"/>
              </a:spcAft>
              <a:buClrTx/>
              <a:buSzTx/>
              <a:tabLst/>
              <a:defRPr/>
            </a:pPr>
            <a:endParaRPr lang="nl-NL" sz="2000" dirty="0">
              <a:solidFill>
                <a:srgbClr val="000000"/>
              </a:solidFill>
              <a:latin typeface="Calibri" panose="020F0502020204030204" pitchFamily="34" charset="0"/>
              <a:ea typeface="Open Sans" panose="020B0606030504020204" pitchFamily="34" charset="0"/>
              <a:cs typeface="Calibri" panose="020F0502020204030204" pitchFamily="34" charset="0"/>
            </a:endParaRPr>
          </a:p>
          <a:p>
            <a:pPr marR="0" lvl="0" algn="l" defTabSz="914400" rtl="0" eaLnBrk="1" fontAlgn="auto" latinLnBrk="0" hangingPunct="1">
              <a:lnSpc>
                <a:spcPct val="150000"/>
              </a:lnSpc>
              <a:spcBef>
                <a:spcPts val="0"/>
              </a:spcBef>
              <a:spcAft>
                <a:spcPts val="0"/>
              </a:spcAft>
              <a:buClrTx/>
              <a:buSzTx/>
              <a:tabLst/>
              <a:defRPr/>
            </a:pPr>
            <a:r>
              <a:rPr lang="nl-NL" sz="2000" dirty="0">
                <a:solidFill>
                  <a:srgbClr val="000000"/>
                </a:solidFill>
                <a:latin typeface="Calibri" panose="020F0502020204030204" pitchFamily="34" charset="0"/>
                <a:ea typeface="Open Sans" panose="020B0606030504020204" pitchFamily="34" charset="0"/>
                <a:cs typeface="Calibri" panose="020F0502020204030204" pitchFamily="34" charset="0"/>
              </a:rPr>
              <a:t>      Cooperation </a:t>
            </a:r>
            <a:r>
              <a:rPr lang="nl-NL" sz="2000" dirty="0" err="1">
                <a:solidFill>
                  <a:srgbClr val="000000"/>
                </a:solidFill>
                <a:latin typeface="Calibri" panose="020F0502020204030204" pitchFamily="34" charset="0"/>
                <a:ea typeface="Open Sans" panose="020B0606030504020204" pitchFamily="34" charset="0"/>
                <a:cs typeface="Calibri" panose="020F0502020204030204" pitchFamily="34" charset="0"/>
              </a:rPr>
              <a:t>with</a:t>
            </a:r>
            <a:r>
              <a:rPr lang="nl-NL" sz="2000" dirty="0">
                <a:solidFill>
                  <a:srgbClr val="000000"/>
                </a:solidFill>
                <a:latin typeface="Calibri" panose="020F0502020204030204" pitchFamily="34" charset="0"/>
                <a:ea typeface="Open Sans" panose="020B0606030504020204" pitchFamily="34" charset="0"/>
                <a:cs typeface="Calibri" panose="020F0502020204030204" pitchFamily="34" charset="0"/>
              </a:rPr>
              <a:t> STZ office, </a:t>
            </a:r>
            <a:r>
              <a:rPr lang="nl-NL" sz="2000" dirty="0" err="1">
                <a:solidFill>
                  <a:srgbClr val="000000"/>
                </a:solidFill>
                <a:latin typeface="Calibri" panose="020F0502020204030204" pitchFamily="34" charset="0"/>
                <a:ea typeface="Open Sans" panose="020B0606030504020204" pitchFamily="34" charset="0"/>
                <a:cs typeface="Calibri" panose="020F0502020204030204" pitchFamily="34" charset="0"/>
              </a:rPr>
              <a:t>universities</a:t>
            </a:r>
            <a:r>
              <a:rPr lang="nl-NL" sz="2000" dirty="0">
                <a:solidFill>
                  <a:srgbClr val="000000"/>
                </a:solidFill>
                <a:latin typeface="Calibri" panose="020F0502020204030204" pitchFamily="34" charset="0"/>
                <a:ea typeface="Open Sans" panose="020B0606030504020204" pitchFamily="34" charset="0"/>
                <a:cs typeface="Calibri" panose="020F0502020204030204" pitchFamily="34" charset="0"/>
              </a:rPr>
              <a:t>, 	and </a:t>
            </a:r>
            <a:r>
              <a:rPr lang="nl-NL" sz="2000" dirty="0" err="1">
                <a:solidFill>
                  <a:srgbClr val="000000"/>
                </a:solidFill>
                <a:latin typeface="Calibri" panose="020F0502020204030204" pitchFamily="34" charset="0"/>
                <a:ea typeface="Open Sans" panose="020B0606030504020204" pitchFamily="34" charset="0"/>
                <a:cs typeface="Calibri" panose="020F0502020204030204" pitchFamily="34" charset="0"/>
              </a:rPr>
              <a:t>other</a:t>
            </a:r>
            <a:r>
              <a:rPr lang="nl-NL" sz="2000" dirty="0">
                <a:solidFill>
                  <a:srgbClr val="000000"/>
                </a:solidFill>
                <a:latin typeface="Calibri" panose="020F0502020204030204" pitchFamily="34" charset="0"/>
                <a:ea typeface="Open Sans" panose="020B0606030504020204" pitchFamily="34" charset="0"/>
                <a:cs typeface="Calibri" panose="020F0502020204030204" pitchFamily="34" charset="0"/>
              </a:rPr>
              <a:t> research </a:t>
            </a:r>
            <a:r>
              <a:rPr lang="nl-NL" sz="2000" dirty="0" err="1">
                <a:solidFill>
                  <a:srgbClr val="000000"/>
                </a:solidFill>
                <a:latin typeface="Calibri" panose="020F0502020204030204" pitchFamily="34" charset="0"/>
                <a:ea typeface="Open Sans" panose="020B0606030504020204" pitchFamily="34" charset="0"/>
                <a:cs typeface="Calibri" panose="020F0502020204030204" pitchFamily="34" charset="0"/>
              </a:rPr>
              <a:t>institutes</a:t>
            </a:r>
            <a:endParaRPr lang="nl-NL" sz="2000" dirty="0">
              <a:solidFill>
                <a:srgbClr val="000000"/>
              </a:solidFill>
              <a:latin typeface="Calibri" panose="020F0502020204030204" pitchFamily="34" charset="0"/>
              <a:ea typeface="Open Sans" panose="020B0606030504020204" pitchFamily="34" charset="0"/>
              <a:cs typeface="Calibri" panose="020F0502020204030204" pitchFamily="34" charset="0"/>
            </a:endParaRPr>
          </a:p>
        </p:txBody>
      </p:sp>
      <p:pic>
        <p:nvPicPr>
          <p:cNvPr id="9" name="Picture 2">
            <a:extLst>
              <a:ext uri="{FF2B5EF4-FFF2-40B4-BE49-F238E27FC236}">
                <a16:creationId xmlns:a16="http://schemas.microsoft.com/office/drawing/2014/main" id="{B35DBA6A-F1C3-9246-E2BD-868A8CF60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0266" y="109183"/>
            <a:ext cx="6591734" cy="6514298"/>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ECFE57E7-2F63-94AF-D642-8F26062736F1}"/>
              </a:ext>
            </a:extLst>
          </p:cNvPr>
          <p:cNvPicPr>
            <a:picLocks noChangeAspect="1"/>
          </p:cNvPicPr>
          <p:nvPr/>
        </p:nvPicPr>
        <p:blipFill>
          <a:blip r:embed="rId5"/>
          <a:stretch>
            <a:fillRect/>
          </a:stretch>
        </p:blipFill>
        <p:spPr>
          <a:xfrm>
            <a:off x="104098" y="5696809"/>
            <a:ext cx="871804" cy="926672"/>
          </a:xfrm>
          <a:prstGeom prst="rect">
            <a:avLst/>
          </a:prstGeom>
        </p:spPr>
      </p:pic>
    </p:spTree>
    <p:extLst>
      <p:ext uri="{BB962C8B-B14F-4D97-AF65-F5344CB8AC3E}">
        <p14:creationId xmlns:p14="http://schemas.microsoft.com/office/powerpoint/2010/main" val="192729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p:bldLst>
  </p:timing>
</p:sld>
</file>

<file path=ppt/theme/theme1.xml><?xml version="1.0" encoding="utf-8"?>
<a:theme xmlns:a="http://schemas.openxmlformats.org/drawingml/2006/main" name="Kantoorthema">
  <a:themeElements>
    <a:clrScheme name="Zuyderland">
      <a:dk1>
        <a:srgbClr val="000000"/>
      </a:dk1>
      <a:lt1>
        <a:srgbClr val="FFFFFF"/>
      </a:lt1>
      <a:dk2>
        <a:srgbClr val="1E6B83"/>
      </a:dk2>
      <a:lt2>
        <a:srgbClr val="E7E6E6"/>
      </a:lt2>
      <a:accent1>
        <a:srgbClr val="8374C8"/>
      </a:accent1>
      <a:accent2>
        <a:srgbClr val="51BBB3"/>
      </a:accent2>
      <a:accent3>
        <a:srgbClr val="E95053"/>
      </a:accent3>
      <a:accent4>
        <a:srgbClr val="F5A733"/>
      </a:accent4>
      <a:accent5>
        <a:srgbClr val="1E6B83"/>
      </a:accent5>
      <a:accent6>
        <a:srgbClr val="82CEF0"/>
      </a:accent6>
      <a:hlink>
        <a:srgbClr val="1E6B83"/>
      </a:hlink>
      <a:folHlink>
        <a:srgbClr val="1E6B8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uyderland-Presentatie-Blanco[1235]" id="{EF01A66A-6DBB-774F-BC26-F87AB6310485}" vid="{A12F8285-16B9-6F40-B622-53B9ADF6274F}"/>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98fbd86-28e6-49be-81bb-338b2239b88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D69D02532E4B54ABB87765A2639BDE2" ma:contentTypeVersion="15" ma:contentTypeDescription="Een nieuw document maken." ma:contentTypeScope="" ma:versionID="c7d7a08fe64824b32dae7c2b52543aaa">
  <xsd:schema xmlns:xsd="http://www.w3.org/2001/XMLSchema" xmlns:xs="http://www.w3.org/2001/XMLSchema" xmlns:p="http://schemas.microsoft.com/office/2006/metadata/properties" xmlns:ns3="798fbd86-28e6-49be-81bb-338b2239b88a" xmlns:ns4="65ac287f-5d2a-485c-8c98-31ea4dc0531e" targetNamespace="http://schemas.microsoft.com/office/2006/metadata/properties" ma:root="true" ma:fieldsID="a46ffaa03e04aac863a9cc88ca133c0d" ns3:_="" ns4:_="">
    <xsd:import namespace="798fbd86-28e6-49be-81bb-338b2239b88a"/>
    <xsd:import namespace="65ac287f-5d2a-485c-8c98-31ea4dc0531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OCR" minOccurs="0"/>
                <xsd:element ref="ns3:_activity" minOccurs="0"/>
                <xsd:element ref="ns4:SharedWithUsers" minOccurs="0"/>
                <xsd:element ref="ns4:SharedWithDetails" minOccurs="0"/>
                <xsd:element ref="ns4:SharingHintHash"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8fbd86-28e6-49be-81bb-338b2239b8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_activity" ma:index="16"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ac287f-5d2a-485c-8c98-31ea4dc0531e"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element name="SharingHintHash" ma:index="19"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8D827B-F7DF-4C1F-A9A7-A96C52530970}">
  <ds:schemaRefs>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http://purl.org/dc/terms/"/>
    <ds:schemaRef ds:uri="http://purl.org/dc/elements/1.1/"/>
    <ds:schemaRef ds:uri="http://schemas.microsoft.com/office/2006/metadata/properties"/>
    <ds:schemaRef ds:uri="http://www.w3.org/XML/1998/namespace"/>
    <ds:schemaRef ds:uri="65ac287f-5d2a-485c-8c98-31ea4dc0531e"/>
    <ds:schemaRef ds:uri="798fbd86-28e6-49be-81bb-338b2239b88a"/>
  </ds:schemaRefs>
</ds:datastoreItem>
</file>

<file path=customXml/itemProps2.xml><?xml version="1.0" encoding="utf-8"?>
<ds:datastoreItem xmlns:ds="http://schemas.openxmlformats.org/officeDocument/2006/customXml" ds:itemID="{6B6EF44F-6103-4E20-B1AE-28F43EE1FA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8fbd86-28e6-49be-81bb-338b2239b88a"/>
    <ds:schemaRef ds:uri="65ac287f-5d2a-485c-8c98-31ea4dc053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8A23BBF-63F2-4358-B474-99893572D9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Zuyderland-Presentatie-Blanco</Template>
  <TotalTime>1915</TotalTime>
  <Words>2477</Words>
  <Application>Microsoft Office PowerPoint</Application>
  <PresentationFormat>Panoramiczny</PresentationFormat>
  <Paragraphs>204</Paragraphs>
  <Slides>10</Slides>
  <Notes>10</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10</vt:i4>
      </vt:variant>
    </vt:vector>
  </HeadingPairs>
  <TitlesOfParts>
    <vt:vector size="18" baseType="lpstr">
      <vt:lpstr>Aptos</vt:lpstr>
      <vt:lpstr>Arial</vt:lpstr>
      <vt:lpstr>Calibri</vt:lpstr>
      <vt:lpstr>Calibri Light</vt:lpstr>
      <vt:lpstr>Roboto</vt:lpstr>
      <vt:lpstr>Symbol</vt:lpstr>
      <vt:lpstr>Times New Roman</vt:lpstr>
      <vt:lpstr>Kantoorthema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Zuyderland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Heymans, Marion</dc:creator>
  <cp:lastModifiedBy>Bogumiła Bruc</cp:lastModifiedBy>
  <cp:revision>20</cp:revision>
  <dcterms:created xsi:type="dcterms:W3CDTF">2025-05-21T13:57:29Z</dcterms:created>
  <dcterms:modified xsi:type="dcterms:W3CDTF">2025-06-09T06:53:09Z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0x0101002D69D02532E4B54ABB87765A2639BDE2</vt:lpwstr>
  </property>
</Properties>
</file>