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7" r:id="rId2"/>
    <p:sldId id="256" r:id="rId3"/>
    <p:sldId id="261" r:id="rId4"/>
    <p:sldId id="262" r:id="rId5"/>
    <p:sldId id="258" r:id="rId6"/>
    <p:sldId id="263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306" r:id="rId21"/>
    <p:sldId id="286" r:id="rId22"/>
    <p:sldId id="287" r:id="rId23"/>
    <p:sldId id="284" r:id="rId24"/>
    <p:sldId id="285" r:id="rId25"/>
    <p:sldId id="288" r:id="rId26"/>
    <p:sldId id="289" r:id="rId27"/>
    <p:sldId id="291" r:id="rId28"/>
    <p:sldId id="290" r:id="rId29"/>
    <p:sldId id="292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268" r:id="rId42"/>
    <p:sldId id="269" r:id="rId43"/>
  </p:sldIdLst>
  <p:sldSz cx="12192000" cy="6858000"/>
  <p:notesSz cx="6858000" cy="9144000"/>
  <p:defaultTextStyle>
    <a:defPPr>
      <a:defRPr lang="pl-PL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AF120-9E92-444C-A387-61E45B94957A}" v="74" dt="2025-06-03T13:44:55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8693" autoAdjust="0"/>
  </p:normalViewPr>
  <p:slideViewPr>
    <p:cSldViewPr snapToGrid="0">
      <p:cViewPr varScale="1">
        <p:scale>
          <a:sx n="86" d="100"/>
          <a:sy n="86" d="100"/>
        </p:scale>
        <p:origin x="666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F7715-4FC5-4840-B872-51E529044355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9669A-933E-4FC1-857E-3444F7489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17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for </a:t>
            </a:r>
            <a:r>
              <a:rPr lang="sv-SE" dirty="0" err="1"/>
              <a:t>giving</a:t>
            </a:r>
            <a:r>
              <a:rPr lang="sv-SE" dirty="0"/>
              <a:t> </a:t>
            </a:r>
            <a:r>
              <a:rPr lang="sv-SE" dirty="0" err="1"/>
              <a:t>me</a:t>
            </a:r>
            <a:r>
              <a:rPr lang="sv-SE" dirty="0"/>
              <a:t> the </a:t>
            </a:r>
            <a:r>
              <a:rPr lang="sv-SE" dirty="0" err="1"/>
              <a:t>oppurtunity</a:t>
            </a:r>
            <a:r>
              <a:rPr lang="sv-SE" dirty="0"/>
              <a:t> to present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I’ve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on for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a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My </a:t>
            </a:r>
            <a:r>
              <a:rPr lang="sv-SE" dirty="0" err="1"/>
              <a:t>name</a:t>
            </a:r>
            <a:r>
              <a:rPr lang="sv-SE" dirty="0"/>
              <a:t> is…</a:t>
            </a:r>
          </a:p>
          <a:p>
            <a:endParaRPr lang="sv-SE" dirty="0"/>
          </a:p>
          <a:p>
            <a:r>
              <a:rPr lang="sv-SE" dirty="0"/>
              <a:t>R – a simple </a:t>
            </a:r>
            <a:r>
              <a:rPr lang="sv-SE" dirty="0" err="1"/>
              <a:t>programming</a:t>
            </a:r>
            <a:r>
              <a:rPr lang="sv-SE" dirty="0"/>
              <a:t> </a:t>
            </a:r>
            <a:r>
              <a:rPr lang="sv-SE" dirty="0" err="1"/>
              <a:t>language</a:t>
            </a:r>
            <a:r>
              <a:rPr lang="sv-SE" dirty="0"/>
              <a:t>, </a:t>
            </a:r>
            <a:r>
              <a:rPr lang="sv-SE" dirty="0" err="1"/>
              <a:t>designed</a:t>
            </a:r>
            <a:r>
              <a:rPr lang="sv-SE" dirty="0"/>
              <a:t> </a:t>
            </a:r>
            <a:r>
              <a:rPr lang="sv-SE" dirty="0" err="1"/>
              <a:t>mainly</a:t>
            </a:r>
            <a:r>
              <a:rPr lang="sv-SE" dirty="0"/>
              <a:t> for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datasets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03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coulmns</a:t>
            </a:r>
            <a:r>
              <a:rPr lang="sv-SE" dirty="0"/>
              <a:t> in </a:t>
            </a:r>
            <a:r>
              <a:rPr lang="sv-SE" dirty="0" err="1"/>
              <a:t>yellow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data </a:t>
            </a:r>
            <a:r>
              <a:rPr lang="sv-SE" dirty="0" err="1"/>
              <a:t>which</a:t>
            </a:r>
            <a:r>
              <a:rPr lang="sv-SE" dirty="0"/>
              <a:t> an HR </a:t>
            </a:r>
            <a:r>
              <a:rPr lang="sv-SE" dirty="0" err="1"/>
              <a:t>department</a:t>
            </a:r>
            <a:r>
              <a:rPr lang="sv-SE" dirty="0"/>
              <a:t> </a:t>
            </a:r>
            <a:r>
              <a:rPr lang="sv-SE" dirty="0" err="1"/>
              <a:t>might</a:t>
            </a:r>
            <a:r>
              <a:rPr lang="sv-SE" dirty="0"/>
              <a:t> </a:t>
            </a:r>
            <a:r>
              <a:rPr lang="sv-SE" dirty="0" err="1"/>
              <a:t>supply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Employee</a:t>
            </a:r>
            <a:r>
              <a:rPr lang="sv-SE" dirty="0"/>
              <a:t> ID is </a:t>
            </a:r>
            <a:r>
              <a:rPr lang="sv-SE" dirty="0" err="1"/>
              <a:t>essential</a:t>
            </a:r>
            <a:r>
              <a:rPr lang="sv-SE" dirty="0"/>
              <a:t> for </a:t>
            </a:r>
            <a:r>
              <a:rPr lang="sv-SE" dirty="0" err="1"/>
              <a:t>reliably</a:t>
            </a:r>
            <a:r>
              <a:rPr lang="sv-SE" dirty="0"/>
              <a:t> </a:t>
            </a:r>
            <a:r>
              <a:rPr lang="sv-SE" dirty="0" err="1"/>
              <a:t>connecting</a:t>
            </a:r>
            <a:r>
              <a:rPr lang="sv-SE" dirty="0"/>
              <a:t> HR data </a:t>
            </a:r>
            <a:r>
              <a:rPr lang="sv-SE" dirty="0" err="1"/>
              <a:t>with</a:t>
            </a:r>
            <a:r>
              <a:rPr lang="sv-SE" dirty="0"/>
              <a:t> data from </a:t>
            </a:r>
            <a:r>
              <a:rPr lang="sv-SE" dirty="0" err="1"/>
              <a:t>other</a:t>
            </a:r>
            <a:r>
              <a:rPr lang="sv-SE" dirty="0"/>
              <a:t> parts in the research </a:t>
            </a:r>
            <a:r>
              <a:rPr lang="sv-SE" dirty="0" err="1"/>
              <a:t>monitoring</a:t>
            </a:r>
            <a:r>
              <a:rPr lang="sv-SE" dirty="0"/>
              <a:t> </a:t>
            </a:r>
            <a:r>
              <a:rPr lang="sv-SE" dirty="0" err="1"/>
              <a:t>framwork</a:t>
            </a:r>
            <a:r>
              <a:rPr lang="sv-SE" dirty="0"/>
              <a:t> (</a:t>
            </a:r>
            <a:r>
              <a:rPr lang="sv-SE" dirty="0" err="1"/>
              <a:t>such</a:t>
            </a:r>
            <a:r>
              <a:rPr lang="sv-SE" dirty="0"/>
              <a:t> as research </a:t>
            </a:r>
            <a:r>
              <a:rPr lang="sv-SE" dirty="0" err="1"/>
              <a:t>finances</a:t>
            </a:r>
            <a:r>
              <a:rPr lang="sv-SE" dirty="0"/>
              <a:t>)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806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blue</a:t>
            </a:r>
            <a:r>
              <a:rPr lang="sv-SE" dirty="0"/>
              <a:t> </a:t>
            </a:r>
            <a:r>
              <a:rPr lang="sv-SE" dirty="0" err="1"/>
              <a:t>columns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data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collect</a:t>
            </a:r>
            <a:r>
              <a:rPr lang="sv-SE" dirty="0"/>
              <a:t> </a:t>
            </a:r>
            <a:r>
              <a:rPr lang="sv-SE" dirty="0" err="1"/>
              <a:t>ourself</a:t>
            </a:r>
            <a:r>
              <a:rPr lang="sv-SE" dirty="0"/>
              <a:t> and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author</a:t>
            </a:r>
            <a:r>
              <a:rPr lang="sv-SE" dirty="0"/>
              <a:t> </a:t>
            </a:r>
            <a:r>
              <a:rPr lang="sv-SE" dirty="0" err="1"/>
              <a:t>registry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Units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aren’t</a:t>
            </a:r>
            <a:r>
              <a:rPr lang="sv-SE" dirty="0"/>
              <a:t> a in the HR-data.</a:t>
            </a:r>
          </a:p>
          <a:p>
            <a:r>
              <a:rPr lang="sv-SE" dirty="0" err="1"/>
              <a:t>Academic</a:t>
            </a:r>
            <a:r>
              <a:rPr lang="sv-SE" dirty="0"/>
              <a:t> merits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be </a:t>
            </a:r>
            <a:r>
              <a:rPr lang="sv-SE" dirty="0" err="1"/>
              <a:t>able</a:t>
            </a:r>
            <a:r>
              <a:rPr lang="sv-SE" dirty="0"/>
              <a:t> to filter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dataset</a:t>
            </a:r>
            <a:r>
              <a:rPr lang="sv-SE" dirty="0"/>
              <a:t> by, </a:t>
            </a:r>
            <a:r>
              <a:rPr lang="sv-SE" dirty="0" err="1"/>
              <a:t>such</a:t>
            </a:r>
            <a:r>
              <a:rPr lang="sv-SE" dirty="0"/>
              <a:t> as the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associate</a:t>
            </a:r>
            <a:r>
              <a:rPr lang="sv-SE" dirty="0"/>
              <a:t> professors. </a:t>
            </a:r>
          </a:p>
          <a:p>
            <a:r>
              <a:rPr lang="sv-SE" dirty="0"/>
              <a:t>If the </a:t>
            </a:r>
            <a:r>
              <a:rPr lang="sv-SE" dirty="0" err="1"/>
              <a:t>authors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recieved</a:t>
            </a:r>
            <a:r>
              <a:rPr lang="sv-SE" dirty="0"/>
              <a:t> </a:t>
            </a:r>
            <a:r>
              <a:rPr lang="sv-SE" dirty="0" err="1"/>
              <a:t>strategic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250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red </a:t>
            </a:r>
            <a:r>
              <a:rPr lang="sv-SE" dirty="0" err="1"/>
              <a:t>columns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data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locate</a:t>
            </a:r>
            <a:r>
              <a:rPr lang="sv-SE" dirty="0"/>
              <a:t> </a:t>
            </a:r>
            <a:r>
              <a:rPr lang="sv-SE" dirty="0" err="1"/>
              <a:t>publications</a:t>
            </a:r>
            <a:r>
              <a:rPr lang="sv-SE" dirty="0"/>
              <a:t> by the </a:t>
            </a:r>
            <a:r>
              <a:rPr lang="sv-SE" dirty="0" err="1"/>
              <a:t>authors</a:t>
            </a:r>
            <a:r>
              <a:rPr lang="sv-SE" dirty="0"/>
              <a:t> in Swepub</a:t>
            </a:r>
          </a:p>
          <a:p>
            <a:endParaRPr lang="sv-SE" dirty="0"/>
          </a:p>
          <a:p>
            <a:r>
              <a:rPr lang="sv-SE" dirty="0"/>
              <a:t>ORCID,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it </a:t>
            </a:r>
            <a:r>
              <a:rPr lang="sv-SE" dirty="0" err="1"/>
              <a:t>connected</a:t>
            </a:r>
            <a:r>
              <a:rPr lang="sv-SE" dirty="0"/>
              <a:t> to </a:t>
            </a:r>
            <a:r>
              <a:rPr lang="sv-SE" dirty="0" err="1"/>
              <a:t>their</a:t>
            </a:r>
            <a:r>
              <a:rPr lang="sv-SE" dirty="0"/>
              <a:t> IR. If not, a </a:t>
            </a:r>
            <a:r>
              <a:rPr lang="sv-SE" dirty="0" err="1"/>
              <a:t>unique</a:t>
            </a:r>
            <a:r>
              <a:rPr lang="sv-SE" dirty="0"/>
              <a:t> (</a:t>
            </a:r>
            <a:r>
              <a:rPr lang="sv-SE" dirty="0" err="1"/>
              <a:t>localId</a:t>
            </a:r>
            <a:r>
              <a:rPr lang="sv-SE" dirty="0"/>
              <a:t>) is </a:t>
            </a:r>
            <a:r>
              <a:rPr lang="sv-SE" dirty="0" err="1"/>
              <a:t>always</a:t>
            </a:r>
            <a:r>
              <a:rPr lang="sv-SE" dirty="0"/>
              <a:t> </a:t>
            </a:r>
            <a:r>
              <a:rPr lang="sv-SE" dirty="0" err="1"/>
              <a:t>carried</a:t>
            </a:r>
            <a:r>
              <a:rPr lang="sv-SE" dirty="0"/>
              <a:t> over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66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This</a:t>
            </a:r>
            <a:r>
              <a:rPr lang="sv-SE" dirty="0"/>
              <a:t> is the web </a:t>
            </a:r>
            <a:r>
              <a:rPr lang="sv-SE" dirty="0" err="1"/>
              <a:t>application</a:t>
            </a:r>
            <a:r>
              <a:rPr lang="sv-SE" dirty="0"/>
              <a:t>. </a:t>
            </a:r>
            <a:r>
              <a:rPr lang="sv-SE" dirty="0" err="1"/>
              <a:t>Each</a:t>
            </a:r>
            <a:r>
              <a:rPr lang="sv-SE" dirty="0"/>
              <a:t> box on the </a:t>
            </a:r>
            <a:r>
              <a:rPr lang="sv-SE" dirty="0" err="1"/>
              <a:t>left</a:t>
            </a:r>
            <a:r>
              <a:rPr lang="sv-SE" dirty="0"/>
              <a:t> </a:t>
            </a:r>
            <a:r>
              <a:rPr lang="sv-SE" dirty="0" err="1"/>
              <a:t>belongs</a:t>
            </a:r>
            <a:r>
              <a:rPr lang="sv-SE" dirty="0"/>
              <a:t> to a step in the process </a:t>
            </a:r>
            <a:r>
              <a:rPr lang="sv-SE" dirty="0" err="1"/>
              <a:t>that</a:t>
            </a:r>
            <a:r>
              <a:rPr lang="sv-SE" dirty="0"/>
              <a:t> I </a:t>
            </a:r>
            <a:r>
              <a:rPr lang="sv-SE" dirty="0" err="1"/>
              <a:t>described</a:t>
            </a:r>
            <a:r>
              <a:rPr lang="sv-SE" dirty="0"/>
              <a:t> </a:t>
            </a:r>
            <a:r>
              <a:rPr lang="sv-SE" dirty="0" err="1"/>
              <a:t>earlier</a:t>
            </a:r>
            <a:endParaRPr lang="sv-SE" dirty="0"/>
          </a:p>
          <a:p>
            <a:endParaRPr lang="sv-SE" dirty="0"/>
          </a:p>
          <a:p>
            <a:r>
              <a:rPr lang="sv-SE" dirty="0"/>
              <a:t>On the right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view</a:t>
            </a:r>
            <a:r>
              <a:rPr lang="sv-SE" dirty="0"/>
              <a:t> the data relevant for </a:t>
            </a:r>
            <a:r>
              <a:rPr lang="sv-SE" dirty="0" err="1"/>
              <a:t>each</a:t>
            </a:r>
            <a:r>
              <a:rPr lang="sv-SE" dirty="0"/>
              <a:t> step.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39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Excel </a:t>
            </a:r>
            <a:r>
              <a:rPr lang="sv-SE" dirty="0" err="1"/>
              <a:t>file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registry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authors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018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it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uploaded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</a:t>
            </a:r>
            <a:r>
              <a:rPr lang="sv-SE" dirty="0" err="1"/>
              <a:t>application</a:t>
            </a:r>
            <a:r>
              <a:rPr lang="sv-SE" dirty="0"/>
              <a:t> and </a:t>
            </a:r>
            <a:r>
              <a:rPr lang="sv-SE" dirty="0" err="1"/>
              <a:t>that</a:t>
            </a:r>
            <a:r>
              <a:rPr lang="sv-SE" dirty="0"/>
              <a:t> the data-formatting is </a:t>
            </a:r>
            <a:r>
              <a:rPr lang="sv-SE" dirty="0" err="1"/>
              <a:t>correct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47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… And push the </a:t>
            </a:r>
            <a:r>
              <a:rPr lang="sv-SE" dirty="0" err="1"/>
              <a:t>button</a:t>
            </a:r>
            <a:r>
              <a:rPr lang="sv-SE" dirty="0"/>
              <a:t> to </a:t>
            </a:r>
            <a:r>
              <a:rPr lang="sv-SE" dirty="0" err="1"/>
              <a:t>retrieve</a:t>
            </a:r>
            <a:r>
              <a:rPr lang="sv-SE" dirty="0"/>
              <a:t> </a:t>
            </a:r>
            <a:r>
              <a:rPr lang="sv-SE" dirty="0" err="1"/>
              <a:t>records</a:t>
            </a:r>
            <a:r>
              <a:rPr lang="sv-SE" dirty="0"/>
              <a:t> from the Swepub API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23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 </a:t>
            </a:r>
            <a:r>
              <a:rPr lang="sv-SE" dirty="0" err="1"/>
              <a:t>each</a:t>
            </a:r>
            <a:r>
              <a:rPr lang="sv-SE" dirty="0"/>
              <a:t> step the </a:t>
            </a:r>
            <a:r>
              <a:rPr lang="sv-SE" dirty="0" err="1"/>
              <a:t>application</a:t>
            </a:r>
            <a:r>
              <a:rPr lang="sv-SE" dirty="0"/>
              <a:t> gives </a:t>
            </a:r>
            <a:r>
              <a:rPr lang="sv-SE" dirty="0" err="1"/>
              <a:t>you</a:t>
            </a:r>
            <a:r>
              <a:rPr lang="sv-SE" dirty="0"/>
              <a:t> a short </a:t>
            </a:r>
            <a:r>
              <a:rPr lang="sv-SE" dirty="0" err="1"/>
              <a:t>summary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results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information </a:t>
            </a:r>
            <a:r>
              <a:rPr lang="sv-SE" dirty="0" err="1"/>
              <a:t>retrieval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61 </a:t>
            </a:r>
            <a:r>
              <a:rPr lang="sv-SE" dirty="0" err="1"/>
              <a:t>records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retrieved</a:t>
            </a:r>
            <a:r>
              <a:rPr lang="sv-SE" dirty="0"/>
              <a:t> and </a:t>
            </a:r>
            <a:r>
              <a:rPr lang="sv-SE" dirty="0" err="1"/>
              <a:t>that</a:t>
            </a:r>
            <a:r>
              <a:rPr lang="sv-SE" dirty="0"/>
              <a:t> all </a:t>
            </a:r>
            <a:r>
              <a:rPr lang="sv-SE" dirty="0" err="1"/>
              <a:t>contain</a:t>
            </a:r>
            <a:r>
              <a:rPr lang="sv-SE" dirty="0"/>
              <a:t> a DOI.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no </a:t>
            </a:r>
            <a:r>
              <a:rPr lang="sv-SE" dirty="0" err="1"/>
              <a:t>records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retrieved</a:t>
            </a:r>
            <a:r>
              <a:rPr lang="sv-SE" dirty="0"/>
              <a:t> for 2 </a:t>
            </a:r>
            <a:r>
              <a:rPr lang="sv-SE" dirty="0" err="1"/>
              <a:t>authors</a:t>
            </a:r>
            <a:r>
              <a:rPr lang="sv-SE" dirty="0"/>
              <a:t>.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85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15 </a:t>
            </a:r>
            <a:r>
              <a:rPr lang="sv-SE" dirty="0" err="1"/>
              <a:t>minutes</a:t>
            </a:r>
            <a:r>
              <a:rPr lang="sv-SE" dirty="0"/>
              <a:t> to </a:t>
            </a:r>
            <a:r>
              <a:rPr lang="sv-SE" dirty="0" err="1"/>
              <a:t>perform</a:t>
            </a:r>
            <a:r>
              <a:rPr lang="sv-SE" dirty="0"/>
              <a:t> 1500 </a:t>
            </a:r>
            <a:r>
              <a:rPr lang="sv-SE" dirty="0" err="1"/>
              <a:t>queries</a:t>
            </a:r>
            <a:r>
              <a:rPr lang="sv-SE" dirty="0"/>
              <a:t> = 1500 researchers/</a:t>
            </a:r>
            <a:r>
              <a:rPr lang="sv-SE" dirty="0" err="1"/>
              <a:t>authors</a:t>
            </a:r>
            <a:r>
              <a:rPr lang="sv-SE" dirty="0"/>
              <a:t> over 5 </a:t>
            </a:r>
            <a:r>
              <a:rPr lang="sv-SE" dirty="0" err="1"/>
              <a:t>years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Unique</a:t>
            </a:r>
            <a:r>
              <a:rPr lang="sv-SE" dirty="0"/>
              <a:t> </a:t>
            </a:r>
            <a:r>
              <a:rPr lang="sv-SE" dirty="0" err="1"/>
              <a:t>database</a:t>
            </a:r>
            <a:r>
              <a:rPr lang="sv-SE" dirty="0"/>
              <a:t> ID – just in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double check the data or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data in the </a:t>
            </a:r>
            <a:r>
              <a:rPr lang="sv-SE" dirty="0" err="1"/>
              <a:t>future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55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key</a:t>
            </a:r>
            <a:r>
              <a:rPr lang="sv-SE" dirty="0"/>
              <a:t> to the Web </a:t>
            </a:r>
            <a:r>
              <a:rPr lang="sv-SE" dirty="0" err="1"/>
              <a:t>of</a:t>
            </a:r>
            <a:r>
              <a:rPr lang="sv-SE" dirty="0"/>
              <a:t> Science starter API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60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new </a:t>
            </a:r>
            <a:r>
              <a:rPr lang="sv-SE" dirty="0" err="1"/>
              <a:t>method</a:t>
            </a:r>
            <a:r>
              <a:rPr lang="sv-SE" dirty="0"/>
              <a:t>,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beta </a:t>
            </a:r>
            <a:r>
              <a:rPr lang="sv-SE" dirty="0" err="1"/>
              <a:t>testing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might</a:t>
            </a:r>
            <a:r>
              <a:rPr lang="sv-SE" dirty="0"/>
              <a:t> </a:t>
            </a:r>
            <a:r>
              <a:rPr lang="sv-SE" dirty="0" err="1"/>
              <a:t>say</a:t>
            </a:r>
            <a:endParaRPr lang="sv-SE" dirty="0"/>
          </a:p>
          <a:p>
            <a:endParaRPr lang="sv-SE" dirty="0"/>
          </a:p>
          <a:p>
            <a:r>
              <a:rPr lang="sv-SE" dirty="0"/>
              <a:t>Learnings from designing the </a:t>
            </a:r>
            <a:r>
              <a:rPr lang="sv-SE" dirty="0" err="1"/>
              <a:t>method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40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4 </a:t>
            </a:r>
            <a:r>
              <a:rPr lang="sv-SE" dirty="0" err="1"/>
              <a:t>minutes</a:t>
            </a:r>
            <a:r>
              <a:rPr lang="sv-SE" dirty="0"/>
              <a:t> for 180 </a:t>
            </a:r>
            <a:r>
              <a:rPr lang="sv-SE" dirty="0" err="1"/>
              <a:t>queries</a:t>
            </a:r>
            <a:r>
              <a:rPr lang="sv-SE" dirty="0"/>
              <a:t> (7200 </a:t>
            </a:r>
            <a:r>
              <a:rPr lang="sv-SE" dirty="0" err="1"/>
              <a:t>records</a:t>
            </a:r>
            <a:r>
              <a:rPr lang="sv-SE" dirty="0"/>
              <a:t>)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19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j-lt"/>
              </a:rPr>
              <a:t>Takes about 55 minutes for 180 queries</a:t>
            </a:r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08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make note </a:t>
            </a:r>
            <a:r>
              <a:rPr lang="sv-SE" dirty="0" err="1"/>
              <a:t>of</a:t>
            </a:r>
            <a:r>
              <a:rPr lang="sv-SE" dirty="0"/>
              <a:t> the date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indicators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last </a:t>
            </a:r>
            <a:r>
              <a:rPr lang="sv-SE" dirty="0" err="1"/>
              <a:t>updated</a:t>
            </a:r>
            <a:r>
              <a:rPr lang="sv-SE" dirty="0"/>
              <a:t>, </a:t>
            </a:r>
            <a:r>
              <a:rPr lang="sv-SE" dirty="0" err="1"/>
              <a:t>since</a:t>
            </a:r>
            <a:r>
              <a:rPr lang="sv-SE" dirty="0"/>
              <a:t> citation </a:t>
            </a:r>
            <a:r>
              <a:rPr lang="sv-SE" dirty="0" err="1"/>
              <a:t>thresholds</a:t>
            </a:r>
            <a:r>
              <a:rPr lang="sv-SE" dirty="0"/>
              <a:t> </a:t>
            </a:r>
            <a:r>
              <a:rPr lang="sv-SE" dirty="0" err="1"/>
              <a:t>vary</a:t>
            </a:r>
            <a:r>
              <a:rPr lang="sv-SE" dirty="0"/>
              <a:t> over </a:t>
            </a:r>
            <a:r>
              <a:rPr lang="sv-SE" dirty="0" err="1"/>
              <a:t>time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947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51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publications</a:t>
            </a:r>
            <a:r>
              <a:rPr lang="sv-SE" dirty="0"/>
              <a:t> it is ”TRUE” </a:t>
            </a:r>
            <a:r>
              <a:rPr lang="sv-SE" dirty="0" err="1"/>
              <a:t>that</a:t>
            </a:r>
            <a:r>
              <a:rPr lang="sv-SE" dirty="0"/>
              <a:t> it is in the </a:t>
            </a:r>
            <a:r>
              <a:rPr lang="sv-SE" dirty="0" err="1"/>
              <a:t>top</a:t>
            </a:r>
            <a:r>
              <a:rPr lang="sv-SE" dirty="0"/>
              <a:t> 20%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cited</a:t>
            </a:r>
            <a:r>
              <a:rPr lang="sv-SE" dirty="0"/>
              <a:t> </a:t>
            </a:r>
            <a:r>
              <a:rPr lang="sv-SE" dirty="0" err="1"/>
              <a:t>publications</a:t>
            </a:r>
            <a:r>
              <a:rPr lang="sv-SE" dirty="0"/>
              <a:t>.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99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I’ve</a:t>
            </a:r>
            <a:r>
              <a:rPr lang="sv-SE" dirty="0"/>
              <a:t> </a:t>
            </a:r>
            <a:r>
              <a:rPr lang="sv-SE" dirty="0" err="1"/>
              <a:t>blurred</a:t>
            </a:r>
            <a:r>
              <a:rPr lang="sv-SE" dirty="0"/>
              <a:t> the </a:t>
            </a:r>
            <a:r>
              <a:rPr lang="sv-SE" dirty="0" err="1"/>
              <a:t>names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otherwise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be </a:t>
            </a:r>
            <a:r>
              <a:rPr lang="sv-SE" dirty="0" err="1"/>
              <a:t>visible</a:t>
            </a:r>
            <a:r>
              <a:rPr lang="sv-SE" dirty="0"/>
              <a:t> in the </a:t>
            </a:r>
            <a:r>
              <a:rPr lang="sv-SE" dirty="0" err="1"/>
              <a:t>top</a:t>
            </a:r>
            <a:r>
              <a:rPr lang="sv-SE" dirty="0"/>
              <a:t> right corner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33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top</a:t>
            </a:r>
            <a:r>
              <a:rPr lang="sv-SE" dirty="0"/>
              <a:t> and right part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made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so </a:t>
            </a:r>
            <a:r>
              <a:rPr lang="sv-SE" dirty="0" err="1"/>
              <a:t>called</a:t>
            </a:r>
            <a:r>
              <a:rPr lang="sv-SE" dirty="0"/>
              <a:t> </a:t>
            </a:r>
            <a:r>
              <a:rPr lang="sv-SE" dirty="0" err="1"/>
              <a:t>slicers</a:t>
            </a:r>
            <a:r>
              <a:rPr lang="sv-SE" dirty="0"/>
              <a:t>. </a:t>
            </a:r>
            <a:r>
              <a:rPr lang="sv-SE" dirty="0" err="1"/>
              <a:t>Clicking</a:t>
            </a:r>
            <a:r>
              <a:rPr lang="sv-SE" dirty="0"/>
              <a:t> a </a:t>
            </a:r>
            <a:r>
              <a:rPr lang="sv-SE" dirty="0" err="1"/>
              <a:t>value</a:t>
            </a:r>
            <a:r>
              <a:rPr lang="sv-SE" dirty="0"/>
              <a:t> in a </a:t>
            </a:r>
            <a:r>
              <a:rPr lang="sv-SE" dirty="0" err="1"/>
              <a:t>slicer</a:t>
            </a:r>
            <a:r>
              <a:rPr lang="sv-SE" dirty="0"/>
              <a:t> </a:t>
            </a:r>
            <a:r>
              <a:rPr lang="sv-SE" dirty="0" err="1"/>
              <a:t>updates</a:t>
            </a:r>
            <a:r>
              <a:rPr lang="sv-SE" dirty="0"/>
              <a:t> the data in the </a:t>
            </a:r>
            <a:r>
              <a:rPr lang="sv-SE" dirty="0" err="1"/>
              <a:t>sheet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particular</a:t>
            </a:r>
            <a:r>
              <a:rPr lang="sv-SE" dirty="0"/>
              <a:t> option (or combination </a:t>
            </a:r>
            <a:r>
              <a:rPr lang="sv-SE" dirty="0" err="1"/>
              <a:t>of</a:t>
            </a:r>
            <a:r>
              <a:rPr lang="sv-SE" dirty="0"/>
              <a:t> options)</a:t>
            </a:r>
          </a:p>
          <a:p>
            <a:endParaRPr lang="sv-SE" dirty="0"/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61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 the </a:t>
            </a:r>
            <a:r>
              <a:rPr lang="sv-SE" dirty="0" err="1"/>
              <a:t>middle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sheet</a:t>
            </a:r>
            <a:r>
              <a:rPr lang="sv-SE" dirty="0"/>
              <a:t> </a:t>
            </a:r>
            <a:r>
              <a:rPr lang="sv-SE" dirty="0" err="1"/>
              <a:t>there’s</a:t>
            </a:r>
            <a:r>
              <a:rPr lang="sv-SE" dirty="0"/>
              <a:t> a table and in the </a:t>
            </a:r>
            <a:r>
              <a:rPr lang="sv-SE" dirty="0" err="1"/>
              <a:t>bottom</a:t>
            </a:r>
            <a:r>
              <a:rPr lang="sv-SE" dirty="0"/>
              <a:t> </a:t>
            </a:r>
            <a:r>
              <a:rPr lang="sv-SE" dirty="0" err="1"/>
              <a:t>half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excel</a:t>
            </a:r>
            <a:r>
              <a:rPr lang="sv-SE" dirty="0"/>
              <a:t> </a:t>
            </a:r>
            <a:r>
              <a:rPr lang="sv-SE" dirty="0" err="1"/>
              <a:t>sheet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charts</a:t>
            </a:r>
            <a:r>
              <a:rPr lang="sv-SE" dirty="0"/>
              <a:t> all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updated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the </a:t>
            </a:r>
            <a:r>
              <a:rPr lang="sv-SE" dirty="0" err="1"/>
              <a:t>slicers</a:t>
            </a:r>
            <a:r>
              <a:rPr lang="sv-SE" dirty="0"/>
              <a:t> </a:t>
            </a:r>
            <a:r>
              <a:rPr lang="sv-SE" dirty="0" err="1"/>
              <a:t>above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In the </a:t>
            </a:r>
            <a:r>
              <a:rPr lang="sv-SE" dirty="0" err="1"/>
              <a:t>chart</a:t>
            </a:r>
            <a:r>
              <a:rPr lang="sv-SE" dirty="0"/>
              <a:t> </a:t>
            </a:r>
            <a:r>
              <a:rPr lang="sv-SE" dirty="0" err="1"/>
              <a:t>left</a:t>
            </a:r>
            <a:r>
              <a:rPr lang="sv-SE" dirty="0"/>
              <a:t> the bars show the #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publications</a:t>
            </a:r>
            <a:r>
              <a:rPr lang="sv-SE" dirty="0"/>
              <a:t> and #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unique</a:t>
            </a:r>
            <a:r>
              <a:rPr lang="sv-SE" dirty="0"/>
              <a:t> </a:t>
            </a:r>
            <a:r>
              <a:rPr lang="sv-SE" dirty="0" err="1"/>
              <a:t>publications</a:t>
            </a:r>
            <a:r>
              <a:rPr lang="sv-SE" dirty="0"/>
              <a:t> (The </a:t>
            </a:r>
            <a:r>
              <a:rPr lang="sv-SE" dirty="0" err="1"/>
              <a:t>difference</a:t>
            </a:r>
            <a:r>
              <a:rPr lang="sv-SE" dirty="0"/>
              <a:t> is </a:t>
            </a:r>
            <a:r>
              <a:rPr lang="sv-SE" dirty="0" err="1"/>
              <a:t>made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co-</a:t>
            </a:r>
            <a:r>
              <a:rPr lang="sv-SE" dirty="0" err="1"/>
              <a:t>authored</a:t>
            </a:r>
            <a:r>
              <a:rPr lang="sv-SE" dirty="0"/>
              <a:t> </a:t>
            </a:r>
            <a:r>
              <a:rPr lang="sv-SE" dirty="0" err="1"/>
              <a:t>publications</a:t>
            </a:r>
            <a:r>
              <a:rPr lang="sv-SE" dirty="0"/>
              <a:t>). The </a:t>
            </a:r>
            <a:r>
              <a:rPr lang="sv-SE" dirty="0" err="1"/>
              <a:t>lines</a:t>
            </a:r>
            <a:r>
              <a:rPr lang="sv-SE" dirty="0"/>
              <a:t> show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citations and </a:t>
            </a:r>
            <a:r>
              <a:rPr lang="sv-SE" dirty="0" err="1"/>
              <a:t>fractional</a:t>
            </a:r>
            <a:r>
              <a:rPr lang="sv-SE" dirty="0"/>
              <a:t> citations.</a:t>
            </a:r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chart</a:t>
            </a:r>
            <a:r>
              <a:rPr lang="sv-SE" dirty="0"/>
              <a:t> on the right </a:t>
            </a:r>
            <a:r>
              <a:rPr lang="sv-SE" dirty="0" err="1"/>
              <a:t>illustrate</a:t>
            </a:r>
            <a:r>
              <a:rPr lang="sv-SE" dirty="0"/>
              <a:t> the distribution </a:t>
            </a:r>
            <a:r>
              <a:rPr lang="sv-SE" dirty="0" err="1"/>
              <a:t>of</a:t>
            </a:r>
            <a:r>
              <a:rPr lang="sv-SE" dirty="0"/>
              <a:t> citation </a:t>
            </a:r>
            <a:r>
              <a:rPr lang="sv-SE" dirty="0" err="1"/>
              <a:t>levels</a:t>
            </a:r>
            <a:r>
              <a:rPr lang="sv-SE" dirty="0"/>
              <a:t> </a:t>
            </a:r>
            <a:r>
              <a:rPr lang="sv-SE" dirty="0" err="1"/>
              <a:t>within</a:t>
            </a:r>
            <a:r>
              <a:rPr lang="sv-SE" dirty="0"/>
              <a:t> the </a:t>
            </a:r>
            <a:r>
              <a:rPr lang="sv-SE" dirty="0" err="1"/>
              <a:t>publication</a:t>
            </a:r>
            <a:r>
              <a:rPr lang="sv-SE" dirty="0"/>
              <a:t> data, </a:t>
            </a:r>
            <a:r>
              <a:rPr lang="sv-SE" dirty="0" err="1"/>
              <a:t>again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the options chosen in the </a:t>
            </a:r>
            <a:r>
              <a:rPr lang="sv-SE" dirty="0" err="1"/>
              <a:t>slicers</a:t>
            </a:r>
            <a:r>
              <a:rPr lang="sv-SE" dirty="0"/>
              <a:t> </a:t>
            </a:r>
            <a:r>
              <a:rPr lang="sv-SE" dirty="0" err="1"/>
              <a:t>above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05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Since</a:t>
            </a:r>
            <a:r>
              <a:rPr lang="sv-SE" dirty="0"/>
              <a:t> the decision </a:t>
            </a:r>
            <a:r>
              <a:rPr lang="sv-SE" dirty="0" err="1"/>
              <a:t>making</a:t>
            </a:r>
            <a:r>
              <a:rPr lang="sv-SE" dirty="0"/>
              <a:t> has to be </a:t>
            </a:r>
            <a:r>
              <a:rPr lang="sv-SE" dirty="0" err="1"/>
              <a:t>made</a:t>
            </a:r>
            <a:r>
              <a:rPr lang="sv-SE" dirty="0"/>
              <a:t> a priori and </a:t>
            </a:r>
            <a:r>
              <a:rPr lang="sv-SE" dirty="0" err="1"/>
              <a:t>written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</a:t>
            </a:r>
            <a:r>
              <a:rPr lang="sv-SE" dirty="0" err="1"/>
              <a:t>scrips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automate</a:t>
            </a:r>
            <a:r>
              <a:rPr lang="sv-SE" dirty="0"/>
              <a:t> the </a:t>
            </a:r>
            <a:r>
              <a:rPr lang="sv-SE" dirty="0" err="1"/>
              <a:t>retrieval</a:t>
            </a:r>
            <a:r>
              <a:rPr lang="sv-SE" dirty="0"/>
              <a:t>, the parameters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reproduced</a:t>
            </a:r>
            <a:r>
              <a:rPr lang="sv-SE" dirty="0"/>
              <a:t>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and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consistent</a:t>
            </a:r>
            <a:r>
              <a:rPr lang="sv-SE" dirty="0"/>
              <a:t> and – I </a:t>
            </a:r>
            <a:r>
              <a:rPr lang="sv-SE" dirty="0" err="1"/>
              <a:t>feel</a:t>
            </a:r>
            <a:r>
              <a:rPr lang="sv-SE" dirty="0"/>
              <a:t> – </a:t>
            </a:r>
            <a:r>
              <a:rPr lang="sv-SE" dirty="0" err="1"/>
              <a:t>easier</a:t>
            </a:r>
            <a:r>
              <a:rPr lang="sv-SE" dirty="0"/>
              <a:t> to </a:t>
            </a:r>
            <a:r>
              <a:rPr lang="sv-SE" dirty="0" err="1"/>
              <a:t>explain</a:t>
            </a:r>
            <a:endParaRPr lang="sv-SE" dirty="0"/>
          </a:p>
          <a:p>
            <a:endParaRPr lang="sv-SE" dirty="0"/>
          </a:p>
          <a:p>
            <a:r>
              <a:rPr lang="sv-SE" dirty="0"/>
              <a:t>Gives </a:t>
            </a:r>
            <a:r>
              <a:rPr lang="sv-SE" dirty="0" err="1"/>
              <a:t>us</a:t>
            </a:r>
            <a:r>
              <a:rPr lang="sv-SE" dirty="0"/>
              <a:t> the </a:t>
            </a:r>
            <a:r>
              <a:rPr lang="sv-SE" dirty="0" err="1"/>
              <a:t>means</a:t>
            </a:r>
            <a:r>
              <a:rPr lang="sv-SE" dirty="0"/>
              <a:t> to look </a:t>
            </a:r>
            <a:r>
              <a:rPr lang="sv-SE" dirty="0" err="1"/>
              <a:t>connect</a:t>
            </a:r>
            <a:r>
              <a:rPr lang="sv-SE" dirty="0"/>
              <a:t> data </a:t>
            </a:r>
            <a:r>
              <a:rPr lang="sv-SE" dirty="0" err="1"/>
              <a:t>types</a:t>
            </a:r>
            <a:r>
              <a:rPr lang="sv-SE" dirty="0"/>
              <a:t>.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99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Depending</a:t>
            </a:r>
            <a:r>
              <a:rPr lang="sv-SE" dirty="0"/>
              <a:t> on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build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registry</a:t>
            </a:r>
            <a:r>
              <a:rPr lang="sv-SE" dirty="0"/>
              <a:t>,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</a:t>
            </a:r>
            <a:r>
              <a:rPr lang="sv-SE" dirty="0" err="1"/>
              <a:t>some</a:t>
            </a:r>
            <a:r>
              <a:rPr lang="sv-SE" dirty="0"/>
              <a:t> manual </a:t>
            </a:r>
            <a:r>
              <a:rPr lang="sv-SE" dirty="0" err="1"/>
              <a:t>labour</a:t>
            </a:r>
            <a:r>
              <a:rPr lang="sv-SE" dirty="0"/>
              <a:t> </a:t>
            </a:r>
            <a:r>
              <a:rPr lang="sv-SE" dirty="0" err="1"/>
              <a:t>involved</a:t>
            </a:r>
            <a:r>
              <a:rPr lang="sv-SE" dirty="0"/>
              <a:t>. I </a:t>
            </a:r>
            <a:r>
              <a:rPr lang="sv-SE" dirty="0" err="1"/>
              <a:t>manually</a:t>
            </a:r>
            <a:r>
              <a:rPr lang="sv-SE" dirty="0"/>
              <a:t> </a:t>
            </a:r>
            <a:r>
              <a:rPr lang="sv-SE" dirty="0" err="1"/>
              <a:t>checked</a:t>
            </a:r>
            <a:r>
              <a:rPr lang="sv-SE" dirty="0"/>
              <a:t>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1500 </a:t>
            </a:r>
            <a:r>
              <a:rPr lang="sv-SE" dirty="0" err="1"/>
              <a:t>names</a:t>
            </a:r>
            <a:r>
              <a:rPr lang="sv-SE" dirty="0"/>
              <a:t> I </a:t>
            </a:r>
            <a:r>
              <a:rPr lang="sv-SE" dirty="0" err="1"/>
              <a:t>have</a:t>
            </a:r>
            <a:r>
              <a:rPr lang="sv-SE" dirty="0"/>
              <a:t> in my </a:t>
            </a:r>
            <a:r>
              <a:rPr lang="sv-SE" dirty="0" err="1"/>
              <a:t>registry</a:t>
            </a:r>
            <a:r>
              <a:rPr lang="sv-SE" dirty="0"/>
              <a:t>,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took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hopefully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a </a:t>
            </a:r>
            <a:r>
              <a:rPr lang="sv-SE" dirty="0" err="1"/>
              <a:t>one-time</a:t>
            </a:r>
            <a:r>
              <a:rPr lang="sv-SE" dirty="0"/>
              <a:t> investment.</a:t>
            </a:r>
          </a:p>
          <a:p>
            <a:endParaRPr lang="sv-SE" dirty="0"/>
          </a:p>
          <a:p>
            <a:r>
              <a:rPr lang="sv-SE" dirty="0"/>
              <a:t>In the </a:t>
            </a:r>
            <a:r>
              <a:rPr lang="sv-SE" dirty="0" err="1"/>
              <a:t>worst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: the script </a:t>
            </a:r>
            <a:r>
              <a:rPr lang="sv-SE" dirty="0" err="1"/>
              <a:t>temporarily</a:t>
            </a:r>
            <a:r>
              <a:rPr lang="sv-SE" dirty="0"/>
              <a:t> breaks down </a:t>
            </a:r>
            <a:r>
              <a:rPr lang="sv-SE" dirty="0" err="1"/>
              <a:t>due</a:t>
            </a:r>
            <a:r>
              <a:rPr lang="sv-SE" dirty="0"/>
              <a:t> to </a:t>
            </a:r>
            <a:r>
              <a:rPr lang="sv-SE" dirty="0" err="1"/>
              <a:t>updates</a:t>
            </a:r>
            <a:r>
              <a:rPr lang="sv-SE" dirty="0"/>
              <a:t> in R </a:t>
            </a:r>
            <a:r>
              <a:rPr lang="sv-SE" dirty="0" err="1"/>
              <a:t>packages</a:t>
            </a:r>
            <a:r>
              <a:rPr lang="sv-SE" dirty="0"/>
              <a:t> or </a:t>
            </a:r>
            <a:r>
              <a:rPr lang="sv-SE" dirty="0" err="1"/>
              <a:t>due</a:t>
            </a:r>
            <a:r>
              <a:rPr lang="sv-SE" dirty="0"/>
              <a:t> to </a:t>
            </a:r>
            <a:r>
              <a:rPr lang="sv-SE" dirty="0" err="1"/>
              <a:t>changes</a:t>
            </a:r>
            <a:r>
              <a:rPr lang="sv-SE" dirty="0"/>
              <a:t> in the </a:t>
            </a:r>
            <a:r>
              <a:rPr lang="sv-SE" dirty="0" err="1"/>
              <a:t>databases</a:t>
            </a:r>
            <a:r>
              <a:rPr lang="sv-SE" dirty="0"/>
              <a:t> on </a:t>
            </a:r>
            <a:r>
              <a:rPr lang="sv-SE" dirty="0" err="1"/>
              <a:t>which</a:t>
            </a:r>
            <a:r>
              <a:rPr lang="sv-SE" dirty="0"/>
              <a:t> the data </a:t>
            </a:r>
            <a:r>
              <a:rPr lang="sv-SE" dirty="0" err="1"/>
              <a:t>retrieval</a:t>
            </a:r>
            <a:r>
              <a:rPr lang="sv-SE" dirty="0"/>
              <a:t> </a:t>
            </a:r>
            <a:r>
              <a:rPr lang="sv-SE" dirty="0" err="1"/>
              <a:t>depends</a:t>
            </a:r>
            <a:r>
              <a:rPr lang="sv-SE" dirty="0"/>
              <a:t>. </a:t>
            </a:r>
            <a:r>
              <a:rPr lang="sv-SE" dirty="0" err="1"/>
              <a:t>Mimimising</a:t>
            </a:r>
            <a:r>
              <a:rPr lang="sv-SE" dirty="0"/>
              <a:t> </a:t>
            </a:r>
            <a:r>
              <a:rPr lang="sv-SE" dirty="0" err="1"/>
              <a:t>reliance</a:t>
            </a:r>
            <a:r>
              <a:rPr lang="sv-SE" dirty="0"/>
              <a:t> on </a:t>
            </a:r>
            <a:r>
              <a:rPr lang="sv-SE" dirty="0" err="1"/>
              <a:t>other</a:t>
            </a:r>
            <a:r>
              <a:rPr lang="sv-SE" dirty="0"/>
              <a:t> parts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optimised</a:t>
            </a:r>
            <a:r>
              <a:rPr lang="sv-SE" dirty="0"/>
              <a:t> over </a:t>
            </a:r>
            <a:r>
              <a:rPr lang="sv-SE" dirty="0" err="1"/>
              <a:t>time</a:t>
            </a:r>
            <a:r>
              <a:rPr lang="sv-SE" dirty="0"/>
              <a:t> – </a:t>
            </a:r>
            <a:r>
              <a:rPr lang="sv-SE" dirty="0" err="1"/>
              <a:t>but</a:t>
            </a:r>
            <a:r>
              <a:rPr lang="sv-SE" dirty="0"/>
              <a:t> it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likely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and </a:t>
            </a:r>
            <a:r>
              <a:rPr lang="sv-SE" dirty="0" err="1"/>
              <a:t>experience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Authors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represented</a:t>
            </a:r>
            <a:r>
              <a:rPr lang="sv-SE" dirty="0"/>
              <a:t> in Swepub – rare – </a:t>
            </a:r>
            <a:r>
              <a:rPr lang="sv-SE" dirty="0" err="1"/>
              <a:t>affiliated</a:t>
            </a:r>
            <a:r>
              <a:rPr lang="sv-SE" dirty="0"/>
              <a:t> to HE </a:t>
            </a:r>
            <a:r>
              <a:rPr lang="sv-SE" dirty="0" err="1"/>
              <a:t>instution</a:t>
            </a:r>
            <a:r>
              <a:rPr lang="sv-SE" dirty="0"/>
              <a:t> in </a:t>
            </a:r>
            <a:r>
              <a:rPr lang="sv-SE" dirty="0" err="1"/>
              <a:t>another</a:t>
            </a:r>
            <a:r>
              <a:rPr lang="sv-SE" dirty="0"/>
              <a:t> country.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searching</a:t>
            </a:r>
            <a:r>
              <a:rPr lang="sv-SE" dirty="0"/>
              <a:t>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individuals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publish</a:t>
            </a:r>
            <a:r>
              <a:rPr lang="sv-SE" dirty="0"/>
              <a:t> </a:t>
            </a:r>
            <a:r>
              <a:rPr lang="sv-SE" dirty="0" err="1"/>
              <a:t>without</a:t>
            </a:r>
            <a:r>
              <a:rPr lang="sv-SE" dirty="0"/>
              <a:t> HE institutions.</a:t>
            </a:r>
          </a:p>
          <a:p>
            <a:endParaRPr lang="sv-SE" dirty="0"/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Requests</a:t>
            </a:r>
            <a:r>
              <a:rPr lang="sv-SE" dirty="0"/>
              <a:t> from </a:t>
            </a:r>
            <a:r>
              <a:rPr lang="sv-SE" dirty="0" err="1"/>
              <a:t>decisionmaker</a:t>
            </a:r>
            <a:r>
              <a:rPr lang="sv-SE" dirty="0"/>
              <a:t> (</a:t>
            </a:r>
            <a:r>
              <a:rPr lang="sv-SE" dirty="0" err="1"/>
              <a:t>heads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research), researcher </a:t>
            </a:r>
            <a:r>
              <a:rPr lang="sv-SE" dirty="0" err="1"/>
              <a:t>strategists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4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BFBFBF"/>
                </a:solidFill>
                <a:effectLst/>
                <a:latin typeface="Arial" panose="020B0604020202020204" pitchFamily="34" charset="0"/>
              </a:rPr>
              <a:t>Upsides and Downsides. </a:t>
            </a:r>
          </a:p>
          <a:p>
            <a:endParaRPr lang="en-GB" b="1" i="0" dirty="0">
              <a:solidFill>
                <a:srgbClr val="BFBFBF"/>
              </a:solidFill>
              <a:effectLst/>
              <a:latin typeface="Arial" panose="020B0604020202020204" pitchFamily="34" charset="0"/>
            </a:endParaRPr>
          </a:p>
          <a:p>
            <a:r>
              <a:rPr lang="en-GB" b="1" i="0" dirty="0">
                <a:solidFill>
                  <a:srgbClr val="BFBFBF"/>
                </a:solidFill>
                <a:effectLst/>
                <a:latin typeface="Arial" panose="020B0604020202020204" pitchFamily="34" charset="0"/>
              </a:rPr>
              <a:t>An external viewpoint – so when The Swedish Research Council</a:t>
            </a:r>
            <a:r>
              <a:rPr lang="en-GB" b="0" i="0" dirty="0">
                <a:solidFill>
                  <a:srgbClr val="BFBFBF"/>
                </a:solidFill>
                <a:effectLst/>
                <a:latin typeface="Arial" panose="020B0604020202020204" pitchFamily="34" charset="0"/>
              </a:rPr>
              <a:t> evaluates our organisation, this is what they’re able to see.</a:t>
            </a:r>
          </a:p>
          <a:p>
            <a:endParaRPr lang="en-GB" b="0" i="0" dirty="0">
              <a:solidFill>
                <a:srgbClr val="BFBFBF"/>
              </a:solidFill>
              <a:effectLst/>
              <a:latin typeface="Arial" panose="020B0604020202020204" pitchFamily="34" charset="0"/>
            </a:endParaRPr>
          </a:p>
          <a:p>
            <a:r>
              <a:rPr lang="en-GB" b="0" i="0" dirty="0">
                <a:solidFill>
                  <a:srgbClr val="BFBFBF"/>
                </a:solidFill>
                <a:effectLst/>
                <a:latin typeface="Arial" panose="020B0604020202020204" pitchFamily="34" charset="0"/>
              </a:rPr>
              <a:t>Authors wilfully or unwilfully misstate their </a:t>
            </a:r>
            <a:r>
              <a:rPr lang="en-GB" b="0" i="0" dirty="0" err="1">
                <a:solidFill>
                  <a:srgbClr val="BFBFBF"/>
                </a:solidFill>
                <a:effectLst/>
                <a:latin typeface="Arial" panose="020B0604020202020204" pitchFamily="34" charset="0"/>
              </a:rPr>
              <a:t>affiations</a:t>
            </a:r>
            <a:r>
              <a:rPr lang="en-GB" b="0" i="0" dirty="0">
                <a:solidFill>
                  <a:srgbClr val="BFBFBF"/>
                </a:solidFill>
                <a:effectLst/>
                <a:latin typeface="Arial" panose="020B0604020202020204" pitchFamily="34" charset="0"/>
              </a:rPr>
              <a:t>. Discovered some who weren’t actually employed in Region Skåne – or were employed at a different hospital than they stated. Also naming conventions may change over time.</a:t>
            </a:r>
            <a:br>
              <a:rPr lang="en-GB" b="0" i="0" dirty="0">
                <a:solidFill>
                  <a:srgbClr val="BFBFBF"/>
                </a:solidFill>
                <a:effectLst/>
                <a:latin typeface="Arial" panose="020B0604020202020204" pitchFamily="34" charset="0"/>
              </a:rPr>
            </a:br>
            <a:br>
              <a:rPr lang="en-GB" b="0" i="0" dirty="0">
                <a:solidFill>
                  <a:srgbClr val="BFBFBF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BFBFBF"/>
                </a:solidFill>
                <a:effectLst/>
                <a:latin typeface="Arial" panose="020B0604020202020204" pitchFamily="34" charset="0"/>
              </a:rPr>
              <a:t>We could break down data per hospital, but </a:t>
            </a:r>
            <a:r>
              <a:rPr lang="en-GB" b="0" i="0" dirty="0" err="1">
                <a:solidFill>
                  <a:srgbClr val="BFBFBF"/>
                </a:solidFill>
                <a:effectLst/>
                <a:latin typeface="Arial" panose="020B0604020202020204" pitchFamily="34" charset="0"/>
              </a:rPr>
              <a:t>necisionmakers</a:t>
            </a:r>
            <a:r>
              <a:rPr lang="en-GB" b="0" i="0" dirty="0">
                <a:solidFill>
                  <a:srgbClr val="BFBFBF"/>
                </a:solidFill>
                <a:effectLst/>
                <a:latin typeface="Arial" panose="020B0604020202020204" pitchFamily="34" charset="0"/>
              </a:rPr>
              <a:t> requested a more granular view with the data subdivided at lower organisational levels such as hospital departments, subunits etc. Also the ability to specifically evaluate individuals who had received funding.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43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7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Data from </a:t>
            </a:r>
            <a:r>
              <a:rPr lang="sv-SE" dirty="0" err="1"/>
              <a:t>roughly</a:t>
            </a:r>
            <a:r>
              <a:rPr lang="sv-SE" dirty="0"/>
              <a:t> 40 HE institutions and </a:t>
            </a:r>
            <a:r>
              <a:rPr lang="sv-SE" dirty="0" err="1"/>
              <a:t>government</a:t>
            </a:r>
            <a:r>
              <a:rPr lang="sv-SE" dirty="0"/>
              <a:t> </a:t>
            </a:r>
            <a:r>
              <a:rPr lang="sv-SE" dirty="0" err="1"/>
              <a:t>agencies</a:t>
            </a:r>
            <a:r>
              <a:rPr lang="sv-SE" dirty="0"/>
              <a:t> in Sweden – Data </a:t>
            </a:r>
            <a:r>
              <a:rPr lang="sv-SE" dirty="0" err="1"/>
              <a:t>validated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Irs.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00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Carries an </a:t>
            </a:r>
            <a:r>
              <a:rPr lang="sv-SE" dirty="0" err="1"/>
              <a:t>unique</a:t>
            </a:r>
            <a:r>
              <a:rPr lang="sv-SE" dirty="0"/>
              <a:t> </a:t>
            </a:r>
            <a:r>
              <a:rPr lang="sv-SE" dirty="0" err="1"/>
              <a:t>instutional</a:t>
            </a:r>
            <a:r>
              <a:rPr lang="sv-SE" dirty="0"/>
              <a:t> ID </a:t>
            </a:r>
            <a:r>
              <a:rPr lang="sv-SE" dirty="0" err="1"/>
              <a:t>that</a:t>
            </a:r>
            <a:r>
              <a:rPr lang="sv-SE" dirty="0"/>
              <a:t> is </a:t>
            </a:r>
            <a:r>
              <a:rPr lang="sv-SE" dirty="0" err="1"/>
              <a:t>carried</a:t>
            </a:r>
            <a:r>
              <a:rPr lang="sv-SE" dirty="0"/>
              <a:t> over from the IR.</a:t>
            </a:r>
          </a:p>
          <a:p>
            <a:endParaRPr lang="sv-SE" dirty="0"/>
          </a:p>
          <a:p>
            <a:r>
              <a:rPr lang="sv-SE" dirty="0"/>
              <a:t>It </a:t>
            </a:r>
            <a:r>
              <a:rPr lang="sv-SE" dirty="0" err="1"/>
              <a:t>was</a:t>
            </a:r>
            <a:r>
              <a:rPr lang="sv-SE" dirty="0"/>
              <a:t> from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 </a:t>
            </a:r>
            <a:r>
              <a:rPr lang="sv-SE" dirty="0" err="1"/>
              <a:t>deviced</a:t>
            </a:r>
            <a:r>
              <a:rPr lang="sv-SE" dirty="0"/>
              <a:t> my plan, so to </a:t>
            </a:r>
            <a:r>
              <a:rPr lang="sv-SE" dirty="0" err="1"/>
              <a:t>say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05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3. Via the </a:t>
            </a:r>
            <a:r>
              <a:rPr lang="sv-SE" dirty="0" err="1"/>
              <a:t>WoS</a:t>
            </a:r>
            <a:r>
              <a:rPr lang="sv-SE" dirty="0"/>
              <a:t> starter API</a:t>
            </a:r>
          </a:p>
          <a:p>
            <a:r>
              <a:rPr lang="sv-SE" dirty="0"/>
              <a:t>4. I </a:t>
            </a:r>
            <a:r>
              <a:rPr lang="sv-SE" dirty="0" err="1"/>
              <a:t>view</a:t>
            </a:r>
            <a:r>
              <a:rPr lang="sv-SE" dirty="0"/>
              <a:t> it as experimental, as </a:t>
            </a:r>
            <a:r>
              <a:rPr lang="sv-SE" dirty="0" err="1"/>
              <a:t>I’m</a:t>
            </a:r>
            <a:r>
              <a:rPr lang="sv-SE" dirty="0"/>
              <a:t> not </a:t>
            </a:r>
            <a:r>
              <a:rPr lang="sv-SE" dirty="0" err="1"/>
              <a:t>convinced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trustworthiness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data </a:t>
            </a:r>
            <a:r>
              <a:rPr lang="sv-SE"/>
              <a:t>points</a:t>
            </a:r>
            <a:endParaRPr lang="sv-SE" dirty="0"/>
          </a:p>
          <a:p>
            <a:endParaRPr lang="sv-SE" dirty="0"/>
          </a:p>
          <a:p>
            <a:r>
              <a:rPr lang="sv-SE" dirty="0"/>
              <a:t>5. Last – and </a:t>
            </a:r>
            <a:r>
              <a:rPr lang="sv-SE" dirty="0" err="1"/>
              <a:t>this</a:t>
            </a:r>
            <a:r>
              <a:rPr lang="sv-SE" dirty="0"/>
              <a:t> is a </a:t>
            </a:r>
            <a:r>
              <a:rPr lang="sv-SE" dirty="0" err="1"/>
              <a:t>big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for decision </a:t>
            </a:r>
            <a:r>
              <a:rPr lang="sv-SE" dirty="0" err="1"/>
              <a:t>makers</a:t>
            </a:r>
            <a:r>
              <a:rPr lang="sv-SE" dirty="0"/>
              <a:t>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181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This</a:t>
            </a:r>
            <a:r>
              <a:rPr lang="sv-SE" dirty="0"/>
              <a:t> is a </a:t>
            </a:r>
            <a:r>
              <a:rPr lang="sv-SE" dirty="0" err="1"/>
              <a:t>simplified</a:t>
            </a:r>
            <a:r>
              <a:rPr lang="sv-SE" dirty="0"/>
              <a:t> </a:t>
            </a:r>
            <a:r>
              <a:rPr lang="sv-SE" dirty="0" err="1"/>
              <a:t>author</a:t>
            </a:r>
            <a:r>
              <a:rPr lang="sv-SE" dirty="0"/>
              <a:t> </a:t>
            </a:r>
            <a:r>
              <a:rPr lang="sv-SE" dirty="0" err="1"/>
              <a:t>registry</a:t>
            </a:r>
            <a:r>
              <a:rPr lang="sv-SE" dirty="0"/>
              <a:t>. The </a:t>
            </a:r>
            <a:r>
              <a:rPr lang="sv-SE" dirty="0" err="1"/>
              <a:t>registry</a:t>
            </a:r>
            <a:r>
              <a:rPr lang="sv-SE" dirty="0"/>
              <a:t> </a:t>
            </a:r>
            <a:r>
              <a:rPr lang="sv-SE" dirty="0" err="1"/>
              <a:t>consists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employees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author</a:t>
            </a:r>
            <a:r>
              <a:rPr lang="sv-SE" dirty="0"/>
              <a:t> journal </a:t>
            </a:r>
            <a:r>
              <a:rPr lang="sv-SE" dirty="0" err="1"/>
              <a:t>articles</a:t>
            </a:r>
            <a:r>
              <a:rPr lang="sv-SE" dirty="0"/>
              <a:t>.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9669A-933E-4FC1-857E-3444F7489F8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5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16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02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0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30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3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27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01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91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78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48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32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B3DA-04BE-461D-BFEC-C57F1D6C92EC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73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8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64439" y="2967676"/>
            <a:ext cx="9463121" cy="1961274"/>
          </a:xfrm>
        </p:spPr>
        <p:txBody>
          <a:bodyPr>
            <a:normAutofit/>
          </a:bodyPr>
          <a:lstStyle/>
          <a:p>
            <a:r>
              <a:rPr lang="sv-SE" sz="3500" b="1" dirty="0">
                <a:solidFill>
                  <a:schemeClr val="bg1"/>
                </a:solidFill>
                <a:latin typeface="+mj-lt"/>
              </a:rPr>
              <a:t>The new </a:t>
            </a:r>
            <a:r>
              <a:rPr lang="sv-SE" sz="3500" b="1" dirty="0" err="1">
                <a:solidFill>
                  <a:schemeClr val="bg1"/>
                </a:solidFill>
                <a:latin typeface="+mj-lt"/>
              </a:rPr>
              <a:t>method</a:t>
            </a:r>
            <a:endParaRPr lang="pl-PL" sz="35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440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644508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latin typeface="+mj-lt"/>
              </a:rPr>
              <a:t>The new </a:t>
            </a:r>
            <a:r>
              <a:rPr lang="sv-SE" b="1" dirty="0" err="1">
                <a:latin typeface="+mj-lt"/>
              </a:rPr>
              <a:t>method</a:t>
            </a:r>
            <a:r>
              <a:rPr lang="sv-SE" b="1" dirty="0">
                <a:latin typeface="+mj-lt"/>
              </a:rPr>
              <a:t> - </a:t>
            </a:r>
            <a:r>
              <a:rPr lang="en-GB" b="1" dirty="0">
                <a:latin typeface="+mj-lt"/>
              </a:rPr>
              <a:t>my priorities</a:t>
            </a:r>
          </a:p>
          <a:p>
            <a:pPr algn="l"/>
            <a:endParaRPr lang="sv-SE" dirty="0"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latin typeface="+mj-lt"/>
              </a:rPr>
              <a:t>Increase the trustworthiness of the data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Prerequisite: having some verification in registration</a:t>
            </a:r>
            <a:br>
              <a:rPr lang="en-GB" dirty="0">
                <a:latin typeface="+mj-lt"/>
              </a:rPr>
            </a:br>
            <a:endParaRPr lang="en-GB" dirty="0"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latin typeface="+mj-lt"/>
              </a:rPr>
              <a:t>Make a database for analysis on all organisational levels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Prerequisite: working with individual-level data</a:t>
            </a:r>
            <a:br>
              <a:rPr lang="en-GB" dirty="0">
                <a:latin typeface="+mj-lt"/>
              </a:rPr>
            </a:br>
            <a:endParaRPr lang="en-GB" dirty="0"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latin typeface="+mj-lt"/>
              </a:rPr>
              <a:t>Automate the process for data retrieval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Prerequisite: using an API for data retrieval</a:t>
            </a:r>
          </a:p>
          <a:p>
            <a:pPr algn="l"/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280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644508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latin typeface="+mj-lt"/>
              </a:rPr>
              <a:t>The new </a:t>
            </a:r>
            <a:r>
              <a:rPr lang="sv-SE" b="1" dirty="0" err="1">
                <a:latin typeface="+mj-lt"/>
              </a:rPr>
              <a:t>method</a:t>
            </a:r>
            <a:r>
              <a:rPr lang="sv-SE" b="1" dirty="0">
                <a:latin typeface="+mj-lt"/>
              </a:rPr>
              <a:t> - </a:t>
            </a:r>
            <a:r>
              <a:rPr lang="en-GB" b="1" dirty="0">
                <a:latin typeface="+mj-lt"/>
              </a:rPr>
              <a:t>it started with looking at Swepub</a:t>
            </a:r>
          </a:p>
          <a:p>
            <a:pPr algn="l"/>
            <a:endParaRPr lang="sv-SE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Maintained by the National Library of Sweden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Gathers data from Swedish institutional repositories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Can be queried using a browser or via an API</a:t>
            </a:r>
          </a:p>
        </p:txBody>
      </p:sp>
    </p:spTree>
    <p:extLst>
      <p:ext uri="{BB962C8B-B14F-4D97-AF65-F5344CB8AC3E}">
        <p14:creationId xmlns:p14="http://schemas.microsoft.com/office/powerpoint/2010/main" val="222827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644508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latin typeface="+mj-lt"/>
              </a:rPr>
              <a:t>The new </a:t>
            </a:r>
            <a:r>
              <a:rPr lang="sv-SE" b="1" dirty="0" err="1">
                <a:latin typeface="+mj-lt"/>
              </a:rPr>
              <a:t>method</a:t>
            </a:r>
            <a:r>
              <a:rPr lang="sv-SE" b="1" dirty="0">
                <a:latin typeface="+mj-lt"/>
              </a:rPr>
              <a:t> - </a:t>
            </a:r>
            <a:r>
              <a:rPr lang="en-GB" b="1" dirty="0">
                <a:latin typeface="+mj-lt"/>
              </a:rPr>
              <a:t>it started with looking at Swepub</a:t>
            </a:r>
          </a:p>
          <a:p>
            <a:pPr algn="l"/>
            <a:endParaRPr lang="sv-SE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FE676C2A-2AE7-DDC6-0E4D-4E712A392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811" y="1854204"/>
            <a:ext cx="4865140" cy="3794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65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644508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latin typeface="+mj-lt"/>
              </a:rPr>
              <a:t>The new </a:t>
            </a:r>
            <a:r>
              <a:rPr lang="sv-SE" b="1" dirty="0" err="1">
                <a:latin typeface="+mj-lt"/>
              </a:rPr>
              <a:t>method</a:t>
            </a:r>
            <a:r>
              <a:rPr lang="sv-SE" b="1" dirty="0">
                <a:latin typeface="+mj-lt"/>
              </a:rPr>
              <a:t> - </a:t>
            </a:r>
            <a:r>
              <a:rPr lang="en-GB" b="1" dirty="0">
                <a:latin typeface="+mj-lt"/>
              </a:rPr>
              <a:t>it started with me looking at Swepub</a:t>
            </a:r>
          </a:p>
          <a:p>
            <a:pPr algn="l"/>
            <a:endParaRPr lang="sv-SE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7CD8D2-24DD-ABF4-3CD7-B5975FB08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11" y="1801619"/>
            <a:ext cx="5395711" cy="384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83BC53-3F82-3AA5-662B-C3EBC7C9680E}"/>
              </a:ext>
            </a:extLst>
          </p:cNvPr>
          <p:cNvSpPr/>
          <p:nvPr/>
        </p:nvSpPr>
        <p:spPr>
          <a:xfrm>
            <a:off x="3235408" y="2975319"/>
            <a:ext cx="2860592" cy="24874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93E5D8-F0A3-7137-440A-AEB4DDC89870}"/>
              </a:ext>
            </a:extLst>
          </p:cNvPr>
          <p:cNvSpPr/>
          <p:nvPr/>
        </p:nvSpPr>
        <p:spPr>
          <a:xfrm>
            <a:off x="2590794" y="4696303"/>
            <a:ext cx="1145273" cy="24874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1452E30-03BD-8D5D-0279-BB16AF6C8583}"/>
              </a:ext>
            </a:extLst>
          </p:cNvPr>
          <p:cNvSpPr/>
          <p:nvPr/>
        </p:nvSpPr>
        <p:spPr>
          <a:xfrm>
            <a:off x="6221046" y="3476455"/>
            <a:ext cx="1160276" cy="24874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A17AE41-D1BB-DCB9-8688-6AA820BD19C1}"/>
              </a:ext>
            </a:extLst>
          </p:cNvPr>
          <p:cNvSpPr/>
          <p:nvPr/>
        </p:nvSpPr>
        <p:spPr>
          <a:xfrm>
            <a:off x="2703367" y="2567973"/>
            <a:ext cx="1114179" cy="24874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49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644508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latin typeface="+mj-lt"/>
              </a:rPr>
              <a:t>The new </a:t>
            </a:r>
            <a:r>
              <a:rPr lang="sv-SE" b="1" dirty="0" err="1">
                <a:latin typeface="+mj-lt"/>
              </a:rPr>
              <a:t>method</a:t>
            </a:r>
            <a:r>
              <a:rPr lang="sv-SE" b="1" dirty="0">
                <a:latin typeface="+mj-lt"/>
              </a:rPr>
              <a:t> - </a:t>
            </a:r>
            <a:r>
              <a:rPr lang="en-GB" b="1" dirty="0">
                <a:latin typeface="+mj-lt"/>
              </a:rPr>
              <a:t>the method I designed</a:t>
            </a:r>
          </a:p>
          <a:p>
            <a:pPr algn="l"/>
            <a:endParaRPr lang="sv-SE" dirty="0">
              <a:latin typeface="+mj-lt"/>
            </a:endParaRPr>
          </a:p>
          <a:p>
            <a:pPr algn="l"/>
            <a:r>
              <a:rPr lang="en-GB" dirty="0">
                <a:latin typeface="+mj-lt"/>
              </a:rPr>
              <a:t>I created a web application (Shiny app) in R where you can:	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dirty="0">
                <a:latin typeface="+mj-lt"/>
              </a:rPr>
              <a:t>Upload a registry of researchers/authors with unique IDs to locate their published journal articles in Swepub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dirty="0">
                <a:latin typeface="+mj-lt"/>
              </a:rPr>
              <a:t>Retrieve publication data from Swepub via an API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dirty="0">
                <a:latin typeface="+mj-lt"/>
              </a:rPr>
              <a:t>Add citation data from Web of Science via an API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dirty="0">
                <a:latin typeface="+mj-lt"/>
              </a:rPr>
              <a:t>(Add ”experimental” data from </a:t>
            </a:r>
            <a:r>
              <a:rPr lang="en-GB" dirty="0" err="1">
                <a:latin typeface="+mj-lt"/>
              </a:rPr>
              <a:t>OpenAlex</a:t>
            </a:r>
            <a:r>
              <a:rPr lang="en-GB" dirty="0">
                <a:latin typeface="+mj-lt"/>
              </a:rPr>
              <a:t> via an API)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dirty="0">
                <a:latin typeface="+mj-lt"/>
              </a:rPr>
              <a:t>Add ESI citation percentiles from based on an Excel file</a:t>
            </a:r>
            <a:br>
              <a:rPr lang="en-GB" dirty="0">
                <a:latin typeface="+mj-lt"/>
              </a:rPr>
            </a:br>
            <a:endParaRPr lang="en-GB" dirty="0">
              <a:latin typeface="+mj-lt"/>
            </a:endParaRPr>
          </a:p>
          <a:p>
            <a:pPr algn="l"/>
            <a:r>
              <a:rPr lang="en-GB" dirty="0">
                <a:latin typeface="+mj-lt"/>
              </a:rPr>
              <a:t>After each step the app gives you a summary of the results</a:t>
            </a:r>
          </a:p>
          <a:p>
            <a:pPr algn="l"/>
            <a:r>
              <a:rPr lang="en-GB" dirty="0">
                <a:latin typeface="+mj-lt"/>
              </a:rPr>
              <a:t>and an Excel file can be downloaded for each step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770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658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1: Create a registry of authors</a:t>
            </a:r>
          </a:p>
          <a:p>
            <a:pPr algn="l"/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649B78-867B-1D0D-6595-10342026B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571" y="2291574"/>
            <a:ext cx="9980579" cy="75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28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2.08333E-6 0.364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658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1: Create a registry of authors</a:t>
            </a:r>
          </a:p>
          <a:p>
            <a:pPr algn="l"/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E2A5F1-73E8-8F48-1981-C4A8FDEBC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11" y="2279206"/>
            <a:ext cx="9663764" cy="148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il: nedåt 4">
            <a:extLst>
              <a:ext uri="{FF2B5EF4-FFF2-40B4-BE49-F238E27FC236}">
                <a16:creationId xmlns:a16="http://schemas.microsoft.com/office/drawing/2014/main" id="{72905EB5-4184-9C25-81DB-635B289299D4}"/>
              </a:ext>
            </a:extLst>
          </p:cNvPr>
          <p:cNvSpPr/>
          <p:nvPr/>
        </p:nvSpPr>
        <p:spPr>
          <a:xfrm rot="14082300">
            <a:off x="4515158" y="3845553"/>
            <a:ext cx="389162" cy="84914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CB4D1A-4B00-AB3F-B3BA-CFF6A4271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629" y="4777269"/>
            <a:ext cx="9980579" cy="75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7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658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1: Create a registry of authors</a:t>
            </a:r>
          </a:p>
          <a:p>
            <a:pPr algn="l"/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C8AA170-E82B-427C-D9C8-402822AEF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290" y="2167938"/>
            <a:ext cx="4560355" cy="1589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il: nedåt 2">
            <a:extLst>
              <a:ext uri="{FF2B5EF4-FFF2-40B4-BE49-F238E27FC236}">
                <a16:creationId xmlns:a16="http://schemas.microsoft.com/office/drawing/2014/main" id="{2BDB18FD-BB76-08C7-31E4-425996007DCF}"/>
              </a:ext>
            </a:extLst>
          </p:cNvPr>
          <p:cNvSpPr/>
          <p:nvPr/>
        </p:nvSpPr>
        <p:spPr>
          <a:xfrm rot="8348525">
            <a:off x="7112118" y="3955662"/>
            <a:ext cx="389162" cy="84914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7B0FA37-477D-DBF6-E7F4-A8735080D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629" y="4777269"/>
            <a:ext cx="9980579" cy="75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0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658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1: Create a registry of authors</a:t>
            </a:r>
          </a:p>
          <a:p>
            <a:pPr algn="l"/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F8537D4-5D2F-E94E-6764-8D72F0621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001" y="2422552"/>
            <a:ext cx="6268027" cy="1646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3527D59-336C-E741-D3AA-F282C78DE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308" y="709917"/>
            <a:ext cx="7043019" cy="72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A5DCA9C5-2C6E-A5B9-3CDA-839D7C6B7D36}"/>
              </a:ext>
            </a:extLst>
          </p:cNvPr>
          <p:cNvSpPr/>
          <p:nvPr/>
        </p:nvSpPr>
        <p:spPr>
          <a:xfrm rot="7047833">
            <a:off x="8215155" y="3952724"/>
            <a:ext cx="343903" cy="99791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nedåt 7">
            <a:extLst>
              <a:ext uri="{FF2B5EF4-FFF2-40B4-BE49-F238E27FC236}">
                <a16:creationId xmlns:a16="http://schemas.microsoft.com/office/drawing/2014/main" id="{52983310-6C0C-C2E2-552C-CD321FE967AB}"/>
              </a:ext>
            </a:extLst>
          </p:cNvPr>
          <p:cNvSpPr/>
          <p:nvPr/>
        </p:nvSpPr>
        <p:spPr>
          <a:xfrm rot="1961061">
            <a:off x="7324175" y="1607479"/>
            <a:ext cx="260660" cy="65365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il: nedåt 8">
            <a:extLst>
              <a:ext uri="{FF2B5EF4-FFF2-40B4-BE49-F238E27FC236}">
                <a16:creationId xmlns:a16="http://schemas.microsoft.com/office/drawing/2014/main" id="{F311DB02-A5A5-7D8C-CE0C-522D6E3F9578}"/>
              </a:ext>
            </a:extLst>
          </p:cNvPr>
          <p:cNvSpPr/>
          <p:nvPr/>
        </p:nvSpPr>
        <p:spPr>
          <a:xfrm>
            <a:off x="8216956" y="1588849"/>
            <a:ext cx="249267" cy="72330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19658ED-C74F-BB20-236A-799495D8D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629" y="4777269"/>
            <a:ext cx="9980579" cy="75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9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56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658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1: Upload the registry in the app </a:t>
            </a:r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BA8793E-9620-7F63-5ED9-FCB943C03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11" y="1993448"/>
            <a:ext cx="5407589" cy="3655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917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658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1: Upload the registry in the app </a:t>
            </a:r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BA8793E-9620-7F63-5ED9-FCB943C03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11" y="1993448"/>
            <a:ext cx="5407589" cy="3655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Pil: nedåt 10">
            <a:extLst>
              <a:ext uri="{FF2B5EF4-FFF2-40B4-BE49-F238E27FC236}">
                <a16:creationId xmlns:a16="http://schemas.microsoft.com/office/drawing/2014/main" id="{ABA25C52-ADEB-5BB7-33F8-762E57612A3A}"/>
              </a:ext>
            </a:extLst>
          </p:cNvPr>
          <p:cNvSpPr/>
          <p:nvPr/>
        </p:nvSpPr>
        <p:spPr>
          <a:xfrm rot="7476115">
            <a:off x="4275278" y="2909524"/>
            <a:ext cx="519677" cy="176542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5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784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658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1: Upload the registry in the app </a:t>
            </a:r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8288C3-D619-F800-4FBD-9FC1CDDABA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10811" y="1867877"/>
            <a:ext cx="5181600" cy="3506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il: nedåt 3">
            <a:extLst>
              <a:ext uri="{FF2B5EF4-FFF2-40B4-BE49-F238E27FC236}">
                <a16:creationId xmlns:a16="http://schemas.microsoft.com/office/drawing/2014/main" id="{CFA1D56E-3F75-9E85-5174-C2BFF39E0512}"/>
              </a:ext>
            </a:extLst>
          </p:cNvPr>
          <p:cNvSpPr/>
          <p:nvPr/>
        </p:nvSpPr>
        <p:spPr>
          <a:xfrm rot="12444739">
            <a:off x="4810275" y="3967693"/>
            <a:ext cx="578059" cy="1677366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0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658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2: Enter years and retrieve Swepub data</a:t>
            </a:r>
          </a:p>
          <a:p>
            <a:pPr algn="l"/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F7D7ED-A2B8-807A-8E59-222F02C29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11" y="1867877"/>
            <a:ext cx="5586007" cy="378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il: nedåt 4">
            <a:extLst>
              <a:ext uri="{FF2B5EF4-FFF2-40B4-BE49-F238E27FC236}">
                <a16:creationId xmlns:a16="http://schemas.microsoft.com/office/drawing/2014/main" id="{7C43D79E-1670-B3F3-05D6-16C3029E440A}"/>
              </a:ext>
            </a:extLst>
          </p:cNvPr>
          <p:cNvSpPr/>
          <p:nvPr/>
        </p:nvSpPr>
        <p:spPr>
          <a:xfrm rot="6840655">
            <a:off x="4349168" y="3905170"/>
            <a:ext cx="578059" cy="1677366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993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658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2: Enter years and retrieve Swepub data</a:t>
            </a:r>
          </a:p>
          <a:p>
            <a:pPr algn="l"/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CFC1A5-68A1-177C-3F35-CA5295117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11" y="1881882"/>
            <a:ext cx="4755502" cy="3766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86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4"/>
            <a:ext cx="9463121" cy="4636693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2: Enter years and retrieve Swepub data</a:t>
            </a:r>
          </a:p>
          <a:p>
            <a:pPr algn="l"/>
            <a:endParaRPr lang="en-GB" b="1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Uses the ORCID/</a:t>
            </a:r>
            <a:r>
              <a:rPr lang="en-GB" dirty="0" err="1">
                <a:latin typeface="+mj-lt"/>
              </a:rPr>
              <a:t>localId</a:t>
            </a:r>
            <a:r>
              <a:rPr lang="en-GB" dirty="0">
                <a:latin typeface="+mj-lt"/>
              </a:rPr>
              <a:t> to query and retrieve Swepub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Retrieves the following data fields from Swepub: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DOI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Title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Journal/publication channel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Publication year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Open Access status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Creator count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Swepub unique ID</a:t>
            </a:r>
          </a:p>
          <a:p>
            <a:pPr algn="l"/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4898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658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3: Add citation data from Web of Science</a:t>
            </a:r>
            <a:endParaRPr lang="en-GB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BF5264-DF18-6206-9618-1F111F08E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11" y="1879233"/>
            <a:ext cx="7060702" cy="363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il: nedåt 4">
            <a:extLst>
              <a:ext uri="{FF2B5EF4-FFF2-40B4-BE49-F238E27FC236}">
                <a16:creationId xmlns:a16="http://schemas.microsoft.com/office/drawing/2014/main" id="{DBFD5581-7995-1164-DC80-D83DFEEBE7F8}"/>
              </a:ext>
            </a:extLst>
          </p:cNvPr>
          <p:cNvSpPr/>
          <p:nvPr/>
        </p:nvSpPr>
        <p:spPr>
          <a:xfrm rot="6813670">
            <a:off x="4692048" y="4238734"/>
            <a:ext cx="609214" cy="1767769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48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658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3: Add citation data from Web of Science</a:t>
            </a:r>
            <a:endParaRPr lang="en-GB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0AADA0D-12AD-9149-F140-3D373C1D0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811" y="1994498"/>
            <a:ext cx="4840495" cy="365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748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722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3: Add citation data from Web of Science</a:t>
            </a:r>
            <a:endParaRPr lang="en-GB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Uses the DOIs retrieved from Swepub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This step adds the following data fields: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Citations in Web of Science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Fractional citations (citations/number of authors in Swepub)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Document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PubMed ID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Web of Science ID</a:t>
            </a: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3709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722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4: Add additional data from </a:t>
            </a:r>
            <a:r>
              <a:rPr lang="en-GB" b="1" dirty="0" err="1">
                <a:latin typeface="+mj-lt"/>
              </a:rPr>
              <a:t>OpenAlex</a:t>
            </a:r>
            <a:endParaRPr lang="en-GB" b="1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Same process as Web of Science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This step adds the following ”experimental” data fields: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Citations in </a:t>
            </a:r>
            <a:r>
              <a:rPr lang="en-GB" dirty="0" err="1">
                <a:latin typeface="+mj-lt"/>
              </a:rPr>
              <a:t>OpenAlex</a:t>
            </a:r>
            <a:endParaRPr lang="en-GB" dirty="0">
              <a:latin typeface="+mj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Funders mentioned in the record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Institution names and number of institutions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Name of the first and last author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Checking for retracted publications</a:t>
            </a: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927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6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563926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5: Add ESI citation percentiles</a:t>
            </a: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772C34-E2E5-D89B-AB19-7A1B7329E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51" y="1995777"/>
            <a:ext cx="6302081" cy="365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550A470-5541-7320-5AA5-ED11C594B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045" y="1004588"/>
            <a:ext cx="5115921" cy="76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il: nedåt 4">
            <a:extLst>
              <a:ext uri="{FF2B5EF4-FFF2-40B4-BE49-F238E27FC236}">
                <a16:creationId xmlns:a16="http://schemas.microsoft.com/office/drawing/2014/main" id="{BAF24E6E-08DF-AFC1-53FE-9E58392EC229}"/>
              </a:ext>
            </a:extLst>
          </p:cNvPr>
          <p:cNvSpPr/>
          <p:nvPr/>
        </p:nvSpPr>
        <p:spPr>
          <a:xfrm rot="5720789">
            <a:off x="8900997" y="3171140"/>
            <a:ext cx="666344" cy="1906829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09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563926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5: Add ESI citation percentiles</a:t>
            </a: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23ACB0-EA6C-1D04-2BC1-BCD46733E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11" y="1939180"/>
            <a:ext cx="5802855" cy="374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il: nedåt 7">
            <a:extLst>
              <a:ext uri="{FF2B5EF4-FFF2-40B4-BE49-F238E27FC236}">
                <a16:creationId xmlns:a16="http://schemas.microsoft.com/office/drawing/2014/main" id="{2D72BD49-56A2-F5B0-A28E-4211119D1476}"/>
              </a:ext>
            </a:extLst>
          </p:cNvPr>
          <p:cNvSpPr/>
          <p:nvPr/>
        </p:nvSpPr>
        <p:spPr>
          <a:xfrm rot="20436745">
            <a:off x="1741575" y="2805435"/>
            <a:ext cx="692945" cy="201073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il: nedåt 8">
            <a:extLst>
              <a:ext uri="{FF2B5EF4-FFF2-40B4-BE49-F238E27FC236}">
                <a16:creationId xmlns:a16="http://schemas.microsoft.com/office/drawing/2014/main" id="{9C4EE8B4-F59A-79E5-5B69-C37CAEAA68AE}"/>
              </a:ext>
            </a:extLst>
          </p:cNvPr>
          <p:cNvSpPr/>
          <p:nvPr/>
        </p:nvSpPr>
        <p:spPr>
          <a:xfrm rot="6214706">
            <a:off x="4545206" y="4643418"/>
            <a:ext cx="692945" cy="2010733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49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563926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5: Add ESI citation percentiles</a:t>
            </a: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AB2B88A-5FE6-7E4A-7E8E-7849C052F5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00"/>
          <a:stretch/>
        </p:blipFill>
        <p:spPr>
          <a:xfrm>
            <a:off x="2110811" y="2040263"/>
            <a:ext cx="9630732" cy="3398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il: nedåt 7">
            <a:extLst>
              <a:ext uri="{FF2B5EF4-FFF2-40B4-BE49-F238E27FC236}">
                <a16:creationId xmlns:a16="http://schemas.microsoft.com/office/drawing/2014/main" id="{9C8FF8FD-526C-F46E-7365-B3980E6BA72D}"/>
              </a:ext>
            </a:extLst>
          </p:cNvPr>
          <p:cNvSpPr/>
          <p:nvPr/>
        </p:nvSpPr>
        <p:spPr>
          <a:xfrm rot="2293789">
            <a:off x="10502638" y="1057737"/>
            <a:ext cx="817685" cy="237269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27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722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Step 5: Add ESI citation percentiles</a:t>
            </a:r>
          </a:p>
          <a:p>
            <a:pPr algn="l"/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This step adds ESI citation percentiles to the dataset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column name includes the date the ESI data was updated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Each percentile threshold is presented as a </a:t>
            </a:r>
            <a:r>
              <a:rPr lang="en-GB" dirty="0" err="1">
                <a:latin typeface="+mj-lt"/>
              </a:rPr>
              <a:t>boolean</a:t>
            </a:r>
            <a:r>
              <a:rPr lang="en-GB" dirty="0">
                <a:latin typeface="+mj-lt"/>
              </a:rPr>
              <a:t> (true/false)</a:t>
            </a:r>
          </a:p>
          <a:p>
            <a:pPr algn="l"/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0706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722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The result</a:t>
            </a:r>
          </a:p>
          <a:p>
            <a:pPr algn="l"/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Now we download a file with all publications and added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I’ll show an example were Excel is used to: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Present the data using pivot tables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Interact with the data using slicers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Create dynamic charts that can easily be exported</a:t>
            </a:r>
          </a:p>
          <a:p>
            <a:pPr algn="l"/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3382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722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The result – example using Excel to calculate and visualise</a:t>
            </a: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3" name="Platshållare för innehåll 4">
            <a:extLst>
              <a:ext uri="{FF2B5EF4-FFF2-40B4-BE49-F238E27FC236}">
                <a16:creationId xmlns:a16="http://schemas.microsoft.com/office/drawing/2014/main" id="{C7F733CC-14F6-5870-0FBF-838A07341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11" y="2003730"/>
            <a:ext cx="6742276" cy="364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85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722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The result – slicers allows you to interact with the dataset</a:t>
            </a: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CC3D4DB-0781-A68F-494F-B695CF8C0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11" y="1912776"/>
            <a:ext cx="6480470" cy="3736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724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722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The result – tables and charts are updated automatically</a:t>
            </a:r>
          </a:p>
          <a:p>
            <a:pPr algn="l"/>
            <a:endParaRPr lang="en-GB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5F95951-BA6D-67E2-F222-CC386842E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11" y="1920527"/>
            <a:ext cx="7327513" cy="378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034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64439" y="2967676"/>
            <a:ext cx="9463121" cy="1961274"/>
          </a:xfrm>
        </p:spPr>
        <p:txBody>
          <a:bodyPr>
            <a:normAutofit/>
          </a:bodyPr>
          <a:lstStyle/>
          <a:p>
            <a:r>
              <a:rPr lang="sv-SE" sz="3500" b="1" dirty="0">
                <a:solidFill>
                  <a:schemeClr val="bg1"/>
                </a:solidFill>
                <a:latin typeface="+mj-lt"/>
              </a:rPr>
              <a:t>Learnings</a:t>
            </a:r>
            <a:endParaRPr lang="pl-PL" sz="35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8554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722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Learnings</a:t>
            </a:r>
          </a:p>
          <a:p>
            <a:pPr algn="l"/>
            <a:endParaRPr lang="en-GB" dirty="0">
              <a:latin typeface="+mj-lt"/>
            </a:endParaRPr>
          </a:p>
          <a:p>
            <a:pPr algn="l"/>
            <a:r>
              <a:rPr lang="en-GB" b="1" dirty="0">
                <a:latin typeface="+mj-lt"/>
              </a:rPr>
              <a:t>Pros with the new API-based method: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Automated retrieval is faster and easier (in some ways)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methods are reproduceable and explainable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i="1" dirty="0">
                <a:latin typeface="+mj-lt"/>
              </a:rPr>
              <a:t>A lot </a:t>
            </a:r>
            <a:r>
              <a:rPr lang="en-GB" dirty="0">
                <a:latin typeface="+mj-lt"/>
              </a:rPr>
              <a:t>of added value by combining publication data with other data 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Decision makers value being able to interact with the data</a:t>
            </a: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3" name="Bild 2" descr="Märke följ kontur">
            <a:extLst>
              <a:ext uri="{FF2B5EF4-FFF2-40B4-BE49-F238E27FC236}">
                <a16:creationId xmlns:a16="http://schemas.microsoft.com/office/drawing/2014/main" id="{0BAB594C-C991-886D-E136-7B2D47629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811" y="204567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0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34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7226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j-lt"/>
              </a:rPr>
              <a:t>Learnings</a:t>
            </a:r>
          </a:p>
          <a:p>
            <a:pPr algn="l"/>
            <a:endParaRPr lang="en-GB" dirty="0">
              <a:latin typeface="+mj-lt"/>
            </a:endParaRPr>
          </a:p>
          <a:p>
            <a:pPr algn="l"/>
            <a:r>
              <a:rPr lang="en-GB" b="1" dirty="0">
                <a:latin typeface="+mj-lt"/>
              </a:rPr>
              <a:t>Cons when using the new API-based method: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Creating and maintaining an accurate registry of authors may be 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time-consuming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Reliance on other actors (database providers, API developers)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To do: Design data retrieval for authors not in Swepub and select name-searching</a:t>
            </a: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3" name="Bild 2" descr="Badge sluta följa kontur">
            <a:extLst>
              <a:ext uri="{FF2B5EF4-FFF2-40B4-BE49-F238E27FC236}">
                <a16:creationId xmlns:a16="http://schemas.microsoft.com/office/drawing/2014/main" id="{79CCCCC9-DACF-484F-191D-F229C6155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811" y="206912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54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dtytuł 6"/>
          <p:cNvSpPr>
            <a:spLocks noGrp="1"/>
          </p:cNvSpPr>
          <p:nvPr>
            <p:ph type="subTitle" idx="1"/>
          </p:nvPr>
        </p:nvSpPr>
        <p:spPr>
          <a:xfrm>
            <a:off x="1634859" y="3429000"/>
            <a:ext cx="8833740" cy="1783935"/>
          </a:xfrm>
        </p:spPr>
        <p:txBody>
          <a:bodyPr>
            <a:normAutofit/>
          </a:bodyPr>
          <a:lstStyle/>
          <a:p>
            <a:pPr algn="l"/>
            <a:r>
              <a:rPr lang="sv-SE" sz="1800" b="1" dirty="0"/>
              <a:t>Eric Ahl, HTA South, Region Skåne</a:t>
            </a:r>
            <a:br>
              <a:rPr lang="pl-PL" sz="1800" b="1" dirty="0"/>
            </a:br>
            <a:r>
              <a:rPr lang="sv-SE" sz="1800" dirty="0"/>
              <a:t>eric.ahl@skane.se</a:t>
            </a:r>
            <a:endParaRPr lang="pl-PL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235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956987" y="1679896"/>
            <a:ext cx="9617499" cy="1494938"/>
          </a:xfrm>
        </p:spPr>
        <p:txBody>
          <a:bodyPr anchor="t">
            <a:normAutofit/>
          </a:bodyPr>
          <a:lstStyle/>
          <a:p>
            <a:pPr algn="l"/>
            <a:r>
              <a:rPr lang="pl-PL" sz="4400" b="1" dirty="0">
                <a:latin typeface="+mn-lt"/>
              </a:rPr>
              <a:t>Efficiently retrieving publication data</a:t>
            </a:r>
            <a:r>
              <a:rPr lang="sv-SE" sz="4400" b="1" dirty="0">
                <a:latin typeface="+mn-lt"/>
              </a:rPr>
              <a:t> -</a:t>
            </a:r>
            <a:br>
              <a:rPr lang="sv-SE" sz="4400" b="1" dirty="0">
                <a:latin typeface="+mn-lt"/>
              </a:rPr>
            </a:br>
            <a:r>
              <a:rPr lang="en-GB" sz="3900" dirty="0">
                <a:latin typeface="+mn-lt"/>
              </a:rPr>
              <a:t>An automated approach using R and Swepub</a:t>
            </a:r>
            <a:r>
              <a:rPr lang="pl-PL" sz="4400" b="1" dirty="0">
                <a:latin typeface="+mn-lt"/>
              </a:rPr>
              <a:t> </a:t>
            </a:r>
            <a:endParaRPr lang="pl-PL" sz="4400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956987" y="3174834"/>
            <a:ext cx="9616945" cy="1789051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latin typeface="+mj-lt"/>
              </a:rPr>
              <a:t>Eric</a:t>
            </a:r>
            <a:r>
              <a:rPr lang="pl-PL" dirty="0"/>
              <a:t> </a:t>
            </a:r>
            <a:r>
              <a:rPr lang="sv-SE" b="1" dirty="0"/>
              <a:t>Ahl</a:t>
            </a:r>
            <a:r>
              <a:rPr lang="pl-PL" sz="2000" b="1" baseline="30000" dirty="0"/>
              <a:t>1</a:t>
            </a:r>
            <a:endParaRPr lang="pl-PL" sz="1800" b="1" baseline="30000" dirty="0">
              <a:latin typeface="+mj-lt"/>
            </a:endParaRPr>
          </a:p>
          <a:p>
            <a:pPr algn="l"/>
            <a:r>
              <a:rPr lang="pl-PL" sz="2000" b="1" baseline="30000" dirty="0"/>
              <a:t>1</a:t>
            </a:r>
            <a:r>
              <a:rPr lang="pl-PL" sz="2000" b="1" dirty="0"/>
              <a:t> </a:t>
            </a:r>
            <a:r>
              <a:rPr lang="sv-SE" sz="1800" dirty="0"/>
              <a:t>HTA South, Region Skåne, Sweden</a:t>
            </a:r>
            <a:endParaRPr lang="pl-PL" sz="1800" dirty="0"/>
          </a:p>
          <a:p>
            <a:pPr algn="l"/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64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539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4"/>
            <a:ext cx="9463121" cy="414432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old method: How we used to retrieve bibliographic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new method: Retrieving data automatically using 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Learnings</a:t>
            </a:r>
          </a:p>
        </p:txBody>
      </p:sp>
    </p:spTree>
    <p:extLst>
      <p:ext uri="{BB962C8B-B14F-4D97-AF65-F5344CB8AC3E}">
        <p14:creationId xmlns:p14="http://schemas.microsoft.com/office/powerpoint/2010/main" val="333825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64439" y="2967676"/>
            <a:ext cx="9463121" cy="1961274"/>
          </a:xfrm>
        </p:spPr>
        <p:txBody>
          <a:bodyPr>
            <a:normAutofit/>
          </a:bodyPr>
          <a:lstStyle/>
          <a:p>
            <a:r>
              <a:rPr lang="sv-SE" sz="3500" b="1" dirty="0">
                <a:solidFill>
                  <a:schemeClr val="bg1"/>
                </a:solidFill>
                <a:latin typeface="+mj-lt"/>
              </a:rPr>
              <a:t>The old </a:t>
            </a:r>
            <a:r>
              <a:rPr lang="sv-SE" sz="3500" b="1" dirty="0" err="1">
                <a:solidFill>
                  <a:schemeClr val="bg1"/>
                </a:solidFill>
                <a:latin typeface="+mj-lt"/>
              </a:rPr>
              <a:t>method</a:t>
            </a:r>
            <a:endParaRPr lang="pl-PL" sz="35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005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4644508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latin typeface="+mj-lt"/>
              </a:rPr>
              <a:t>The old </a:t>
            </a:r>
            <a:r>
              <a:rPr lang="sv-SE" b="1" dirty="0" err="1">
                <a:latin typeface="+mj-lt"/>
              </a:rPr>
              <a:t>method</a:t>
            </a:r>
            <a:r>
              <a:rPr lang="sv-SE" b="1" dirty="0">
                <a:latin typeface="+mj-lt"/>
              </a:rPr>
              <a:t> - </a:t>
            </a:r>
            <a:r>
              <a:rPr lang="en-GB" b="1" dirty="0">
                <a:latin typeface="+mj-lt"/>
              </a:rPr>
              <a:t>searching author affiliations in Web of Science</a:t>
            </a:r>
          </a:p>
          <a:p>
            <a:pPr algn="l"/>
            <a:endParaRPr lang="sv-SE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Retrieve data on request 1-2 times per year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Design several affiliation/address search queries in Web of Science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(1 query per hospital)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Retrieve records manually in CSV or </a:t>
            </a:r>
            <a:r>
              <a:rPr lang="en-GB" dirty="0" err="1">
                <a:latin typeface="+mj-lt"/>
              </a:rPr>
              <a:t>BibTeX</a:t>
            </a:r>
            <a:r>
              <a:rPr lang="en-GB" dirty="0">
                <a:latin typeface="+mj-lt"/>
              </a:rPr>
              <a:t>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Data cleaning and processing in R</a:t>
            </a:r>
          </a:p>
          <a:p>
            <a:pPr algn="l"/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326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2" y="1209215"/>
            <a:ext cx="4704204" cy="4644508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latin typeface="+mj-lt"/>
              </a:rPr>
              <a:t>The old </a:t>
            </a:r>
            <a:r>
              <a:rPr lang="sv-SE" b="1" dirty="0" err="1">
                <a:latin typeface="+mj-lt"/>
              </a:rPr>
              <a:t>method</a:t>
            </a:r>
            <a:r>
              <a:rPr lang="sv-SE" b="1" dirty="0">
                <a:latin typeface="+mj-lt"/>
              </a:rPr>
              <a:t> - </a:t>
            </a:r>
            <a:r>
              <a:rPr lang="en-GB" b="1" dirty="0">
                <a:latin typeface="+mj-lt"/>
              </a:rPr>
              <a:t>pros and cons</a:t>
            </a:r>
          </a:p>
          <a:p>
            <a:pPr algn="l"/>
            <a:endParaRPr lang="sv-SE" dirty="0">
              <a:latin typeface="+mj-lt"/>
            </a:endParaRPr>
          </a:p>
          <a:p>
            <a:pPr algn="l"/>
            <a:endParaRPr lang="en-GB" b="1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Pretty straight forward method to execute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Represents an external viewpoint</a:t>
            </a:r>
          </a:p>
        </p:txBody>
      </p:sp>
      <p:sp>
        <p:nvSpPr>
          <p:cNvPr id="3" name="Podtytuł 6">
            <a:extLst>
              <a:ext uri="{FF2B5EF4-FFF2-40B4-BE49-F238E27FC236}">
                <a16:creationId xmlns:a16="http://schemas.microsoft.com/office/drawing/2014/main" id="{1A623114-363B-73FA-8C58-D6674D0F14C7}"/>
              </a:ext>
            </a:extLst>
          </p:cNvPr>
          <p:cNvSpPr txBox="1">
            <a:spLocks/>
          </p:cNvSpPr>
          <p:nvPr/>
        </p:nvSpPr>
        <p:spPr>
          <a:xfrm>
            <a:off x="6815016" y="1209215"/>
            <a:ext cx="4704204" cy="464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  <a:p>
            <a:pPr algn="l"/>
            <a:endParaRPr lang="sv-SE" b="1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 lot of manual labour to download and clean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Affiliation data is self-reported and not very trustworthy!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Data cannot be reliably subdivided!</a:t>
            </a:r>
          </a:p>
        </p:txBody>
      </p:sp>
      <p:pic>
        <p:nvPicPr>
          <p:cNvPr id="8" name="Bild 7" descr="Märke följ kontur">
            <a:extLst>
              <a:ext uri="{FF2B5EF4-FFF2-40B4-BE49-F238E27FC236}">
                <a16:creationId xmlns:a16="http://schemas.microsoft.com/office/drawing/2014/main" id="{8645A7B4-CB5E-AAA2-AB28-1176A68F3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0812" y="1951892"/>
            <a:ext cx="540000" cy="540000"/>
          </a:xfrm>
          <a:prstGeom prst="rect">
            <a:avLst/>
          </a:prstGeom>
        </p:spPr>
      </p:pic>
      <p:pic>
        <p:nvPicPr>
          <p:cNvPr id="10" name="Bild 9" descr="Badge sluta följa kontur">
            <a:extLst>
              <a:ext uri="{FF2B5EF4-FFF2-40B4-BE49-F238E27FC236}">
                <a16:creationId xmlns:a16="http://schemas.microsoft.com/office/drawing/2014/main" id="{6D0B4111-AB17-B3C6-DD36-1935A3474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5016" y="195189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140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2f52389-3f0f-4623-9a3b-957c32d194e5}" enabled="0" method="" siteId="{92f52389-3f0f-4623-9a3b-957c32d194e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1805</Words>
  <Application>Microsoft Office PowerPoint</Application>
  <PresentationFormat>Panoramiczny</PresentationFormat>
  <Paragraphs>235</Paragraphs>
  <Slides>42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8" baseType="lpstr">
      <vt:lpstr>Aptos</vt:lpstr>
      <vt:lpstr>Aptos Display</vt:lpstr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Efficiently retrieving publication data - An automated approach using R and Swepub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sponsor   logo Wolters</dc:title>
  <dc:creator>Mariusz Milewski</dc:creator>
  <cp:lastModifiedBy>Bogumiła Bruc</cp:lastModifiedBy>
  <cp:revision>16</cp:revision>
  <dcterms:created xsi:type="dcterms:W3CDTF">2020-10-29T09:01:46Z</dcterms:created>
  <dcterms:modified xsi:type="dcterms:W3CDTF">2025-06-06T09:42:03Z</dcterms:modified>
</cp:coreProperties>
</file>