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258" r:id="rId2"/>
    <p:sldId id="263" r:id="rId3"/>
    <p:sldId id="264" r:id="rId4"/>
    <p:sldId id="270" r:id="rId5"/>
    <p:sldId id="271" r:id="rId6"/>
    <p:sldId id="272" r:id="rId7"/>
    <p:sldId id="325" r:id="rId8"/>
    <p:sldId id="329" r:id="rId9"/>
    <p:sldId id="285" r:id="rId10"/>
    <p:sldId id="305" r:id="rId11"/>
    <p:sldId id="383" r:id="rId12"/>
    <p:sldId id="384" r:id="rId13"/>
    <p:sldId id="331" r:id="rId14"/>
    <p:sldId id="311" r:id="rId15"/>
    <p:sldId id="332" r:id="rId16"/>
    <p:sldId id="385" r:id="rId17"/>
    <p:sldId id="386" r:id="rId18"/>
    <p:sldId id="387" r:id="rId19"/>
    <p:sldId id="388" r:id="rId20"/>
    <p:sldId id="262" r:id="rId21"/>
    <p:sldId id="269" r:id="rId22"/>
  </p:sldIdLst>
  <p:sldSz cx="12192000" cy="6858000"/>
  <p:notesSz cx="6858000" cy="9144000"/>
  <p:defaultTextStyle>
    <a:defPPr>
      <a:defRPr lang="pl-PL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45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2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00394A-A4E2-43E0-BDB5-7BDAFE7C94CD}" type="datetimeFigureOut">
              <a:rPr lang="pl-PL" smtClean="0"/>
              <a:t>06.06.2025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5EBA1-750A-4640-862B-77CD441B617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3762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pl-PL" noProof="0" smtClean="0"/>
              <a:t>8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5889484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910377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04840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CDF91E-09E4-52F9-4EC6-98A640C7FC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CAFEAB6-79AE-C37D-A1CB-B9DEECEFE12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28E25AE-0A41-ACC8-430C-5BCD221272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169DC9AC-E4F0-E6F2-472E-7F777EEB09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4860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54E959-A086-5690-2B46-B04B28FDC7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BDA3D89-CFB6-A25D-AC24-999A356948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AC75A142-0799-8397-2A11-15B29B0C38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ABBBD4F9-A75B-B06B-DE9A-63975DEDC0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pl-PL" noProof="0" smtClean="0"/>
              <a:t>12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28753565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9341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8D18E0B9-48E4-499D-93B2-B07D00395BAC}" type="slidenum">
              <a:rPr lang="pl-PL" noProof="0" smtClean="0"/>
              <a:t>15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1558092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06.06.2025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271659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06.06.2025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7026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06.06.2025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1023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inansow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/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4" name="Zawartość — symbol zastępczy 13">
            <a:extLst>
              <a:ext uri="{FF2B5EF4-FFF2-40B4-BE49-F238E27FC236}">
                <a16:creationId xmlns:a16="http://schemas.microsoft.com/office/drawing/2014/main" id="{01F6AC7C-4EFC-4C76-8784-963130151FD5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1137509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pl-PL" noProof="0"/>
              <a:t>Dodaj zawartość</a:t>
            </a:r>
          </a:p>
        </p:txBody>
      </p:sp>
      <p:sp>
        <p:nvSpPr>
          <p:cNvPr id="8" name="Tekst — symbol zastępczy 7">
            <a:extLst>
              <a:ext uri="{FF2B5EF4-FFF2-40B4-BE49-F238E27FC236}">
                <a16:creationId xmlns:a16="http://schemas.microsoft.com/office/drawing/2014/main" id="{02AED95B-59A7-4359-BD74-24F920F7153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8637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pl-PL" noProof="0"/>
              <a:t>Tytuł sekcji</a:t>
            </a:r>
          </a:p>
        </p:txBody>
      </p:sp>
      <p:sp>
        <p:nvSpPr>
          <p:cNvPr id="9" name="Tekst — symbol zastępczy 7">
            <a:extLst>
              <a:ext uri="{FF2B5EF4-FFF2-40B4-BE49-F238E27FC236}">
                <a16:creationId xmlns:a16="http://schemas.microsoft.com/office/drawing/2014/main" id="{286DAE13-A93D-453A-8164-3F1E97F8F24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34480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pl-PL" noProof="0"/>
              <a:t>Tytuł sekcji</a:t>
            </a:r>
          </a:p>
        </p:txBody>
      </p:sp>
      <p:sp>
        <p:nvSpPr>
          <p:cNvPr id="10" name="Tekst — symbol zastępczy 7">
            <a:extLst>
              <a:ext uri="{FF2B5EF4-FFF2-40B4-BE49-F238E27FC236}">
                <a16:creationId xmlns:a16="http://schemas.microsoft.com/office/drawing/2014/main" id="{1FD2C3F4-5FD0-4B09-A5D5-7365D61084F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34480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pl-PL" noProof="0"/>
              <a:t>Opis sekcji</a:t>
            </a:r>
          </a:p>
        </p:txBody>
      </p:sp>
      <p:sp>
        <p:nvSpPr>
          <p:cNvPr id="30" name="Tekst — symbol zastępczy 7">
            <a:extLst>
              <a:ext uri="{FF2B5EF4-FFF2-40B4-BE49-F238E27FC236}">
                <a16:creationId xmlns:a16="http://schemas.microsoft.com/office/drawing/2014/main" id="{E1B58033-4461-43F1-8E7C-C6E5988BDE8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40615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pl-PL" noProof="0"/>
              <a:t>Tytuł sekcji</a:t>
            </a:r>
          </a:p>
        </p:txBody>
      </p:sp>
      <p:sp>
        <p:nvSpPr>
          <p:cNvPr id="31" name="Tekst — symbol zastępczy 7">
            <a:extLst>
              <a:ext uri="{FF2B5EF4-FFF2-40B4-BE49-F238E27FC236}">
                <a16:creationId xmlns:a16="http://schemas.microsoft.com/office/drawing/2014/main" id="{80CE999C-FC94-4BF1-BBCE-0A3A934097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5645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pl-PL" noProof="0"/>
              <a:t>Tytuł sekcji</a:t>
            </a:r>
          </a:p>
        </p:txBody>
      </p:sp>
      <p:sp>
        <p:nvSpPr>
          <p:cNvPr id="32" name="Tekst — symbol zastępczy 7">
            <a:extLst>
              <a:ext uri="{FF2B5EF4-FFF2-40B4-BE49-F238E27FC236}">
                <a16:creationId xmlns:a16="http://schemas.microsoft.com/office/drawing/2014/main" id="{6AFDE949-FC25-431E-8298-75F5A7B83A1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75645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pl-PL" noProof="0"/>
              <a:t>Opis sekcji</a:t>
            </a:r>
          </a:p>
        </p:txBody>
      </p:sp>
      <p:sp>
        <p:nvSpPr>
          <p:cNvPr id="29" name="Zawartość — symbol zastępczy 13">
            <a:extLst>
              <a:ext uri="{FF2B5EF4-FFF2-40B4-BE49-F238E27FC236}">
                <a16:creationId xmlns:a16="http://schemas.microsoft.com/office/drawing/2014/main" id="{426B07AE-648A-4C6E-8FE4-B8C6D4A1B42E}"/>
              </a:ext>
            </a:extLst>
          </p:cNvPr>
          <p:cNvSpPr>
            <a:spLocks noGrp="1"/>
          </p:cNvSpPr>
          <p:nvPr>
            <p:ph sz="quarter" idx="30" hasCustomPrompt="1"/>
          </p:nvPr>
        </p:nvSpPr>
        <p:spPr>
          <a:xfrm>
            <a:off x="6549780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pl-PL" noProof="0"/>
              <a:t>Dodaj zawartość</a:t>
            </a:r>
          </a:p>
        </p:txBody>
      </p:sp>
      <p:sp>
        <p:nvSpPr>
          <p:cNvPr id="34" name="Tekst — symbol zastępczy 7">
            <a:extLst>
              <a:ext uri="{FF2B5EF4-FFF2-40B4-BE49-F238E27FC236}">
                <a16:creationId xmlns:a16="http://schemas.microsoft.com/office/drawing/2014/main" id="{BAB49F71-4118-47B2-B571-8DC9A3E940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30908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pl-PL" noProof="0"/>
              <a:t>Tytuł sekcji</a:t>
            </a:r>
          </a:p>
        </p:txBody>
      </p:sp>
      <p:sp>
        <p:nvSpPr>
          <p:cNvPr id="35" name="Tekst — symbol zastępczy 7">
            <a:extLst>
              <a:ext uri="{FF2B5EF4-FFF2-40B4-BE49-F238E27FC236}">
                <a16:creationId xmlns:a16="http://schemas.microsoft.com/office/drawing/2014/main" id="{E6D674D8-A1E4-4A7E-929B-32FBA30823A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30908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pl-PL" noProof="0"/>
              <a:t>Tytuł sekcji</a:t>
            </a:r>
          </a:p>
        </p:txBody>
      </p:sp>
      <p:sp>
        <p:nvSpPr>
          <p:cNvPr id="36" name="Tekst — symbol zastępczy 7">
            <a:extLst>
              <a:ext uri="{FF2B5EF4-FFF2-40B4-BE49-F238E27FC236}">
                <a16:creationId xmlns:a16="http://schemas.microsoft.com/office/drawing/2014/main" id="{18E1E8CE-0AA4-4E2F-8DD0-006946935AD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30908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pl-PL" noProof="0"/>
              <a:t>Opis sekcji</a:t>
            </a:r>
          </a:p>
        </p:txBody>
      </p:sp>
      <p:sp>
        <p:nvSpPr>
          <p:cNvPr id="42" name="Zawartość — symbol zastępczy 13">
            <a:extLst>
              <a:ext uri="{FF2B5EF4-FFF2-40B4-BE49-F238E27FC236}">
                <a16:creationId xmlns:a16="http://schemas.microsoft.com/office/drawing/2014/main" id="{0C1E203C-1E7A-4194-97B0-B477E6F37235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9264601" y="1859777"/>
            <a:ext cx="1819656" cy="1517904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 rtl="0"/>
            <a:r>
              <a:rPr lang="pl-PL" noProof="0"/>
              <a:t>Dodaj zawartość</a:t>
            </a:r>
          </a:p>
        </p:txBody>
      </p:sp>
      <p:sp>
        <p:nvSpPr>
          <p:cNvPr id="38" name="Tekst — symbol zastępczy 7">
            <a:extLst>
              <a:ext uri="{FF2B5EF4-FFF2-40B4-BE49-F238E27FC236}">
                <a16:creationId xmlns:a16="http://schemas.microsoft.com/office/drawing/2014/main" id="{C03A45F5-F36F-429B-9C83-90B1DB716F2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145729" y="3444752"/>
            <a:ext cx="2057400" cy="640080"/>
          </a:xfrm>
        </p:spPr>
        <p:txBody>
          <a:bodyPr rtlCol="0">
            <a:noAutofit/>
          </a:bodyPr>
          <a:lstStyle>
            <a:lvl1pPr marL="0" indent="0" algn="ctr"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pl-PL" noProof="0"/>
              <a:t>Tytuł sekcji</a:t>
            </a:r>
          </a:p>
        </p:txBody>
      </p:sp>
      <p:sp>
        <p:nvSpPr>
          <p:cNvPr id="39" name="Tekst — symbol zastępczy 7">
            <a:extLst>
              <a:ext uri="{FF2B5EF4-FFF2-40B4-BE49-F238E27FC236}">
                <a16:creationId xmlns:a16="http://schemas.microsoft.com/office/drawing/2014/main" id="{6A7CD68A-F84C-4F36-A46D-DB7BA329AB0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145729" y="4110604"/>
            <a:ext cx="2057400" cy="365760"/>
          </a:xfrm>
        </p:spPr>
        <p:txBody>
          <a:bodyPr rtlCol="0">
            <a:noAutofit/>
          </a:bodyPr>
          <a:lstStyle>
            <a:lvl1pPr marL="0" indent="0" algn="ctr">
              <a:buNone/>
              <a:defRPr sz="1600" b="1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pl-PL" noProof="0"/>
              <a:t>Tytuł sekcji</a:t>
            </a:r>
          </a:p>
        </p:txBody>
      </p:sp>
      <p:sp>
        <p:nvSpPr>
          <p:cNvPr id="40" name="Tekst — symbol zastępczy 7">
            <a:extLst>
              <a:ext uri="{FF2B5EF4-FFF2-40B4-BE49-F238E27FC236}">
                <a16:creationId xmlns:a16="http://schemas.microsoft.com/office/drawing/2014/main" id="{E67019EA-0584-46F5-BDB3-D2B3C717B01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145729" y="4483110"/>
            <a:ext cx="2057400" cy="914400"/>
          </a:xfrm>
        </p:spPr>
        <p:txBody>
          <a:bodyPr rtlCol="0">
            <a:no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 rtl="0"/>
            <a:r>
              <a:rPr lang="pl-PL" noProof="0"/>
              <a:t>Opis sekcji</a:t>
            </a:r>
          </a:p>
        </p:txBody>
      </p:sp>
      <p:sp>
        <p:nvSpPr>
          <p:cNvPr id="4" name="Data — symbol zastępczy 3">
            <a:extLst>
              <a:ext uri="{FF2B5EF4-FFF2-40B4-BE49-F238E27FC236}">
                <a16:creationId xmlns:a16="http://schemas.microsoft.com/office/drawing/2014/main" id="{3EDAC16E-5725-4AC1-AB85-871F25D26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pl-PL" noProof="0"/>
              <a:t>20XX</a:t>
            </a:r>
          </a:p>
        </p:txBody>
      </p:sp>
      <p:sp>
        <p:nvSpPr>
          <p:cNvPr id="5" name="Stopka — symbol zastępczy 4">
            <a:extLst>
              <a:ext uri="{FF2B5EF4-FFF2-40B4-BE49-F238E27FC236}">
                <a16:creationId xmlns:a16="http://schemas.microsoft.com/office/drawing/2014/main" id="{FD10B5D8-71E9-48DC-A04C-5593596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6" name="Numer slajdu — symbol zastępczy 5">
            <a:extLst>
              <a:ext uri="{FF2B5EF4-FFF2-40B4-BE49-F238E27FC236}">
                <a16:creationId xmlns:a16="http://schemas.microsoft.com/office/drawing/2014/main" id="{A0FDD81F-9379-48E6-9B14-83486F92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5CEABB6-07DC-46E8-9B57-56EC44A396E5}" type="slidenum">
              <a:rPr lang="pl-PL" noProof="0" smtClean="0"/>
              <a:t>‹#›</a:t>
            </a:fld>
            <a:endParaRPr lang="pl-PL" noProof="0"/>
          </a:p>
        </p:txBody>
      </p:sp>
      <p:sp>
        <p:nvSpPr>
          <p:cNvPr id="17" name="Obraz — symbol zastępczy 6">
            <a:extLst>
              <a:ext uri="{FF2B5EF4-FFF2-40B4-BE49-F238E27FC236}">
                <a16:creationId xmlns:a16="http://schemas.microsoft.com/office/drawing/2014/main" id="{F26BEB68-AFEB-3BBD-B36F-EF0815A197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1524" y="4572000"/>
            <a:ext cx="12188952" cy="2286000"/>
          </a:xfrm>
          <a:solidFill>
            <a:schemeClr val="accent6"/>
          </a:solidFill>
        </p:spPr>
        <p:txBody>
          <a:bodyPr rtlCol="0" anchor="b"/>
          <a:lstStyle>
            <a:lvl1pPr marL="0" indent="0">
              <a:buNone/>
              <a:defRPr/>
            </a:lvl1pPr>
          </a:lstStyle>
          <a:p>
            <a:pPr rtl="0"/>
            <a:r>
              <a:rPr lang="pl-PL" noProof="0"/>
              <a:t>Kliknij, aby dodać obraz</a:t>
            </a:r>
          </a:p>
        </p:txBody>
      </p:sp>
    </p:spTree>
    <p:extLst>
      <p:ext uri="{BB962C8B-B14F-4D97-AF65-F5344CB8AC3E}">
        <p14:creationId xmlns:p14="http://schemas.microsoft.com/office/powerpoint/2010/main" val="27187455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odel biznes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18" name="Obraz — symbol zastępczy 15">
            <a:extLst>
              <a:ext uri="{FF2B5EF4-FFF2-40B4-BE49-F238E27FC236}">
                <a16:creationId xmlns:a16="http://schemas.microsoft.com/office/drawing/2014/main" id="{43CBE128-6D8D-4605-B225-5A34FFB1F25B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910104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l-PL" noProof="0"/>
              <a:t>Kliknij ikonę, aby dodać obraz</a:t>
            </a:r>
          </a:p>
        </p:txBody>
      </p:sp>
      <p:sp>
        <p:nvSpPr>
          <p:cNvPr id="9" name="Tekst — symbol zastępczy 8">
            <a:extLst>
              <a:ext uri="{FF2B5EF4-FFF2-40B4-BE49-F238E27FC236}">
                <a16:creationId xmlns:a16="http://schemas.microsoft.com/office/drawing/2014/main" id="{07F18567-9326-411F-BA8D-561D58C7DD91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91109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pl-PL" noProof="0"/>
              <a:t>Punktor 2</a:t>
            </a:r>
          </a:p>
        </p:txBody>
      </p:sp>
      <p:sp>
        <p:nvSpPr>
          <p:cNvPr id="10" name="Tekst — symbol zastępczy 10">
            <a:extLst>
              <a:ext uri="{FF2B5EF4-FFF2-40B4-BE49-F238E27FC236}">
                <a16:creationId xmlns:a16="http://schemas.microsoft.com/office/drawing/2014/main" id="{39809F78-EA1B-4C23-A53E-7DE8B4A6AE1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91109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l-PL" noProof="0"/>
              <a:t>Opis punktu</a:t>
            </a:r>
          </a:p>
        </p:txBody>
      </p:sp>
      <p:sp>
        <p:nvSpPr>
          <p:cNvPr id="19" name="Obraz — symbol zastępczy 15">
            <a:extLst>
              <a:ext uri="{FF2B5EF4-FFF2-40B4-BE49-F238E27FC236}">
                <a16:creationId xmlns:a16="http://schemas.microsoft.com/office/drawing/2014/main" id="{E63C0874-8701-4CED-B60A-61A655FB5A5F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4951917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l-PL" noProof="0"/>
              <a:t>Kliknij ikonę, aby dodać obraz</a:t>
            </a:r>
          </a:p>
        </p:txBody>
      </p:sp>
      <p:sp>
        <p:nvSpPr>
          <p:cNvPr id="11" name="Tekst — symbol zastępczy 8">
            <a:extLst>
              <a:ext uri="{FF2B5EF4-FFF2-40B4-BE49-F238E27FC236}">
                <a16:creationId xmlns:a16="http://schemas.microsoft.com/office/drawing/2014/main" id="{97E7DC10-1618-471B-9441-C640C7FEDD37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4956048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pl-PL" noProof="0"/>
              <a:t>Punktor 3</a:t>
            </a:r>
          </a:p>
        </p:txBody>
      </p:sp>
      <p:sp>
        <p:nvSpPr>
          <p:cNvPr id="12" name="Tekst — symbol zastępczy 10">
            <a:extLst>
              <a:ext uri="{FF2B5EF4-FFF2-40B4-BE49-F238E27FC236}">
                <a16:creationId xmlns:a16="http://schemas.microsoft.com/office/drawing/2014/main" id="{20AEB661-858B-44C9-9484-E540E04AD365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4956048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l-PL" noProof="0"/>
              <a:t>Opis punktu</a:t>
            </a:r>
          </a:p>
        </p:txBody>
      </p:sp>
      <p:sp>
        <p:nvSpPr>
          <p:cNvPr id="20" name="Obraz — symbol zastępczy 15">
            <a:extLst>
              <a:ext uri="{FF2B5EF4-FFF2-40B4-BE49-F238E27FC236}">
                <a16:creationId xmlns:a16="http://schemas.microsoft.com/office/drawing/2014/main" id="{F223D9C7-A9C3-4D38-B4D8-9CAB3A19CF51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>
          <a:xfrm>
            <a:off x="7993730" y="1965960"/>
            <a:ext cx="2286000" cy="2286000"/>
          </a:xfrm>
          <a:noFill/>
          <a:ln w="95250" cap="sq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0" rIns="180000" bIns="0" numCol="1" spcCol="0" rtlCol="0" fromWordArt="0" anchor="ctr" anchorCtr="1" forceAA="0" compatLnSpc="1">
            <a:prstTxWarp prst="textNoShape">
              <a:avLst/>
            </a:prstTxWarp>
            <a:noAutofit/>
          </a:bodyPr>
          <a:lstStyle>
            <a:lvl1pPr marL="0" indent="0" algn="ctr">
              <a:buNone/>
              <a:defRPr lang="en-ZA" sz="1100" i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266700" lvl="0" indent="-266700" algn="ctr" rtl="0"/>
            <a:r>
              <a:rPr lang="pl-PL" noProof="0"/>
              <a:t>Kliknij ikonę, aby dodać obraz</a:t>
            </a:r>
          </a:p>
        </p:txBody>
      </p:sp>
      <p:sp>
        <p:nvSpPr>
          <p:cNvPr id="13" name="Tekst — symbol zastępczy 8">
            <a:extLst>
              <a:ext uri="{FF2B5EF4-FFF2-40B4-BE49-F238E27FC236}">
                <a16:creationId xmlns:a16="http://schemas.microsoft.com/office/drawing/2014/main" id="{FDB26B40-5901-4EF0-BCF0-55677E28B176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991856" y="4311688"/>
            <a:ext cx="2286000" cy="360000"/>
          </a:xfrm>
        </p:spPr>
        <p:txBody>
          <a:bodyPr rtlCol="0">
            <a:noAutofit/>
          </a:bodyPr>
          <a:lstStyle>
            <a:lvl1pPr marL="0" indent="0" algn="ctr">
              <a:buFont typeface="Arial" panose="020B0604020202020204" pitchFamily="34" charset="0"/>
              <a:buNone/>
              <a:defRPr sz="2000">
                <a:solidFill>
                  <a:schemeClr val="accent4"/>
                </a:solidFill>
                <a:latin typeface="Times New Roman" panose="02020603050405020304" pitchFamily="18" charset="0"/>
              </a:defRPr>
            </a:lvl1pPr>
          </a:lstStyle>
          <a:p>
            <a:pPr lvl="0" rtl="0"/>
            <a:r>
              <a:rPr lang="pl-PL" noProof="0"/>
              <a:t>Punktor 4</a:t>
            </a:r>
          </a:p>
        </p:txBody>
      </p:sp>
      <p:sp>
        <p:nvSpPr>
          <p:cNvPr id="14" name="Tekst — symbol zastępczy 10">
            <a:extLst>
              <a:ext uri="{FF2B5EF4-FFF2-40B4-BE49-F238E27FC236}">
                <a16:creationId xmlns:a16="http://schemas.microsoft.com/office/drawing/2014/main" id="{CCEAE0AB-74EC-4097-A534-A578F109793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991856" y="4773703"/>
            <a:ext cx="2286000" cy="1005840"/>
          </a:xfrm>
        </p:spPr>
        <p:txBody>
          <a:bodyPr rtlCol="0"/>
          <a:lstStyle>
            <a:lvl1pPr marL="0" indent="0" algn="ctr">
              <a:lnSpc>
                <a:spcPts val="2000"/>
              </a:lnSpc>
              <a:spcBef>
                <a:spcPts val="0"/>
              </a:spcBef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 rtl="0"/>
            <a:r>
              <a:rPr lang="pl-PL" noProof="0"/>
              <a:t>Opis punktu</a:t>
            </a:r>
          </a:p>
        </p:txBody>
      </p:sp>
      <p:sp>
        <p:nvSpPr>
          <p:cNvPr id="15" name="Data — symbol zastępczy 1">
            <a:extLst>
              <a:ext uri="{FF2B5EF4-FFF2-40B4-BE49-F238E27FC236}">
                <a16:creationId xmlns:a16="http://schemas.microsoft.com/office/drawing/2014/main" id="{6FCC4B1F-E859-43CC-8B33-EE155744227A}"/>
              </a:ext>
            </a:extLst>
          </p:cNvPr>
          <p:cNvSpPr>
            <a:spLocks noGrp="1"/>
          </p:cNvSpPr>
          <p:nvPr>
            <p:ph type="dt" sz="half" idx="45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 noProof="0"/>
              <a:t>20XX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4223594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dział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raz — symbol zastępczy 7">
            <a:extLst>
              <a:ext uri="{FF2B5EF4-FFF2-40B4-BE49-F238E27FC236}">
                <a16:creationId xmlns:a16="http://schemas.microsoft.com/office/drawing/2014/main" id="{87C02F5D-0AFB-480B-A152-5FC08DB4DC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8724" y="457200"/>
            <a:ext cx="11274552" cy="5943600"/>
          </a:xfrm>
          <a:solidFill>
            <a:schemeClr val="accent6"/>
          </a:solidFill>
        </p:spPr>
        <p:txBody>
          <a:bodyPr rtlCol="0"/>
          <a:lstStyle/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DE3D039-0A18-4031-8A63-D83666B066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51112" y="3513220"/>
            <a:ext cx="8682164" cy="1828799"/>
          </a:xfrm>
          <a:solidFill>
            <a:schemeClr val="accent3">
              <a:alpha val="90000"/>
            </a:schemeClr>
          </a:solidFill>
        </p:spPr>
        <p:txBody>
          <a:bodyPr lIns="1371600" tIns="0" bIns="0" rtlCol="0" anchor="ctr">
            <a:noAutofit/>
          </a:bodyPr>
          <a:lstStyle>
            <a:lvl1pPr algn="ctr">
              <a:defRPr sz="5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rtl="0"/>
            <a:r>
              <a:rPr lang="pl-PL" noProof="0"/>
              <a:t>Kliknij, aby dodać tytuł</a:t>
            </a:r>
          </a:p>
        </p:txBody>
      </p:sp>
    </p:spTree>
    <p:extLst>
      <p:ext uri="{BB962C8B-B14F-4D97-AF65-F5344CB8AC3E}">
        <p14:creationId xmlns:p14="http://schemas.microsoft.com/office/powerpoint/2010/main" val="34138476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orównanie rynkow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kst — symbol zastępczy 3">
            <a:extLst>
              <a:ext uri="{FF2B5EF4-FFF2-40B4-BE49-F238E27FC236}">
                <a16:creationId xmlns:a16="http://schemas.microsoft.com/office/drawing/2014/main" id="{3A5BA28D-2313-499F-93AB-7C86B030570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6593" y="2207455"/>
            <a:ext cx="1351811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noProof="0"/>
              <a:t>1</a:t>
            </a:r>
          </a:p>
        </p:txBody>
      </p:sp>
      <p:sp>
        <p:nvSpPr>
          <p:cNvPr id="22" name="Tekst — symbol zastępczy 3">
            <a:extLst>
              <a:ext uri="{FF2B5EF4-FFF2-40B4-BE49-F238E27FC236}">
                <a16:creationId xmlns:a16="http://schemas.microsoft.com/office/drawing/2014/main" id="{98516B14-EF29-444F-82DA-19F5011C7DD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66592" y="3559605"/>
            <a:ext cx="1353313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noProof="0"/>
              <a:t>2</a:t>
            </a:r>
          </a:p>
        </p:txBody>
      </p:sp>
      <p:sp>
        <p:nvSpPr>
          <p:cNvPr id="23" name="Tekst — symbol zastępczy 3">
            <a:extLst>
              <a:ext uri="{FF2B5EF4-FFF2-40B4-BE49-F238E27FC236}">
                <a16:creationId xmlns:a16="http://schemas.microsoft.com/office/drawing/2014/main" id="{BFDD67D8-D69E-405B-825C-A9AF88C1A80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466592" y="4905756"/>
            <a:ext cx="1353314" cy="109728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rtlCol="0" anchor="ctr" anchorCtr="1">
            <a:norm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  <a:lvl2pPr marL="266700" indent="0">
              <a:buNone/>
              <a:defRPr/>
            </a:lvl2pPr>
            <a:lvl3pPr marL="542925" indent="0">
              <a:buNone/>
              <a:defRPr/>
            </a:lvl3pPr>
            <a:lvl4pPr marL="809625" indent="0">
              <a:buNone/>
              <a:defRPr/>
            </a:lvl4pPr>
            <a:lvl5pPr marL="1076325" indent="0">
              <a:buNone/>
              <a:defRPr/>
            </a:lvl5pPr>
          </a:lstStyle>
          <a:p>
            <a:pPr lvl="0" rtl="0"/>
            <a:r>
              <a:rPr lang="pl-PL" noProof="0"/>
              <a:t>3</a:t>
            </a: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FC626A5-4FF6-42BD-858A-AE4B2C23A6B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rtl="0"/>
            <a:r>
              <a:rPr lang="pl-PL" noProof="0"/>
              <a:t>Kliknij, aby edytować styl wzorca tytułu</a:t>
            </a:r>
          </a:p>
        </p:txBody>
      </p:sp>
      <p:sp>
        <p:nvSpPr>
          <p:cNvPr id="9" name="Obraz — symbol zastępczy 8">
            <a:extLst>
              <a:ext uri="{FF2B5EF4-FFF2-40B4-BE49-F238E27FC236}">
                <a16:creationId xmlns:a16="http://schemas.microsoft.com/office/drawing/2014/main" id="{E3354A33-C884-44F0-A320-DF2EBA500D10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>
          <a:xfrm>
            <a:off x="1371600" y="220288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28" name="Obraz — symbol zastępczy 8">
            <a:extLst>
              <a:ext uri="{FF2B5EF4-FFF2-40B4-BE49-F238E27FC236}">
                <a16:creationId xmlns:a16="http://schemas.microsoft.com/office/drawing/2014/main" id="{7AF29B8F-D39A-4F3A-909A-9D298FB7224E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>
          <a:xfrm>
            <a:off x="1371600" y="3555033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31" name="Obraz — symbol zastępczy 8">
            <a:extLst>
              <a:ext uri="{FF2B5EF4-FFF2-40B4-BE49-F238E27FC236}">
                <a16:creationId xmlns:a16="http://schemas.microsoft.com/office/drawing/2014/main" id="{83A1C8AA-5F7D-4C12-9724-97F4B72D8A78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>
          <a:xfrm>
            <a:off x="1371600" y="4901184"/>
            <a:ext cx="1106424" cy="1106424"/>
          </a:xfrm>
          <a:solidFill>
            <a:schemeClr val="accent6"/>
          </a:solidFill>
        </p:spPr>
        <p:txBody>
          <a:bodyPr rtlCol="0">
            <a:normAutofit/>
          </a:bodyPr>
          <a:lstStyle>
            <a:lvl1pPr>
              <a:defRPr sz="1600"/>
            </a:lvl1pPr>
          </a:lstStyle>
          <a:p>
            <a:pPr rtl="0"/>
            <a:r>
              <a:rPr lang="pl-PL" noProof="0"/>
              <a:t>Kliknij ikonę, aby dodać obraz</a:t>
            </a:r>
          </a:p>
        </p:txBody>
      </p:sp>
      <p:sp>
        <p:nvSpPr>
          <p:cNvPr id="14" name="Tekst — symbol zastępczy 9">
            <a:extLst>
              <a:ext uri="{FF2B5EF4-FFF2-40B4-BE49-F238E27FC236}">
                <a16:creationId xmlns:a16="http://schemas.microsoft.com/office/drawing/2014/main" id="{19BE8230-B656-44E2-9319-E1464125040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813048" y="220745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pl-PL" noProof="0"/>
              <a:t>Nagłówek sekcji</a:t>
            </a:r>
          </a:p>
        </p:txBody>
      </p:sp>
      <p:sp>
        <p:nvSpPr>
          <p:cNvPr id="24" name="Tekst — symbol zastępczy 9">
            <a:extLst>
              <a:ext uri="{FF2B5EF4-FFF2-40B4-BE49-F238E27FC236}">
                <a16:creationId xmlns:a16="http://schemas.microsoft.com/office/drawing/2014/main" id="{4ADD189D-5EFF-456A-9AEB-E8DB3452742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813048" y="3559605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pl-PL" noProof="0"/>
              <a:t>Nagłówek sekcji</a:t>
            </a:r>
          </a:p>
        </p:txBody>
      </p:sp>
      <p:sp>
        <p:nvSpPr>
          <p:cNvPr id="29" name="Tekst — symbol zastępczy 9">
            <a:extLst>
              <a:ext uri="{FF2B5EF4-FFF2-40B4-BE49-F238E27FC236}">
                <a16:creationId xmlns:a16="http://schemas.microsoft.com/office/drawing/2014/main" id="{53862BA6-E42C-4C58-871B-8705122D6689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3813048" y="4905756"/>
            <a:ext cx="3657600" cy="109728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vert="horz" lIns="0" tIns="0" rIns="0" bIns="0" rtlCol="0" anchor="ctr">
            <a:noAutofit/>
          </a:bodyPr>
          <a:lstStyle>
            <a:lvl1pPr marL="0" indent="0" algn="ctr">
              <a:buNone/>
              <a:defRPr lang="en-ZA" sz="1800" dirty="0">
                <a:solidFill>
                  <a:schemeClr val="tx1"/>
                </a:solidFill>
              </a:defRPr>
            </a:lvl1pPr>
          </a:lstStyle>
          <a:p>
            <a:pPr marL="266700" lvl="0" indent="-266700" algn="ctr" rtl="0"/>
            <a:r>
              <a:rPr lang="pl-PL" noProof="0"/>
              <a:t>Nagłówek sekcji</a:t>
            </a:r>
          </a:p>
        </p:txBody>
      </p:sp>
      <p:sp>
        <p:nvSpPr>
          <p:cNvPr id="19" name="Zawartość — symbol zastępczy 3">
            <a:extLst>
              <a:ext uri="{FF2B5EF4-FFF2-40B4-BE49-F238E27FC236}">
                <a16:creationId xmlns:a16="http://schemas.microsoft.com/office/drawing/2014/main" id="{B1F9D630-F36F-43B5-B6A8-62245E084CA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7470648" y="220745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pl-PL" noProof="0"/>
              <a:t>Opis sekcji</a:t>
            </a:r>
          </a:p>
        </p:txBody>
      </p:sp>
      <p:sp>
        <p:nvSpPr>
          <p:cNvPr id="27" name="Zawartość — symbol zastępczy 3">
            <a:extLst>
              <a:ext uri="{FF2B5EF4-FFF2-40B4-BE49-F238E27FC236}">
                <a16:creationId xmlns:a16="http://schemas.microsoft.com/office/drawing/2014/main" id="{C670C5D6-AD2E-415C-BAFE-A8239C15159E}"/>
              </a:ext>
            </a:extLst>
          </p:cNvPr>
          <p:cNvSpPr>
            <a:spLocks noGrp="1"/>
          </p:cNvSpPr>
          <p:nvPr>
            <p:ph sz="half" idx="38" hasCustomPrompt="1"/>
          </p:nvPr>
        </p:nvSpPr>
        <p:spPr>
          <a:xfrm>
            <a:off x="7470648" y="3559605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pl-PL" noProof="0"/>
              <a:t>Opis sekcji</a:t>
            </a:r>
          </a:p>
        </p:txBody>
      </p:sp>
      <p:sp>
        <p:nvSpPr>
          <p:cNvPr id="30" name="Zawartość — symbol zastępczy 3">
            <a:extLst>
              <a:ext uri="{FF2B5EF4-FFF2-40B4-BE49-F238E27FC236}">
                <a16:creationId xmlns:a16="http://schemas.microsoft.com/office/drawing/2014/main" id="{26DDBF97-B5FA-415C-9E0D-A4A556C40805}"/>
              </a:ext>
            </a:extLst>
          </p:cNvPr>
          <p:cNvSpPr>
            <a:spLocks noGrp="1"/>
          </p:cNvSpPr>
          <p:nvPr>
            <p:ph sz="half" idx="41" hasCustomPrompt="1"/>
          </p:nvPr>
        </p:nvSpPr>
        <p:spPr>
          <a:xfrm>
            <a:off x="7470648" y="4905756"/>
            <a:ext cx="3657600" cy="1097280"/>
          </a:xfrm>
          <a:solidFill>
            <a:schemeClr val="accent3">
              <a:alpha val="50000"/>
            </a:schemeClr>
          </a:solidFill>
          <a:ln>
            <a:solidFill>
              <a:schemeClr val="accent3">
                <a:alpha val="50000"/>
              </a:schemeClr>
            </a:solidFill>
          </a:ln>
        </p:spPr>
        <p:txBody>
          <a:bodyPr rtlCol="0" anchor="ctr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lvl="0" rtl="0"/>
            <a:r>
              <a:rPr lang="pl-PL" noProof="0"/>
              <a:t>Opis sekcji</a:t>
            </a:r>
          </a:p>
        </p:txBody>
      </p:sp>
      <p:sp>
        <p:nvSpPr>
          <p:cNvPr id="17" name="Data — symbol zastępczy 1">
            <a:extLst>
              <a:ext uri="{FF2B5EF4-FFF2-40B4-BE49-F238E27FC236}">
                <a16:creationId xmlns:a16="http://schemas.microsoft.com/office/drawing/2014/main" id="{8408DD66-4FD2-41B2-AD2E-24ADA0398198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 noProof="0"/>
              <a:t>20XX</a:t>
            </a:r>
          </a:p>
        </p:txBody>
      </p:sp>
      <p:sp>
        <p:nvSpPr>
          <p:cNvPr id="6" name="Stopka — symbol zastępczy 5">
            <a:extLst>
              <a:ext uri="{FF2B5EF4-FFF2-40B4-BE49-F238E27FC236}">
                <a16:creationId xmlns:a16="http://schemas.microsoft.com/office/drawing/2014/main" id="{29E5E346-F307-4307-949D-77CDB6E6577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7" name="Numer slajdu — symbol zastępczy 6">
            <a:extLst>
              <a:ext uri="{FF2B5EF4-FFF2-40B4-BE49-F238E27FC236}">
                <a16:creationId xmlns:a16="http://schemas.microsoft.com/office/drawing/2014/main" id="{BB4446C0-A637-4726-88A6-815A6AB63B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fld id="{19B51A1E-902D-48AF-9020-955120F399B6}" type="slidenum">
              <a:rPr lang="pl-PL" noProof="0" smtClean="0"/>
              <a:pPr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783236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06.06.2025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0308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06.06.2025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434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06.06.2025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62780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06.06.2025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90018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06.06.2025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4914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06.06.2025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76785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06.06.2025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44864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FB3DA-04BE-461D-BFEC-C57F1D6C92EC}" type="datetimeFigureOut">
              <a:rPr lang="pl-PL" smtClean="0"/>
              <a:t>06.06.2025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3324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2FB3DA-04BE-461D-BFEC-C57F1D6C92EC}" type="datetimeFigureOut">
              <a:rPr lang="pl-PL" smtClean="0"/>
              <a:t>06.06.2025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67F41-A9B5-4507-AC51-970D16545C8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4737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ytuł 5"/>
          <p:cNvSpPr>
            <a:spLocks noGrp="1"/>
          </p:cNvSpPr>
          <p:nvPr>
            <p:ph type="ctrTitle"/>
          </p:nvPr>
        </p:nvSpPr>
        <p:spPr>
          <a:xfrm>
            <a:off x="5842066" y="1470203"/>
            <a:ext cx="9617499" cy="932675"/>
          </a:xfrm>
        </p:spPr>
        <p:txBody>
          <a:bodyPr anchor="t">
            <a:noAutofit/>
          </a:bodyPr>
          <a:lstStyle/>
          <a:p>
            <a:pPr algn="l"/>
            <a:r>
              <a:rPr lang="pl-PL" sz="3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Atena – nowy wymiar pracy </a:t>
            </a:r>
            <a:br>
              <a:rPr lang="pl-PL" sz="3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pl-PL" sz="3200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 rankingami czasopism!</a:t>
            </a:r>
            <a:r>
              <a:rPr lang="pl-PL" sz="32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endParaRPr lang="pl-PL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5842066" y="2666072"/>
            <a:ext cx="9616945" cy="1789051"/>
          </a:xfrm>
        </p:spPr>
        <p:txBody>
          <a:bodyPr>
            <a:normAutofit/>
          </a:bodyPr>
          <a:lstStyle/>
          <a:p>
            <a:pPr algn="l"/>
            <a:r>
              <a:rPr lang="pl-PL" sz="1800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Agnieszka</a:t>
            </a: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pl-PL" sz="1800" b="1" dirty="0">
                <a:solidFill>
                  <a:schemeClr val="tx2">
                    <a:lumMod val="75000"/>
                  </a:schemeClr>
                </a:solidFill>
              </a:rPr>
              <a:t>Czarnecka, </a:t>
            </a: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>Krzysztof </a:t>
            </a:r>
            <a:r>
              <a:rPr lang="pl-PL" sz="1800" b="1" dirty="0">
                <a:solidFill>
                  <a:schemeClr val="tx2">
                    <a:lumMod val="75000"/>
                  </a:schemeClr>
                </a:solidFill>
              </a:rPr>
              <a:t>Włodarczyk</a:t>
            </a:r>
            <a:endParaRPr lang="pl-PL" sz="1800" b="1" baseline="30000" dirty="0">
              <a:solidFill>
                <a:schemeClr val="tx2">
                  <a:lumMod val="75000"/>
                </a:schemeClr>
              </a:solidFill>
            </a:endParaRPr>
          </a:p>
          <a:p>
            <a:pPr algn="l"/>
            <a:endParaRPr lang="pl-PL" sz="1800" b="1" baseline="30000" dirty="0">
              <a:latin typeface="+mj-lt"/>
            </a:endParaRPr>
          </a:p>
          <a:p>
            <a:pPr algn="l"/>
            <a:endParaRPr lang="pl-PL" sz="2000" dirty="0">
              <a:latin typeface="+mj-lt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E81A5CC1-E922-3A42-0A74-F251CB422CDA}"/>
              </a:ext>
            </a:extLst>
          </p:cNvPr>
          <p:cNvSpPr txBox="1"/>
          <p:nvPr/>
        </p:nvSpPr>
        <p:spPr>
          <a:xfrm>
            <a:off x="5826024" y="2938024"/>
            <a:ext cx="60976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>Biblioteka Uczelniana WUM</a:t>
            </a:r>
            <a:endParaRPr lang="pl-PL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0" name="Obraz 9" descr="Obraz zawierający niebo, osoba, na wolnym powietrzu, ubrani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F9052D1-238E-F7AF-B3AC-053B260E3E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590" t="24764" r="8475" b="9317"/>
          <a:stretch/>
        </p:blipFill>
        <p:spPr>
          <a:xfrm flipH="1">
            <a:off x="689969" y="1470203"/>
            <a:ext cx="4462128" cy="4141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45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az 11">
            <a:extLst>
              <a:ext uri="{FF2B5EF4-FFF2-40B4-BE49-F238E27FC236}">
                <a16:creationId xmlns:a16="http://schemas.microsoft.com/office/drawing/2014/main" id="{E9DD8EDE-3409-18D1-C5AF-9076ABF2C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7796" y="245103"/>
            <a:ext cx="9435820" cy="2379518"/>
          </a:xfrm>
          <a:prstGeom prst="rect">
            <a:avLst/>
          </a:prstGeom>
        </p:spPr>
      </p:pic>
      <p:sp>
        <p:nvSpPr>
          <p:cNvPr id="13" name="Prostokąt 12">
            <a:extLst>
              <a:ext uri="{FF2B5EF4-FFF2-40B4-BE49-F238E27FC236}">
                <a16:creationId xmlns:a16="http://schemas.microsoft.com/office/drawing/2014/main" id="{2BE2DB48-262E-9DC6-4C8D-F66E00E14418}"/>
              </a:ext>
            </a:extLst>
          </p:cNvPr>
          <p:cNvSpPr/>
          <p:nvPr/>
        </p:nvSpPr>
        <p:spPr>
          <a:xfrm>
            <a:off x="0" y="0"/>
            <a:ext cx="2473035" cy="6858000"/>
          </a:xfrm>
          <a:prstGeom prst="rect">
            <a:avLst/>
          </a:prstGeom>
          <a:solidFill>
            <a:srgbClr val="1045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000" b="1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69BA4A12-20BD-69B4-48C5-B259828EEA89}"/>
              </a:ext>
            </a:extLst>
          </p:cNvPr>
          <p:cNvSpPr txBox="1"/>
          <p:nvPr/>
        </p:nvSpPr>
        <p:spPr>
          <a:xfrm>
            <a:off x="192292" y="706272"/>
            <a:ext cx="2280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Rekord czasopisma</a:t>
            </a:r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BCE7114F-D3A1-3CC4-F97F-335666BF39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9062" y="3081348"/>
            <a:ext cx="9434553" cy="3531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76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5127C4-938A-2BC8-5449-07A6728555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ole tekstowe 13">
            <a:extLst>
              <a:ext uri="{FF2B5EF4-FFF2-40B4-BE49-F238E27FC236}">
                <a16:creationId xmlns:a16="http://schemas.microsoft.com/office/drawing/2014/main" id="{78FC1F0F-46F1-52DC-B137-553424AC9BD6}"/>
              </a:ext>
            </a:extLst>
          </p:cNvPr>
          <p:cNvSpPr txBox="1"/>
          <p:nvPr/>
        </p:nvSpPr>
        <p:spPr>
          <a:xfrm>
            <a:off x="192292" y="706272"/>
            <a:ext cx="22807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Rekord czasopisma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BBC2E69C-4852-A110-DE91-DD79CE23E14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1" b="-1"/>
          <a:stretch/>
        </p:blipFill>
        <p:spPr>
          <a:xfrm>
            <a:off x="0" y="114299"/>
            <a:ext cx="12192000" cy="661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87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2E492-3F0B-8A43-58E4-1E2A0D96A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0A6476E3-63A0-5439-97D3-85EB8992C9A8}"/>
              </a:ext>
            </a:extLst>
          </p:cNvPr>
          <p:cNvSpPr/>
          <p:nvPr/>
        </p:nvSpPr>
        <p:spPr>
          <a:xfrm>
            <a:off x="-1" y="-7642"/>
            <a:ext cx="3529782" cy="6858000"/>
          </a:xfrm>
          <a:prstGeom prst="rect">
            <a:avLst/>
          </a:prstGeom>
          <a:solidFill>
            <a:srgbClr val="1045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000" b="1" dirty="0"/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09C3D687-272E-521C-7A90-9F7982E57496}"/>
              </a:ext>
            </a:extLst>
          </p:cNvPr>
          <p:cNvSpPr txBox="1"/>
          <p:nvPr/>
        </p:nvSpPr>
        <p:spPr>
          <a:xfrm>
            <a:off x="489731" y="823140"/>
            <a:ext cx="2944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>
                <a:solidFill>
                  <a:schemeClr val="bg1"/>
                </a:solidFill>
              </a:rPr>
              <a:t>Ustawienia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F6ED17F-DE12-846D-5EFD-329D711FC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595" y="489527"/>
            <a:ext cx="3153082" cy="5911273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B0AB271-13DE-8E8C-C271-E4F3F000D5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0867" y="489527"/>
            <a:ext cx="3222769" cy="591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19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C5EBC698-4E45-6DE1-8705-B740B1688F5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tekstu 7">
            <a:extLst>
              <a:ext uri="{FF2B5EF4-FFF2-40B4-BE49-F238E27FC236}">
                <a16:creationId xmlns:a16="http://schemas.microsoft.com/office/drawing/2014/main" id="{64955FB3-0C5E-5117-0027-60EC44B4565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04E3357A-AEE1-9713-1A49-0EDC109BAE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B905F58A-A68E-D450-024A-9827AAA99B6B}"/>
              </a:ext>
            </a:extLst>
          </p:cNvPr>
          <p:cNvSpPr>
            <a:spLocks noGrp="1"/>
          </p:cNvSpPr>
          <p:nvPr>
            <p:ph sz="quarter" idx="3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8E9768E3-0F5D-ECB9-7629-71B1A33FE13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Symbol zastępczy tekstu 11">
            <a:extLst>
              <a:ext uri="{FF2B5EF4-FFF2-40B4-BE49-F238E27FC236}">
                <a16:creationId xmlns:a16="http://schemas.microsoft.com/office/drawing/2014/main" id="{0F681B34-2AD6-B5BC-7BEC-C56E1534E6B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Symbol zastępczy tekstu 12">
            <a:extLst>
              <a:ext uri="{FF2B5EF4-FFF2-40B4-BE49-F238E27FC236}">
                <a16:creationId xmlns:a16="http://schemas.microsoft.com/office/drawing/2014/main" id="{02B65E6A-375F-012F-A0F5-DAD935D3032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31E8E33C-6AD5-29A8-8622-D7A9B186ED2E}"/>
              </a:ext>
            </a:extLst>
          </p:cNvPr>
          <p:cNvSpPr>
            <a:spLocks noGrp="1"/>
          </p:cNvSpPr>
          <p:nvPr>
            <p:ph sz="quarter" idx="3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tekstu 14">
            <a:extLst>
              <a:ext uri="{FF2B5EF4-FFF2-40B4-BE49-F238E27FC236}">
                <a16:creationId xmlns:a16="http://schemas.microsoft.com/office/drawing/2014/main" id="{FB313C82-E4E7-D988-FC09-DB466E44877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6" name="Symbol zastępczy tekstu 15">
            <a:extLst>
              <a:ext uri="{FF2B5EF4-FFF2-40B4-BE49-F238E27FC236}">
                <a16:creationId xmlns:a16="http://schemas.microsoft.com/office/drawing/2014/main" id="{13B65F77-95AE-97FD-C9BB-293F8B8CBF7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7" name="Symbol zastępczy tekstu 16">
            <a:extLst>
              <a:ext uri="{FF2B5EF4-FFF2-40B4-BE49-F238E27FC236}">
                <a16:creationId xmlns:a16="http://schemas.microsoft.com/office/drawing/2014/main" id="{9C03A6E0-C6AA-C97B-3CC6-3B140B7D9347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8" name="Symbol zastępczy daty 17">
            <a:extLst>
              <a:ext uri="{FF2B5EF4-FFF2-40B4-BE49-F238E27FC236}">
                <a16:creationId xmlns:a16="http://schemas.microsoft.com/office/drawing/2014/main" id="{D041054B-0535-9422-495F-180FF4359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pl-PL" noProof="0"/>
              <a:t>20XX</a:t>
            </a:r>
          </a:p>
        </p:txBody>
      </p:sp>
      <p:sp>
        <p:nvSpPr>
          <p:cNvPr id="19" name="Symbol zastępczy stopki 18">
            <a:extLst>
              <a:ext uri="{FF2B5EF4-FFF2-40B4-BE49-F238E27FC236}">
                <a16:creationId xmlns:a16="http://schemas.microsoft.com/office/drawing/2014/main" id="{CBC3155D-3ADF-7A06-D5FA-D810990F4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20" name="Symbol zastępczy numeru slajdu 19">
            <a:extLst>
              <a:ext uri="{FF2B5EF4-FFF2-40B4-BE49-F238E27FC236}">
                <a16:creationId xmlns:a16="http://schemas.microsoft.com/office/drawing/2014/main" id="{48B3B37E-9507-1BD6-A5DE-6BD753D0A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B5CEABB6-07DC-46E8-9B57-56EC44A396E5}" type="slidenum">
              <a:rPr lang="pl-PL" noProof="0" smtClean="0"/>
              <a:t>13</a:t>
            </a:fld>
            <a:endParaRPr lang="pl-PL" noProof="0"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243C5F07-CF40-FD3D-B599-3BB5FBEEBB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25"/>
          <a:stretch/>
        </p:blipFill>
        <p:spPr>
          <a:xfrm>
            <a:off x="2922203" y="0"/>
            <a:ext cx="9269797" cy="6873752"/>
          </a:xfrm>
          <a:prstGeom prst="rect">
            <a:avLst/>
          </a:prstGeom>
        </p:spPr>
      </p:pic>
      <p:sp>
        <p:nvSpPr>
          <p:cNvPr id="24" name="Prostokąt 23">
            <a:extLst>
              <a:ext uri="{FF2B5EF4-FFF2-40B4-BE49-F238E27FC236}">
                <a16:creationId xmlns:a16="http://schemas.microsoft.com/office/drawing/2014/main" id="{184229FD-82F6-9FDD-9068-18CD69632FCC}"/>
              </a:ext>
            </a:extLst>
          </p:cNvPr>
          <p:cNvSpPr/>
          <p:nvPr/>
        </p:nvSpPr>
        <p:spPr>
          <a:xfrm>
            <a:off x="-11233" y="0"/>
            <a:ext cx="2902414" cy="6858000"/>
          </a:xfrm>
          <a:prstGeom prst="rect">
            <a:avLst/>
          </a:prstGeom>
          <a:solidFill>
            <a:srgbClr val="1045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000" b="1" dirty="0"/>
          </a:p>
        </p:txBody>
      </p:sp>
      <p:sp>
        <p:nvSpPr>
          <p:cNvPr id="25" name="pole tekstowe 24">
            <a:extLst>
              <a:ext uri="{FF2B5EF4-FFF2-40B4-BE49-F238E27FC236}">
                <a16:creationId xmlns:a16="http://schemas.microsoft.com/office/drawing/2014/main" id="{D96768C7-273F-86C8-CA51-D13D3D51B088}"/>
              </a:ext>
            </a:extLst>
          </p:cNvPr>
          <p:cNvSpPr txBox="1"/>
          <p:nvPr/>
        </p:nvSpPr>
        <p:spPr>
          <a:xfrm>
            <a:off x="481369" y="736247"/>
            <a:ext cx="22473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Zapisywanie </a:t>
            </a:r>
            <a:br>
              <a:rPr lang="pl-PL" sz="2400" b="1" dirty="0">
                <a:solidFill>
                  <a:schemeClr val="bg1"/>
                </a:solidFill>
              </a:rPr>
            </a:br>
            <a:r>
              <a:rPr lang="pl-PL" sz="2400" b="1" dirty="0">
                <a:solidFill>
                  <a:schemeClr val="bg1"/>
                </a:solidFill>
              </a:rPr>
              <a:t>raportu</a:t>
            </a:r>
          </a:p>
        </p:txBody>
      </p:sp>
      <p:pic>
        <p:nvPicPr>
          <p:cNvPr id="22" name="Obraz 21" descr="Obraz zawierający czarne, szkic, ciemność, krąg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D77C1C92-D1F6-E052-D627-C5B5637F4E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610505" flipV="1">
            <a:off x="8245204" y="21804"/>
            <a:ext cx="2010513" cy="1809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906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ytuł 113">
            <a:extLst>
              <a:ext uri="{FF2B5EF4-FFF2-40B4-BE49-F238E27FC236}">
                <a16:creationId xmlns:a16="http://schemas.microsoft.com/office/drawing/2014/main" id="{6995B2A1-4F72-48EE-BA20-8B2BA762B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rtlCol="0"/>
          <a:lstStyle/>
          <a:p>
            <a:pPr rtl="0"/>
            <a:r>
              <a:rPr lang="pl-PL" dirty="0"/>
              <a:t>Porównanie rynkowe</a:t>
            </a:r>
          </a:p>
        </p:txBody>
      </p:sp>
      <p:sp>
        <p:nvSpPr>
          <p:cNvPr id="37" name="Tekst — symbol zastępczy 36">
            <a:extLst>
              <a:ext uri="{FF2B5EF4-FFF2-40B4-BE49-F238E27FC236}">
                <a16:creationId xmlns:a16="http://schemas.microsoft.com/office/drawing/2014/main" id="{DE5575D4-5623-4536-A1FD-88DC9E69B70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466593" y="2207455"/>
            <a:ext cx="1351811" cy="1097280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pl-PL" dirty="0"/>
              <a:t>3 mld zł</a:t>
            </a:r>
          </a:p>
        </p:txBody>
      </p:sp>
      <p:pic>
        <p:nvPicPr>
          <p:cNvPr id="18" name="Obraz — symbol zastępczy 17" descr="zdjęcie sukulentów w białych doniczkach&#10;">
            <a:extLst>
              <a:ext uri="{FF2B5EF4-FFF2-40B4-BE49-F238E27FC236}">
                <a16:creationId xmlns:a16="http://schemas.microsoft.com/office/drawing/2014/main" id="{02723B88-7DAA-44B0-BC66-1F112DBA6E5D}"/>
              </a:ext>
            </a:extLst>
          </p:cNvPr>
          <p:cNvPicPr>
            <a:picLocks noGrp="1" noChangeAspect="1"/>
          </p:cNvPicPr>
          <p:nvPr>
            <p:ph type="pic" sz="quarter" idx="36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2202883"/>
            <a:ext cx="1106424" cy="1106424"/>
          </a:xfrm>
        </p:spPr>
      </p:pic>
      <p:sp>
        <p:nvSpPr>
          <p:cNvPr id="2" name="Tekst — symbol zastępczy 1">
            <a:extLst>
              <a:ext uri="{FF2B5EF4-FFF2-40B4-BE49-F238E27FC236}">
                <a16:creationId xmlns:a16="http://schemas.microsoft.com/office/drawing/2014/main" id="{777BB92B-9C2F-4032-B64E-458859DF6B4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3813048" y="2207455"/>
            <a:ext cx="3657600" cy="1097280"/>
          </a:xfrm>
          <a:ln>
            <a:noFill/>
          </a:ln>
        </p:spPr>
        <p:txBody>
          <a:bodyPr rtlCol="0"/>
          <a:lstStyle/>
          <a:p>
            <a:pPr rtl="0"/>
            <a:r>
              <a:rPr lang="pl-PL" dirty="0"/>
              <a:t>Szansa tworzenia</a:t>
            </a:r>
          </a:p>
        </p:txBody>
      </p:sp>
      <p:sp>
        <p:nvSpPr>
          <p:cNvPr id="7" name="Zawartość — symbol zastępczy 6">
            <a:extLst>
              <a:ext uri="{FF2B5EF4-FFF2-40B4-BE49-F238E27FC236}">
                <a16:creationId xmlns:a16="http://schemas.microsoft.com/office/drawing/2014/main" id="{4C713243-B120-4978-9267-A70B93886A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470648" y="2207455"/>
            <a:ext cx="3657600" cy="1097280"/>
          </a:xfrm>
        </p:spPr>
        <p:txBody>
          <a:bodyPr rtlCol="0">
            <a:normAutofit/>
          </a:bodyPr>
          <a:lstStyle/>
          <a:p>
            <a:pPr rtl="0"/>
            <a:r>
              <a:rPr lang="pl-PL" noProof="1"/>
              <a:t>Zasięg rynkowy</a:t>
            </a:r>
          </a:p>
        </p:txBody>
      </p:sp>
      <p:sp>
        <p:nvSpPr>
          <p:cNvPr id="38" name="Tekst — symbol zastępczy 37">
            <a:extLst>
              <a:ext uri="{FF2B5EF4-FFF2-40B4-BE49-F238E27FC236}">
                <a16:creationId xmlns:a16="http://schemas.microsoft.com/office/drawing/2014/main" id="{9AB7232E-DE0F-4109-BB7B-0865DD7888E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2466592" y="3559605"/>
            <a:ext cx="1353313" cy="1097280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pl-PL" dirty="0"/>
              <a:t>2 mld zł</a:t>
            </a:r>
          </a:p>
        </p:txBody>
      </p:sp>
      <p:pic>
        <p:nvPicPr>
          <p:cNvPr id="20" name="Obraz — symbol zastępczy 19" descr="zdjęcie różnych sukulentów z góry">
            <a:extLst>
              <a:ext uri="{FF2B5EF4-FFF2-40B4-BE49-F238E27FC236}">
                <a16:creationId xmlns:a16="http://schemas.microsoft.com/office/drawing/2014/main" id="{117F462D-33B3-4F83-A197-62750015DDDF}"/>
              </a:ext>
            </a:extLst>
          </p:cNvPr>
          <p:cNvPicPr>
            <a:picLocks noGrp="1" noChangeAspect="1"/>
          </p:cNvPicPr>
          <p:nvPr>
            <p:ph type="pic" sz="quarter" idx="39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3555033"/>
            <a:ext cx="1106424" cy="1106424"/>
          </a:xfrm>
        </p:spPr>
      </p:pic>
      <p:sp>
        <p:nvSpPr>
          <p:cNvPr id="11" name="Tekst — symbol zastępczy 10">
            <a:extLst>
              <a:ext uri="{FF2B5EF4-FFF2-40B4-BE49-F238E27FC236}">
                <a16:creationId xmlns:a16="http://schemas.microsoft.com/office/drawing/2014/main" id="{5F193562-19B1-4623-A459-077D94AB0310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3813048" y="3559605"/>
            <a:ext cx="3657600" cy="1097280"/>
          </a:xfrm>
        </p:spPr>
        <p:txBody>
          <a:bodyPr rtlCol="0"/>
          <a:lstStyle/>
          <a:p>
            <a:pPr rtl="0"/>
            <a:r>
              <a:rPr lang="pl-PL" dirty="0"/>
              <a:t>Swoboda innowacji</a:t>
            </a:r>
          </a:p>
        </p:txBody>
      </p:sp>
      <p:sp>
        <p:nvSpPr>
          <p:cNvPr id="12" name="Zawartość — symbol zastępczy 11">
            <a:extLst>
              <a:ext uri="{FF2B5EF4-FFF2-40B4-BE49-F238E27FC236}">
                <a16:creationId xmlns:a16="http://schemas.microsoft.com/office/drawing/2014/main" id="{B04251DE-984F-4F96-B658-96234EEBAA6C}"/>
              </a:ext>
            </a:extLst>
          </p:cNvPr>
          <p:cNvSpPr>
            <a:spLocks noGrp="1"/>
          </p:cNvSpPr>
          <p:nvPr>
            <p:ph sz="half" idx="38"/>
          </p:nvPr>
        </p:nvSpPr>
        <p:spPr>
          <a:xfrm>
            <a:off x="7470648" y="3559605"/>
            <a:ext cx="3657600" cy="1097280"/>
          </a:xfrm>
        </p:spPr>
        <p:txBody>
          <a:bodyPr rtlCol="0">
            <a:normAutofit/>
          </a:bodyPr>
          <a:lstStyle/>
          <a:p>
            <a:pPr rtl="0"/>
            <a:r>
              <a:rPr lang="pl-PL" dirty="0"/>
              <a:t>Użyteczny rynek</a:t>
            </a:r>
          </a:p>
        </p:txBody>
      </p:sp>
      <p:sp>
        <p:nvSpPr>
          <p:cNvPr id="39" name="Tekst — symbol zastępczy 38">
            <a:extLst>
              <a:ext uri="{FF2B5EF4-FFF2-40B4-BE49-F238E27FC236}">
                <a16:creationId xmlns:a16="http://schemas.microsoft.com/office/drawing/2014/main" id="{971325E6-8BA7-4684-9CAF-F9CC24E884D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466592" y="4905756"/>
            <a:ext cx="1353314" cy="1097280"/>
          </a:xfrm>
        </p:spPr>
        <p:txBody>
          <a:bodyPr rtlCol="0">
            <a:normAutofit fontScale="92500" lnSpcReduction="10000"/>
          </a:bodyPr>
          <a:lstStyle/>
          <a:p>
            <a:pPr rtl="0"/>
            <a:r>
              <a:rPr lang="pl-PL" dirty="0"/>
              <a:t>1 mld zł</a:t>
            </a:r>
          </a:p>
        </p:txBody>
      </p:sp>
      <p:pic>
        <p:nvPicPr>
          <p:cNvPr id="22" name="Obraz — symbol zastępczy 21" descr="zdjęcie poukładanych &#10;ceramicznych doniczek">
            <a:extLst>
              <a:ext uri="{FF2B5EF4-FFF2-40B4-BE49-F238E27FC236}">
                <a16:creationId xmlns:a16="http://schemas.microsoft.com/office/drawing/2014/main" id="{9741A0BC-A474-40EB-8401-F1E47E57D13E}"/>
              </a:ext>
            </a:extLst>
          </p:cNvPr>
          <p:cNvPicPr>
            <a:picLocks noGrp="1" noChangeAspect="1"/>
          </p:cNvPicPr>
          <p:nvPr>
            <p:ph type="pic" sz="quarter" idx="42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71600" y="4901184"/>
            <a:ext cx="1106424" cy="1106424"/>
          </a:xfrm>
        </p:spPr>
      </p:pic>
      <p:sp>
        <p:nvSpPr>
          <p:cNvPr id="14" name="Tekst — symbol zastępczy 13">
            <a:extLst>
              <a:ext uri="{FF2B5EF4-FFF2-40B4-BE49-F238E27FC236}">
                <a16:creationId xmlns:a16="http://schemas.microsoft.com/office/drawing/2014/main" id="{180CE0EB-9AF8-4582-8833-ADF066F1F699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>
          <a:xfrm>
            <a:off x="3813048" y="4905756"/>
            <a:ext cx="3657600" cy="1097280"/>
          </a:xfrm>
        </p:spPr>
        <p:txBody>
          <a:bodyPr rtlCol="0"/>
          <a:lstStyle/>
          <a:p>
            <a:pPr rtl="0"/>
            <a:r>
              <a:rPr lang="pl-PL" dirty="0"/>
              <a:t>Niewielka konkurencja</a:t>
            </a:r>
          </a:p>
        </p:txBody>
      </p:sp>
      <p:sp>
        <p:nvSpPr>
          <p:cNvPr id="15" name="Zawartość — symbol zastępczy 14">
            <a:extLst>
              <a:ext uri="{FF2B5EF4-FFF2-40B4-BE49-F238E27FC236}">
                <a16:creationId xmlns:a16="http://schemas.microsoft.com/office/drawing/2014/main" id="{E7443081-2C62-412D-A062-499CDB206E47}"/>
              </a:ext>
            </a:extLst>
          </p:cNvPr>
          <p:cNvSpPr>
            <a:spLocks noGrp="1"/>
          </p:cNvSpPr>
          <p:nvPr>
            <p:ph sz="half" idx="41"/>
          </p:nvPr>
        </p:nvSpPr>
        <p:spPr>
          <a:xfrm>
            <a:off x="7470648" y="4905756"/>
            <a:ext cx="3657600" cy="1097280"/>
          </a:xfrm>
        </p:spPr>
        <p:txBody>
          <a:bodyPr rtlCol="0">
            <a:normAutofit/>
          </a:bodyPr>
          <a:lstStyle/>
          <a:p>
            <a:pPr rtl="0"/>
            <a:r>
              <a:rPr lang="pl-PL" noProof="1"/>
              <a:t>Osiągalny rynek</a:t>
            </a:r>
            <a:endParaRPr lang="pl-PL" dirty="0"/>
          </a:p>
        </p:txBody>
      </p:sp>
      <p:sp>
        <p:nvSpPr>
          <p:cNvPr id="3" name="Data — symbol zastępczy 2">
            <a:extLst>
              <a:ext uri="{FF2B5EF4-FFF2-40B4-BE49-F238E27FC236}">
                <a16:creationId xmlns:a16="http://schemas.microsoft.com/office/drawing/2014/main" id="{873B7B03-D1D1-4992-B605-84EC6CA56062}"/>
              </a:ext>
            </a:extLst>
          </p:cNvPr>
          <p:cNvSpPr>
            <a:spLocks noGrp="1"/>
          </p:cNvSpPr>
          <p:nvPr>
            <p:ph type="dt" sz="half" idx="43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pl-PL" dirty="0"/>
              <a:t>20XX</a:t>
            </a:r>
          </a:p>
        </p:txBody>
      </p:sp>
      <p:sp>
        <p:nvSpPr>
          <p:cNvPr id="4" name="Stopka — symbol zastępczy 3">
            <a:extLst>
              <a:ext uri="{FF2B5EF4-FFF2-40B4-BE49-F238E27FC236}">
                <a16:creationId xmlns:a16="http://schemas.microsoft.com/office/drawing/2014/main" id="{AD1AE1DB-13CC-42B4-8C75-FA8B6C4C094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pl-PL" dirty="0"/>
              <a:t>Tytuł prezentacji</a:t>
            </a:r>
          </a:p>
        </p:txBody>
      </p:sp>
      <p:sp>
        <p:nvSpPr>
          <p:cNvPr id="5" name="Numer slajdu — symbol zastępczy 4">
            <a:extLst>
              <a:ext uri="{FF2B5EF4-FFF2-40B4-BE49-F238E27FC236}">
                <a16:creationId xmlns:a16="http://schemas.microsoft.com/office/drawing/2014/main" id="{0DAE2ADF-7F82-4651-9A28-7A902C9BD1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9B51A1E-902D-48AF-9020-955120F399B6}" type="slidenum">
              <a:rPr lang="pl-PL" smtClean="0"/>
              <a:pPr rtl="0"/>
              <a:t>14</a:t>
            </a:fld>
            <a:endParaRPr lang="pl-PL" dirty="0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11694171-2E16-A7B7-4EB2-0BA3EFF8A4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4102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6407B656-5499-F9B9-9B5D-C50F4BB00559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B095F2B-4355-8FF9-CF8A-0E570556184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A704DEA5-9524-6E0D-B54D-B9A494C86AA2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D19B3662-0970-8830-C7D7-634712EDA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6" name="Symbol zastępczy obrazu 5">
            <a:extLst>
              <a:ext uri="{FF2B5EF4-FFF2-40B4-BE49-F238E27FC236}">
                <a16:creationId xmlns:a16="http://schemas.microsoft.com/office/drawing/2014/main" id="{837584A3-E621-DC61-37F1-ED12CBC551C5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obrazu 6">
            <a:extLst>
              <a:ext uri="{FF2B5EF4-FFF2-40B4-BE49-F238E27FC236}">
                <a16:creationId xmlns:a16="http://schemas.microsoft.com/office/drawing/2014/main" id="{B8E4DF96-EAE9-5F23-5285-047AA1FF0E93}"/>
              </a:ext>
            </a:extLst>
          </p:cNvPr>
          <p:cNvSpPr>
            <a:spLocks noGrp="1"/>
          </p:cNvSpPr>
          <p:nvPr>
            <p:ph type="pic" sz="quarter" idx="39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obrazu 7">
            <a:extLst>
              <a:ext uri="{FF2B5EF4-FFF2-40B4-BE49-F238E27FC236}">
                <a16:creationId xmlns:a16="http://schemas.microsoft.com/office/drawing/2014/main" id="{91D7B636-76A5-743A-1BA1-8161942230E4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22FEFEB8-9920-2925-6E74-98E5A3C95B2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FA07229A-839F-7B01-DADB-E682F375F70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1" name="Symbol zastępczy tekstu 10">
            <a:extLst>
              <a:ext uri="{FF2B5EF4-FFF2-40B4-BE49-F238E27FC236}">
                <a16:creationId xmlns:a16="http://schemas.microsoft.com/office/drawing/2014/main" id="{E6E36C06-44A5-6723-2AB3-3EC213A6BBBD}"/>
              </a:ext>
            </a:extLst>
          </p:cNvPr>
          <p:cNvSpPr>
            <a:spLocks noGrp="1"/>
          </p:cNvSpPr>
          <p:nvPr>
            <p:ph type="body" sz="quarter" idx="4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2" name="Symbol zastępczy zawartości 11">
            <a:extLst>
              <a:ext uri="{FF2B5EF4-FFF2-40B4-BE49-F238E27FC236}">
                <a16:creationId xmlns:a16="http://schemas.microsoft.com/office/drawing/2014/main" id="{2ADEAF2B-2AAB-7D93-C6CC-A9C8019542C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3" name="Symbol zastępczy zawartości 12">
            <a:extLst>
              <a:ext uri="{FF2B5EF4-FFF2-40B4-BE49-F238E27FC236}">
                <a16:creationId xmlns:a16="http://schemas.microsoft.com/office/drawing/2014/main" id="{E2286A6F-DF27-E14C-4186-F21A0AE83B22}"/>
              </a:ext>
            </a:extLst>
          </p:cNvPr>
          <p:cNvSpPr>
            <a:spLocks noGrp="1"/>
          </p:cNvSpPr>
          <p:nvPr>
            <p:ph sz="half" idx="38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4" name="Symbol zastępczy zawartości 13">
            <a:extLst>
              <a:ext uri="{FF2B5EF4-FFF2-40B4-BE49-F238E27FC236}">
                <a16:creationId xmlns:a16="http://schemas.microsoft.com/office/drawing/2014/main" id="{1568EAE2-EF3F-B39A-469F-AE5125C18D65}"/>
              </a:ext>
            </a:extLst>
          </p:cNvPr>
          <p:cNvSpPr>
            <a:spLocks noGrp="1"/>
          </p:cNvSpPr>
          <p:nvPr>
            <p:ph sz="half" idx="4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5" name="Symbol zastępczy daty 14">
            <a:extLst>
              <a:ext uri="{FF2B5EF4-FFF2-40B4-BE49-F238E27FC236}">
                <a16:creationId xmlns:a16="http://schemas.microsoft.com/office/drawing/2014/main" id="{D4740194-D125-2DC5-1334-ADE6DAE7E384}"/>
              </a:ext>
            </a:extLst>
          </p:cNvPr>
          <p:cNvSpPr>
            <a:spLocks noGrp="1"/>
          </p:cNvSpPr>
          <p:nvPr>
            <p:ph type="dt" sz="half" idx="43"/>
          </p:nvPr>
        </p:nvSpPr>
        <p:spPr/>
        <p:txBody>
          <a:bodyPr/>
          <a:lstStyle/>
          <a:p>
            <a:pPr rtl="0"/>
            <a:r>
              <a:rPr lang="pl-PL" noProof="0"/>
              <a:t>20XX</a:t>
            </a:r>
          </a:p>
        </p:txBody>
      </p:sp>
      <p:sp>
        <p:nvSpPr>
          <p:cNvPr id="16" name="Symbol zastępczy stopki 15">
            <a:extLst>
              <a:ext uri="{FF2B5EF4-FFF2-40B4-BE49-F238E27FC236}">
                <a16:creationId xmlns:a16="http://schemas.microsoft.com/office/drawing/2014/main" id="{9DC88F7F-BED6-D772-5586-34CAD93677B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rtl="0"/>
            <a:r>
              <a:rPr lang="pl-PL" noProof="0"/>
              <a:t>Tytuł prezentacji</a:t>
            </a:r>
          </a:p>
        </p:txBody>
      </p:sp>
      <p:sp>
        <p:nvSpPr>
          <p:cNvPr id="17" name="Symbol zastępczy numeru slajdu 16">
            <a:extLst>
              <a:ext uri="{FF2B5EF4-FFF2-40B4-BE49-F238E27FC236}">
                <a16:creationId xmlns:a16="http://schemas.microsoft.com/office/drawing/2014/main" id="{AB0671E3-1539-D20F-68DF-1527E911FC5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rtl="0"/>
            <a:fld id="{19B51A1E-902D-48AF-9020-955120F399B6}" type="slidenum">
              <a:rPr lang="pl-PL" noProof="0" smtClean="0"/>
              <a:pPr rtl="0"/>
              <a:t>15</a:t>
            </a:fld>
            <a:endParaRPr lang="pl-PL" noProof="0"/>
          </a:p>
        </p:txBody>
      </p:sp>
      <p:pic>
        <p:nvPicPr>
          <p:cNvPr id="21" name="Obraz 20">
            <a:extLst>
              <a:ext uri="{FF2B5EF4-FFF2-40B4-BE49-F238E27FC236}">
                <a16:creationId xmlns:a16="http://schemas.microsoft.com/office/drawing/2014/main" id="{A1B1C55F-42DE-10EA-ADF4-6BA72615EB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r="27298" b="-1098"/>
          <a:stretch/>
        </p:blipFill>
        <p:spPr>
          <a:xfrm>
            <a:off x="-1" y="-1"/>
            <a:ext cx="12192001" cy="693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54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57B2BC-9C98-A224-57D9-F4977250D5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2CDD7F65-0656-9FC9-A297-8A4F3CB15B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85A32DFE-4CCD-9AB2-E20C-5FB6F5BF84A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077"/>
          <a:stretch>
            <a:fillRect/>
          </a:stretch>
        </p:blipFill>
        <p:spPr>
          <a:xfrm>
            <a:off x="7213600" y="1031619"/>
            <a:ext cx="3875981" cy="4648989"/>
          </a:xfrm>
          <a:prstGeom prst="rect">
            <a:avLst/>
          </a:prstGeom>
        </p:spPr>
      </p:pic>
      <p:sp>
        <p:nvSpPr>
          <p:cNvPr id="7" name="Zawartość — symbol zastępczy 3">
            <a:extLst>
              <a:ext uri="{FF2B5EF4-FFF2-40B4-BE49-F238E27FC236}">
                <a16:creationId xmlns:a16="http://schemas.microsoft.com/office/drawing/2014/main" id="{E8AC2416-3074-C9E6-DE4C-3F069E2B1A47}"/>
              </a:ext>
            </a:extLst>
          </p:cNvPr>
          <p:cNvSpPr txBox="1">
            <a:spLocks/>
          </p:cNvSpPr>
          <p:nvPr/>
        </p:nvSpPr>
        <p:spPr>
          <a:xfrm>
            <a:off x="1884895" y="762234"/>
            <a:ext cx="5328705" cy="9179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</a:rPr>
              <a:t>Błyskawiczna informacja o danych    </a:t>
            </a:r>
            <a:br>
              <a:rPr lang="pl-PL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1800" dirty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pl-PL" sz="1800" dirty="0" err="1">
                <a:solidFill>
                  <a:schemeClr val="tx2">
                    <a:lumMod val="50000"/>
                  </a:schemeClr>
                </a:solidFill>
              </a:rPr>
              <a:t>bibliometrycznych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</a:rPr>
              <a:t> czasopism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FEA9A625-8FA3-8A93-86BE-6104ED14CFCD}"/>
              </a:ext>
            </a:extLst>
          </p:cNvPr>
          <p:cNvSpPr txBox="1"/>
          <p:nvPr/>
        </p:nvSpPr>
        <p:spPr>
          <a:xfrm>
            <a:off x="1881653" y="3289182"/>
            <a:ext cx="5026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Wyszukiwanie rozszerzone – dyscypliny ministerialne, kategorie </a:t>
            </a:r>
            <a:r>
              <a:rPr lang="pl-PL" dirty="0" err="1">
                <a:solidFill>
                  <a:schemeClr val="tx2">
                    <a:lumMod val="50000"/>
                  </a:schemeClr>
                </a:solidFill>
              </a:rPr>
              <a:t>WoS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, hasła </a:t>
            </a:r>
            <a:r>
              <a:rPr lang="pl-PL" dirty="0" err="1">
                <a:solidFill>
                  <a:schemeClr val="tx2">
                    <a:lumMod val="50000"/>
                  </a:schemeClr>
                </a:solidFill>
              </a:rPr>
              <a:t>MeSH</a:t>
            </a:r>
            <a:endParaRPr lang="pl-PL" dirty="0">
              <a:solidFill>
                <a:schemeClr val="tx2">
                  <a:lumMod val="50000"/>
                </a:schemeClr>
              </a:solidFill>
            </a:endParaRPr>
          </a:p>
          <a:p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2A959E2C-10CF-B5FF-0EDB-4B9C11AC98FB}"/>
              </a:ext>
            </a:extLst>
          </p:cNvPr>
          <p:cNvSpPr txBox="1"/>
          <p:nvPr/>
        </p:nvSpPr>
        <p:spPr>
          <a:xfrm>
            <a:off x="1881653" y="4100567"/>
            <a:ext cx="456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Personalizowane raporty do uzyskania </a:t>
            </a:r>
            <a:br>
              <a:rPr lang="pl-PL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w kilku krokach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345DB5E-1C4C-D63F-C969-908E4A6178F6}"/>
              </a:ext>
            </a:extLst>
          </p:cNvPr>
          <p:cNvSpPr txBox="1"/>
          <p:nvPr/>
        </p:nvSpPr>
        <p:spPr>
          <a:xfrm>
            <a:off x="1881653" y="2709783"/>
            <a:ext cx="3721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Przejrzysty, intuicyjny interfejs</a:t>
            </a:r>
          </a:p>
          <a:p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7E60461-A275-CD2D-7F2C-9ECAFDE103F4}"/>
              </a:ext>
            </a:extLst>
          </p:cNvPr>
          <p:cNvSpPr txBox="1"/>
          <p:nvPr/>
        </p:nvSpPr>
        <p:spPr>
          <a:xfrm>
            <a:off x="1884895" y="1926106"/>
            <a:ext cx="4959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Najważniejsze wskaźniki </a:t>
            </a:r>
            <a:r>
              <a:rPr lang="pl-PL" dirty="0" err="1">
                <a:solidFill>
                  <a:schemeClr val="tx2">
                    <a:lumMod val="50000"/>
                  </a:schemeClr>
                </a:solidFill>
              </a:rPr>
              <a:t>bibliometryczne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 </a:t>
            </a:r>
            <a:br>
              <a:rPr lang="pl-PL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– IF, </a:t>
            </a:r>
            <a:r>
              <a:rPr lang="pl-PL" dirty="0" err="1">
                <a:solidFill>
                  <a:schemeClr val="tx2">
                    <a:lumMod val="50000"/>
                  </a:schemeClr>
                </a:solidFill>
              </a:rPr>
              <a:t>MNiSW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pl-PL" dirty="0" err="1">
                <a:solidFill>
                  <a:schemeClr val="tx2">
                    <a:lumMod val="50000"/>
                  </a:schemeClr>
                </a:solidFill>
              </a:rPr>
              <a:t>kwartyle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pl-PL" dirty="0" err="1">
                <a:solidFill>
                  <a:schemeClr val="tx2">
                    <a:lumMod val="50000"/>
                  </a:schemeClr>
                </a:solidFill>
              </a:rPr>
              <a:t>centyle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 </a:t>
            </a: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71464D66-1D5A-96F9-56CE-27284C58E68C}"/>
              </a:ext>
            </a:extLst>
          </p:cNvPr>
          <p:cNvSpPr txBox="1"/>
          <p:nvPr/>
        </p:nvSpPr>
        <p:spPr>
          <a:xfrm>
            <a:off x="1881653" y="4871938"/>
            <a:ext cx="45660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Jakość danych gwarantowana przez Bibliotekę Uczelnianą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l-PL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2E7497CE-4BA6-33BA-18B2-04286BEA421C}"/>
              </a:ext>
            </a:extLst>
          </p:cNvPr>
          <p:cNvSpPr txBox="1"/>
          <p:nvPr/>
        </p:nvSpPr>
        <p:spPr>
          <a:xfrm>
            <a:off x="9171373" y="1221189"/>
            <a:ext cx="19992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ATENA – atuty</a:t>
            </a:r>
          </a:p>
        </p:txBody>
      </p:sp>
    </p:spTree>
    <p:extLst>
      <p:ext uri="{BB962C8B-B14F-4D97-AF65-F5344CB8AC3E}">
        <p14:creationId xmlns:p14="http://schemas.microsoft.com/office/powerpoint/2010/main" val="311475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C82DB-DD7F-5DE2-2480-247480564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113D6E5C-369B-4365-4377-A744B0F7D6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19417D9D-8A85-17BF-AD23-841DBADBCA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87"/>
          <a:stretch>
            <a:fillRect/>
          </a:stretch>
        </p:blipFill>
        <p:spPr>
          <a:xfrm>
            <a:off x="1754909" y="857800"/>
            <a:ext cx="4544291" cy="4651691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257E8D6-10B4-0870-1B6C-CE654A4443EE}"/>
              </a:ext>
            </a:extLst>
          </p:cNvPr>
          <p:cNvSpPr txBox="1"/>
          <p:nvPr/>
        </p:nvSpPr>
        <p:spPr>
          <a:xfrm>
            <a:off x="3068043" y="1389365"/>
            <a:ext cx="27878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ATENA – plany rozwoju</a:t>
            </a:r>
          </a:p>
        </p:txBody>
      </p:sp>
      <p:sp>
        <p:nvSpPr>
          <p:cNvPr id="6" name="Zawartość — symbol zastępczy 3">
            <a:extLst>
              <a:ext uri="{FF2B5EF4-FFF2-40B4-BE49-F238E27FC236}">
                <a16:creationId xmlns:a16="http://schemas.microsoft.com/office/drawing/2014/main" id="{53CA85D3-2535-83E0-AF02-46048816EB6E}"/>
              </a:ext>
            </a:extLst>
          </p:cNvPr>
          <p:cNvSpPr txBox="1">
            <a:spLocks/>
          </p:cNvSpPr>
          <p:nvPr/>
        </p:nvSpPr>
        <p:spPr>
          <a:xfrm>
            <a:off x="7112190" y="1223111"/>
            <a:ext cx="4424028" cy="68739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</a:rPr>
              <a:t>  Rozszerzenie charakterystyki  </a:t>
            </a:r>
            <a:br>
              <a:rPr lang="pl-PL" sz="2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2000" dirty="0">
                <a:solidFill>
                  <a:schemeClr val="tx2">
                    <a:lumMod val="50000"/>
                  </a:schemeClr>
                </a:solidFill>
              </a:rPr>
              <a:t>  treściowej z  wykorzystaniem </a:t>
            </a:r>
            <a:br>
              <a:rPr lang="pl-PL" sz="2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2000" dirty="0">
                <a:solidFill>
                  <a:schemeClr val="tx2">
                    <a:lumMod val="50000"/>
                  </a:schemeClr>
                </a:solidFill>
              </a:rPr>
              <a:t>  haseł MESH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C61379DC-CE8E-6E17-FFAC-0397234EEB4C}"/>
              </a:ext>
            </a:extLst>
          </p:cNvPr>
          <p:cNvSpPr txBox="1"/>
          <p:nvPr/>
        </p:nvSpPr>
        <p:spPr>
          <a:xfrm>
            <a:off x="7112190" y="2082568"/>
            <a:ext cx="3999155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</a:rPr>
              <a:t>Dodanie informacji o wydawcach z ministerialnego wykazu wydawców recenzowanych monografii naukowych </a:t>
            </a:r>
          </a:p>
          <a:p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7247FAA-ACBB-FD47-CED4-AE9C28863212}"/>
              </a:ext>
            </a:extLst>
          </p:cNvPr>
          <p:cNvSpPr txBox="1"/>
          <p:nvPr/>
        </p:nvSpPr>
        <p:spPr>
          <a:xfrm>
            <a:off x="7112190" y="3532489"/>
            <a:ext cx="491072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</a:rPr>
              <a:t>Dodanie informacji o średnim </a:t>
            </a:r>
            <a:br>
              <a:rPr lang="pl-PL" sz="20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2000" dirty="0">
                <a:solidFill>
                  <a:schemeClr val="tx2">
                    <a:lumMod val="50000"/>
                  </a:schemeClr>
                </a:solidFill>
              </a:rPr>
              <a:t>czasie publikacji artykułu </a:t>
            </a:r>
          </a:p>
          <a:p>
            <a:endParaRPr lang="pl-PL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A445F610-4B97-3909-5CFB-B0B2CD677FE1}"/>
              </a:ext>
            </a:extLst>
          </p:cNvPr>
          <p:cNvSpPr txBox="1"/>
          <p:nvPr/>
        </p:nvSpPr>
        <p:spPr>
          <a:xfrm>
            <a:off x="7136441" y="4524606"/>
            <a:ext cx="376246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pl-PL" sz="2000" dirty="0">
                <a:solidFill>
                  <a:schemeClr val="tx2">
                    <a:lumMod val="50000"/>
                  </a:schemeClr>
                </a:solidFill>
              </a:rPr>
              <a:t>Dodanie informacji o kosztach publikacji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750032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DB8BD-3BC7-4D5C-F506-98D97EC66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BDAE91F-0B1B-5553-D1B3-76B4FA799B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FF7AC74A-91BF-FB64-ED7B-3F04EE5E63EF}"/>
              </a:ext>
            </a:extLst>
          </p:cNvPr>
          <p:cNvSpPr txBox="1"/>
          <p:nvPr/>
        </p:nvSpPr>
        <p:spPr>
          <a:xfrm>
            <a:off x="2079752" y="1166699"/>
            <a:ext cx="4016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ATENA – plany rozwoju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D8BE3B6-A508-14B6-EF85-7B72A579C2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2" t="37725" r="24537" b="20014"/>
          <a:stretch>
            <a:fillRect/>
          </a:stretch>
        </p:blipFill>
        <p:spPr>
          <a:xfrm>
            <a:off x="1708728" y="390845"/>
            <a:ext cx="9097817" cy="5123439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5C5101F5-0A98-3781-66F4-965AFD283304}"/>
              </a:ext>
            </a:extLst>
          </p:cNvPr>
          <p:cNvSpPr txBox="1"/>
          <p:nvPr/>
        </p:nvSpPr>
        <p:spPr>
          <a:xfrm>
            <a:off x="2079752" y="1216265"/>
            <a:ext cx="5208320" cy="1482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  <a:spcAft>
                <a:spcPts val="1000"/>
              </a:spcAft>
            </a:pPr>
            <a:r>
              <a:rPr lang="pl-PL" sz="6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ATENA </a:t>
            </a:r>
            <a:br>
              <a:rPr lang="pl-PL" sz="6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6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można i warto </a:t>
            </a:r>
            <a:r>
              <a:rPr lang="pl-PL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sz="4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68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3E95D3-BE61-6F6E-A020-D1AF2C0E5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E9F01571-2D29-6D31-57AA-57F7926997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1DF9BD28-C139-6E2A-C30F-39CD596A19E4}"/>
              </a:ext>
            </a:extLst>
          </p:cNvPr>
          <p:cNvSpPr txBox="1"/>
          <p:nvPr/>
        </p:nvSpPr>
        <p:spPr>
          <a:xfrm>
            <a:off x="2079752" y="1166699"/>
            <a:ext cx="4016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</a:rPr>
              <a:t>ATENA – plany rozwoju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25373379-43F6-179A-57B2-C7B672467312}"/>
              </a:ext>
            </a:extLst>
          </p:cNvPr>
          <p:cNvSpPr txBox="1"/>
          <p:nvPr/>
        </p:nvSpPr>
        <p:spPr>
          <a:xfrm>
            <a:off x="2079752" y="1216265"/>
            <a:ext cx="5208320" cy="1482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5200"/>
              </a:lnSpc>
              <a:spcAft>
                <a:spcPts val="1000"/>
              </a:spcAft>
            </a:pPr>
            <a:r>
              <a:rPr lang="pl-PL" sz="6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ATENA </a:t>
            </a:r>
            <a:br>
              <a:rPr lang="pl-PL" sz="6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pl-PL" sz="66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l-PL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można i warto </a:t>
            </a:r>
            <a:r>
              <a:rPr lang="pl-PL" sz="4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pl-PL" sz="4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az 2" descr="Obraz zawierający na wolnym powietrzu, niebo, trawa, osob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A200A092-0578-5FE8-14CE-C2CFFCCD6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017" y="397395"/>
            <a:ext cx="9781309" cy="5135187"/>
          </a:xfrm>
          <a:prstGeom prst="rect">
            <a:avLst/>
          </a:prstGeom>
        </p:spPr>
      </p:pic>
      <p:sp>
        <p:nvSpPr>
          <p:cNvPr id="6" name="Tytuł 1">
            <a:extLst>
              <a:ext uri="{FF2B5EF4-FFF2-40B4-BE49-F238E27FC236}">
                <a16:creationId xmlns:a16="http://schemas.microsoft.com/office/drawing/2014/main" id="{7D831AB9-DE8C-B525-98E1-2BFCA86F3E58}"/>
              </a:ext>
            </a:extLst>
          </p:cNvPr>
          <p:cNvSpPr txBox="1">
            <a:spLocks/>
          </p:cNvSpPr>
          <p:nvPr/>
        </p:nvSpPr>
        <p:spPr>
          <a:xfrm>
            <a:off x="1497011" y="1323962"/>
            <a:ext cx="3638408" cy="58482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dirty="0">
                <a:solidFill>
                  <a:schemeClr val="bg1"/>
                </a:solidFill>
              </a:rPr>
              <a:t>Dziękujemy </a:t>
            </a:r>
            <a:r>
              <a:rPr lang="pl-PL" sz="3200" dirty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pl-PL" sz="3200" dirty="0">
              <a:solidFill>
                <a:schemeClr val="bg1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D5C2BC2-70F7-800C-AF81-18C3CB627586}"/>
              </a:ext>
            </a:extLst>
          </p:cNvPr>
          <p:cNvSpPr txBox="1"/>
          <p:nvPr/>
        </p:nvSpPr>
        <p:spPr>
          <a:xfrm>
            <a:off x="8164581" y="1536165"/>
            <a:ext cx="3463636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pl-PL" b="1" dirty="0">
                <a:solidFill>
                  <a:schemeClr val="bg1"/>
                </a:solidFill>
              </a:rPr>
              <a:t>Agnieszka Czarnecka</a:t>
            </a:r>
          </a:p>
          <a:p>
            <a:pPr rtl="0"/>
            <a:r>
              <a:rPr lang="pl-PL" sz="1200" dirty="0">
                <a:solidFill>
                  <a:schemeClr val="bg1"/>
                </a:solidFill>
              </a:rPr>
              <a:t>tel. 22 116 60 10</a:t>
            </a:r>
          </a:p>
          <a:p>
            <a:pPr rtl="0"/>
            <a:r>
              <a:rPr lang="pl-PL" sz="1200" dirty="0">
                <a:solidFill>
                  <a:schemeClr val="bg1"/>
                </a:solidFill>
              </a:rPr>
              <a:t>agnieszka.czarnecka@wum.edu.pl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678309F2-F84F-B14B-0D26-AF44BDBD1FD1}"/>
              </a:ext>
            </a:extLst>
          </p:cNvPr>
          <p:cNvSpPr txBox="1"/>
          <p:nvPr/>
        </p:nvSpPr>
        <p:spPr>
          <a:xfrm>
            <a:off x="8182696" y="2503323"/>
            <a:ext cx="34636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pl-PL" b="1" dirty="0">
                <a:solidFill>
                  <a:schemeClr val="bg1"/>
                </a:solidFill>
              </a:rPr>
              <a:t>Krzysztof Włodarczyk</a:t>
            </a:r>
          </a:p>
          <a:p>
            <a:pPr rtl="0"/>
            <a:r>
              <a:rPr lang="pl-PL" sz="1200" dirty="0">
                <a:solidFill>
                  <a:schemeClr val="bg1"/>
                </a:solidFill>
              </a:rPr>
              <a:t>tel. 22 116 60 06</a:t>
            </a:r>
          </a:p>
          <a:p>
            <a:pPr rtl="0"/>
            <a:r>
              <a:rPr lang="pl-PL" sz="1200" dirty="0">
                <a:solidFill>
                  <a:schemeClr val="bg1"/>
                </a:solidFill>
              </a:rPr>
              <a:t>krzysztof.wlodarczyk@wum.edu.pl</a:t>
            </a:r>
          </a:p>
          <a:p>
            <a:pPr rtl="0"/>
            <a:endParaRPr lang="pl-PL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674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Podtytuł 6"/>
          <p:cNvSpPr>
            <a:spLocks noGrp="1"/>
          </p:cNvSpPr>
          <p:nvPr>
            <p:ph type="subTitle" idx="1"/>
          </p:nvPr>
        </p:nvSpPr>
        <p:spPr>
          <a:xfrm>
            <a:off x="4456497" y="1783345"/>
            <a:ext cx="7305893" cy="2142110"/>
          </a:xfrm>
        </p:spPr>
        <p:txBody>
          <a:bodyPr>
            <a:noAutofit/>
          </a:bodyPr>
          <a:lstStyle/>
          <a:p>
            <a:r>
              <a:rPr lang="pl-PL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 gdyby tak, zrobić bez wahań</a:t>
            </a:r>
            <a:br>
              <a:rPr lang="pl-PL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pl-PL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jakiś śmiały krok</a:t>
            </a:r>
            <a:br>
              <a:rPr lang="pl-PL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pl-PL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A gdyby tak, a może by zwariować</a:t>
            </a:r>
            <a:br>
              <a:rPr lang="pl-PL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r>
              <a:rPr lang="pl-PL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  <a:t> chociaż raz na rok… </a:t>
            </a:r>
          </a:p>
          <a:p>
            <a:endParaRPr lang="pl-PL" sz="3200" dirty="0">
              <a:solidFill>
                <a:schemeClr val="tx2">
                  <a:lumMod val="75000"/>
                </a:schemeClr>
              </a:solidFill>
            </a:endParaRPr>
          </a:p>
          <a:p>
            <a:endParaRPr lang="pl-PL" sz="3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r>
              <a:rPr lang="pl-PL" sz="3200" dirty="0">
                <a:solidFill>
                  <a:schemeClr val="tx2">
                    <a:lumMod val="75000"/>
                  </a:schemeClr>
                </a:solidFill>
              </a:rPr>
              <a:t>                                             </a:t>
            </a:r>
            <a:r>
              <a:rPr lang="pl-PL" sz="1800" dirty="0">
                <a:solidFill>
                  <a:schemeClr val="tx2">
                    <a:lumMod val="75000"/>
                  </a:schemeClr>
                </a:solidFill>
              </a:rPr>
              <a:t>Grupa VOX, Album VOX, 1979</a:t>
            </a:r>
            <a:endParaRPr lang="pl-PL" sz="18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  <a:p>
            <a:br>
              <a:rPr lang="pl-PL" sz="3200" dirty="0">
                <a:solidFill>
                  <a:schemeClr val="tx2">
                    <a:lumMod val="75000"/>
                  </a:schemeClr>
                </a:solidFill>
                <a:latin typeface="+mn-lt"/>
              </a:rPr>
            </a:br>
            <a:endParaRPr lang="pl-PL" sz="3200" dirty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4BC567B8-679E-71E9-71E2-22B70C71AFA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12271" y="1269005"/>
            <a:ext cx="3128209" cy="469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2529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34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3723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47A66B54-B085-6AB2-B811-1260B0CA0C37}"/>
              </a:ext>
            </a:extLst>
          </p:cNvPr>
          <p:cNvSpPr txBox="1"/>
          <p:nvPr/>
        </p:nvSpPr>
        <p:spPr>
          <a:xfrm>
            <a:off x="1766843" y="1600200"/>
            <a:ext cx="454159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l" rtl="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Atena – produkt zaprojektowany </a:t>
            </a:r>
            <a:br>
              <a:rPr lang="pl-PL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i wdrożony w OIN WUM – analiza </a:t>
            </a:r>
            <a:br>
              <a:rPr lang="pl-PL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danych z listy ministra z uwzględnieniem </a:t>
            </a:r>
            <a:br>
              <a:rPr lang="pl-PL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</a:b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wskaźników z JCR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75773E6-6993-4929-A00D-AC0FA69D3D05}"/>
              </a:ext>
            </a:extLst>
          </p:cNvPr>
          <p:cNvSpPr txBox="1"/>
          <p:nvPr/>
        </p:nvSpPr>
        <p:spPr>
          <a:xfrm>
            <a:off x="1766843" y="3086400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 algn="l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chwilowe zastępstwo API JCR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E5B9DD15-C2A7-3C2B-A13F-DD8D3717C078}"/>
              </a:ext>
            </a:extLst>
          </p:cNvPr>
          <p:cNvSpPr txBox="1"/>
          <p:nvPr/>
        </p:nvSpPr>
        <p:spPr>
          <a:xfrm>
            <a:off x="1766843" y="3771600"/>
            <a:ext cx="6157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    premiera w styczniu 2024</a:t>
            </a:r>
            <a:endParaRPr lang="pl-PL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9726B600-D487-ACB7-A005-F3E66B1B7DE4}"/>
              </a:ext>
            </a:extLst>
          </p:cNvPr>
          <p:cNvSpPr txBox="1"/>
          <p:nvPr/>
        </p:nvSpPr>
        <p:spPr>
          <a:xfrm>
            <a:off x="1766843" y="4400729"/>
            <a:ext cx="61572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     </a:t>
            </a:r>
            <a:r>
              <a:rPr lang="pl-PL" dirty="0">
                <a:solidFill>
                  <a:schemeClr val="tx2">
                    <a:lumMod val="50000"/>
                  </a:schemeClr>
                </a:solidFill>
              </a:rPr>
              <a:t>nowa odsłona </a:t>
            </a:r>
            <a:r>
              <a:rPr lang="pl-PL" sz="1800" dirty="0">
                <a:solidFill>
                  <a:schemeClr val="tx2">
                    <a:lumMod val="50000"/>
                  </a:schemeClr>
                </a:solidFill>
                <a:latin typeface="+mn-lt"/>
              </a:rPr>
              <a:t>w styczniu 2025</a:t>
            </a:r>
            <a:endParaRPr lang="pl-PL" dirty="0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C6A33FF7-0F1E-D269-D767-47137CCC6F3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160"/>
          <a:stretch/>
        </p:blipFill>
        <p:spPr>
          <a:xfrm>
            <a:off x="6575650" y="1206298"/>
            <a:ext cx="4162728" cy="4445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917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EC213C-BC1B-E9CF-AA1A-F85CE1687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5C58CFE3-3147-ED8E-3B7E-89397B8E4A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0B6DFB96-AEA9-92FD-EB6A-FEFB60E894FD}"/>
              </a:ext>
            </a:extLst>
          </p:cNvPr>
          <p:cNvSpPr txBox="1"/>
          <p:nvPr/>
        </p:nvSpPr>
        <p:spPr>
          <a:xfrm>
            <a:off x="5313347" y="1489104"/>
            <a:ext cx="60974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</a:rPr>
              <a:t>Nazwa kojarzona z boginią mądrości, </a:t>
            </a:r>
            <a:br>
              <a:rPr lang="pl-PL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1800" dirty="0">
                <a:solidFill>
                  <a:schemeClr val="tx2">
                    <a:lumMod val="50000"/>
                  </a:schemeClr>
                </a:solidFill>
              </a:rPr>
              <a:t>wiedzy i rzemiosła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951A41CD-BA0D-C940-0C90-3598A32A4947}"/>
              </a:ext>
            </a:extLst>
          </p:cNvPr>
          <p:cNvSpPr txBox="1"/>
          <p:nvPr/>
        </p:nvSpPr>
        <p:spPr>
          <a:xfrm>
            <a:off x="5313347" y="2892752"/>
            <a:ext cx="609742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pl-PL" sz="1800" dirty="0">
                <a:solidFill>
                  <a:schemeClr val="tx2">
                    <a:lumMod val="50000"/>
                  </a:schemeClr>
                </a:solidFill>
              </a:rPr>
              <a:t>Jeden z atrybutów Ateny – egida </a:t>
            </a:r>
            <a:br>
              <a:rPr lang="pl-PL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1800" dirty="0">
                <a:solidFill>
                  <a:schemeClr val="tx2">
                    <a:lumMod val="50000"/>
                  </a:schemeClr>
                </a:solidFill>
              </a:rPr>
              <a:t>Pod egidą = pod ochroną, pod opiekę, pod patronatem</a:t>
            </a:r>
            <a:br>
              <a:rPr lang="pl-PL" sz="1800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pl-PL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1800" dirty="0">
                <a:solidFill>
                  <a:schemeClr val="tx2">
                    <a:lumMod val="50000"/>
                  </a:schemeClr>
                </a:solidFill>
              </a:rPr>
              <a:t>Atena ma chronić użytkowników narzędzia </a:t>
            </a:r>
            <a:br>
              <a:rPr lang="pl-PL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1800" dirty="0">
                <a:solidFill>
                  <a:schemeClr val="tx2">
                    <a:lumMod val="50000"/>
                  </a:schemeClr>
                </a:solidFill>
              </a:rPr>
              <a:t>przed drapieżnymi wydawcami, wspierając </a:t>
            </a:r>
            <a:br>
              <a:rPr lang="pl-PL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1800" dirty="0">
                <a:solidFill>
                  <a:schemeClr val="tx2">
                    <a:lumMod val="50000"/>
                  </a:schemeClr>
                </a:solidFill>
              </a:rPr>
              <a:t>ich w wyborze czasopism z prestiżowych list rankingowych </a:t>
            </a:r>
            <a:br>
              <a:rPr lang="pl-PL" sz="18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pl-PL" sz="1800" dirty="0">
                <a:solidFill>
                  <a:schemeClr val="tx2">
                    <a:lumMod val="50000"/>
                  </a:schemeClr>
                </a:solidFill>
              </a:rPr>
              <a:t>– listy ministerialnej i indeksów Web of Science.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C99BE314-337B-259B-1B88-9B09DE09D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48951">
            <a:off x="796309" y="2378958"/>
            <a:ext cx="3720729" cy="150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412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21380-BA30-E772-5AC0-3F908A9B9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CC0B072C-4287-5EB9-DE07-9BEAC0609F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626C2262-5541-D5FF-42C9-D6D809175B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13"/>
          <a:stretch/>
        </p:blipFill>
        <p:spPr>
          <a:xfrm>
            <a:off x="1771977" y="407066"/>
            <a:ext cx="5075684" cy="4940789"/>
          </a:xfrm>
          <a:prstGeom prst="rect">
            <a:avLst/>
          </a:prstGeom>
        </p:spPr>
      </p:pic>
      <p:pic>
        <p:nvPicPr>
          <p:cNvPr id="5" name="Obraz 4" descr="Obraz zawierający czarne, szkic, ciemność, krąg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30B014F3-AB02-83DE-6940-FA5E77272B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7310" y="3844259"/>
            <a:ext cx="2296502" cy="157471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E7CFCB11-F7ED-F4F4-5EF1-E73C8C384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585" y="2406365"/>
            <a:ext cx="3922455" cy="136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112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43295-9B64-BFC9-25E1-1231CEFBB0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0F879855-3948-3293-6BE6-C6A7819F0B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59773198-04DC-634B-D332-56E705D85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108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Obraz 28">
            <a:extLst>
              <a:ext uri="{FF2B5EF4-FFF2-40B4-BE49-F238E27FC236}">
                <a16:creationId xmlns:a16="http://schemas.microsoft.com/office/drawing/2014/main" id="{6E4F927B-808D-330A-F656-0974BC79C59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750"/>
          <a:stretch/>
        </p:blipFill>
        <p:spPr>
          <a:xfrm>
            <a:off x="7729234" y="0"/>
            <a:ext cx="4011500" cy="68580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D13A7B70-6EC6-04AB-263D-E1D3E4AA321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661"/>
          <a:stretch/>
        </p:blipFill>
        <p:spPr>
          <a:xfrm>
            <a:off x="3048061" y="0"/>
            <a:ext cx="4011500" cy="6858000"/>
          </a:xfrm>
          <a:prstGeom prst="rect">
            <a:avLst/>
          </a:prstGeom>
        </p:spPr>
      </p:pic>
      <p:sp>
        <p:nvSpPr>
          <p:cNvPr id="37" name="Prostokąt 36">
            <a:extLst>
              <a:ext uri="{FF2B5EF4-FFF2-40B4-BE49-F238E27FC236}">
                <a16:creationId xmlns:a16="http://schemas.microsoft.com/office/drawing/2014/main" id="{B9F388C4-3570-2685-3E10-E654F24E22AD}"/>
              </a:ext>
            </a:extLst>
          </p:cNvPr>
          <p:cNvSpPr/>
          <p:nvPr/>
        </p:nvSpPr>
        <p:spPr>
          <a:xfrm>
            <a:off x="0" y="0"/>
            <a:ext cx="2802194" cy="6858000"/>
          </a:xfrm>
          <a:prstGeom prst="rect">
            <a:avLst/>
          </a:prstGeom>
          <a:solidFill>
            <a:srgbClr val="1045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000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99D22E1E-8440-D6A9-6AFC-A6DB537DF027}"/>
              </a:ext>
            </a:extLst>
          </p:cNvPr>
          <p:cNvSpPr txBox="1"/>
          <p:nvPr/>
        </p:nvSpPr>
        <p:spPr>
          <a:xfrm>
            <a:off x="218708" y="991408"/>
            <a:ext cx="23647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</a:rPr>
              <a:t>Wyszukiwarka </a:t>
            </a:r>
          </a:p>
        </p:txBody>
      </p:sp>
    </p:spTree>
    <p:extLst>
      <p:ext uri="{BB962C8B-B14F-4D97-AF65-F5344CB8AC3E}">
        <p14:creationId xmlns:p14="http://schemas.microsoft.com/office/powerpoint/2010/main" val="17165626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AF1A7D-2844-02DF-EE5D-43521729DB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rostokąt 36">
            <a:extLst>
              <a:ext uri="{FF2B5EF4-FFF2-40B4-BE49-F238E27FC236}">
                <a16:creationId xmlns:a16="http://schemas.microsoft.com/office/drawing/2014/main" id="{CFD26E4F-0789-298A-FC04-A0108939C0C0}"/>
              </a:ext>
            </a:extLst>
          </p:cNvPr>
          <p:cNvSpPr/>
          <p:nvPr/>
        </p:nvSpPr>
        <p:spPr>
          <a:xfrm>
            <a:off x="0" y="-7642"/>
            <a:ext cx="2847857" cy="6858000"/>
          </a:xfrm>
          <a:prstGeom prst="rect">
            <a:avLst/>
          </a:prstGeom>
          <a:solidFill>
            <a:srgbClr val="1045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sz="4000" b="1" dirty="0"/>
          </a:p>
        </p:txBody>
      </p:sp>
      <p:sp>
        <p:nvSpPr>
          <p:cNvPr id="38" name="pole tekstowe 37">
            <a:extLst>
              <a:ext uri="{FF2B5EF4-FFF2-40B4-BE49-F238E27FC236}">
                <a16:creationId xmlns:a16="http://schemas.microsoft.com/office/drawing/2014/main" id="{BAC27660-1DC7-B99A-BB70-BB5C01E3D3A6}"/>
              </a:ext>
            </a:extLst>
          </p:cNvPr>
          <p:cNvSpPr txBox="1"/>
          <p:nvPr/>
        </p:nvSpPr>
        <p:spPr>
          <a:xfrm>
            <a:off x="427467" y="760139"/>
            <a:ext cx="22566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Filtry – projektowanie raportu czasopism </a:t>
            </a:r>
            <a:br>
              <a:rPr lang="pl-PL" b="1" dirty="0">
                <a:solidFill>
                  <a:schemeClr val="bg1"/>
                </a:solidFill>
              </a:rPr>
            </a:br>
            <a:r>
              <a:rPr lang="pl-PL" b="1" dirty="0">
                <a:solidFill>
                  <a:schemeClr val="bg1"/>
                </a:solidFill>
              </a:rPr>
              <a:t>wg wybranych kryteriów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4B8F7369-3C72-4B94-507A-AF6652D3F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2104" y="93772"/>
            <a:ext cx="2668000" cy="6632033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74B083AA-7106-7EE6-9FF5-DFC6566305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8933" y="93772"/>
            <a:ext cx="2895600" cy="663203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009EBE8C-5666-1069-7565-860568020C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63872" y="93772"/>
            <a:ext cx="2895600" cy="663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3582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 — symbol zastępczy 29">
            <a:extLst>
              <a:ext uri="{FF2B5EF4-FFF2-40B4-BE49-F238E27FC236}">
                <a16:creationId xmlns:a16="http://schemas.microsoft.com/office/drawing/2014/main" id="{A36F47C5-F678-46A9-B786-B6A885C6DFC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1911096" y="4773703"/>
            <a:ext cx="2286000" cy="1005840"/>
          </a:xfrm>
        </p:spPr>
        <p:txBody>
          <a:bodyPr rtlCol="0">
            <a:normAutofit/>
          </a:bodyPr>
          <a:lstStyle/>
          <a:p>
            <a:pPr rtl="0"/>
            <a:r>
              <a:rPr lang="pl-PL" noProof="1"/>
              <a:t>Oparliśmy nasze badania na trendach rynkowych i w mediach społecznościowych</a:t>
            </a:r>
          </a:p>
        </p:txBody>
      </p:sp>
      <p:sp>
        <p:nvSpPr>
          <p:cNvPr id="32" name="Tekst — symbol zastępczy 31">
            <a:extLst>
              <a:ext uri="{FF2B5EF4-FFF2-40B4-BE49-F238E27FC236}">
                <a16:creationId xmlns:a16="http://schemas.microsoft.com/office/drawing/2014/main" id="{D59803FB-DF8C-4F02-9B45-27AAE8E27755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4956048" y="4773703"/>
            <a:ext cx="2286000" cy="1005840"/>
          </a:xfrm>
        </p:spPr>
        <p:txBody>
          <a:bodyPr rtlCol="0">
            <a:normAutofit fontScale="77500" lnSpcReduction="20000"/>
          </a:bodyPr>
          <a:lstStyle/>
          <a:p>
            <a:pPr rtl="0"/>
            <a:r>
              <a:rPr lang="pl-PL" noProof="1"/>
              <a:t>Uważamy, że ludzie potrzebują więcej produktów przeznaczonych specjalnie dla tego rynku niszowego</a:t>
            </a:r>
          </a:p>
          <a:p>
            <a:pPr rtl="0"/>
            <a:endParaRPr lang="pl-PL" dirty="0"/>
          </a:p>
        </p:txBody>
      </p:sp>
      <p:sp>
        <p:nvSpPr>
          <p:cNvPr id="33" name="Tekst — symbol zastępczy 32">
            <a:extLst>
              <a:ext uri="{FF2B5EF4-FFF2-40B4-BE49-F238E27FC236}">
                <a16:creationId xmlns:a16="http://schemas.microsoft.com/office/drawing/2014/main" id="{550B1CB9-4A50-4420-AB99-79FC43148662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7991856" y="4311688"/>
            <a:ext cx="2286000" cy="360000"/>
          </a:xfrm>
        </p:spPr>
        <p:txBody>
          <a:bodyPr rtlCol="0"/>
          <a:lstStyle/>
          <a:p>
            <a:pPr rtl="0"/>
            <a:r>
              <a:rPr lang="pl-PL" dirty="0"/>
              <a:t>Projekt</a:t>
            </a:r>
          </a:p>
        </p:txBody>
      </p:sp>
      <p:sp>
        <p:nvSpPr>
          <p:cNvPr id="34" name="Tekst — symbol zastępczy 33">
            <a:extLst>
              <a:ext uri="{FF2B5EF4-FFF2-40B4-BE49-F238E27FC236}">
                <a16:creationId xmlns:a16="http://schemas.microsoft.com/office/drawing/2014/main" id="{5B55CC8A-7C02-4FA0-B265-E6C47B9EB532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7991856" y="4773703"/>
            <a:ext cx="2286000" cy="1005840"/>
          </a:xfrm>
        </p:spPr>
        <p:txBody>
          <a:bodyPr rtlCol="0"/>
          <a:lstStyle/>
          <a:p>
            <a:pPr rtl="0"/>
            <a:r>
              <a:rPr lang="pl-PL" noProof="1"/>
              <a:t>Minimalistyczny i łatwy w użyciu </a:t>
            </a:r>
          </a:p>
        </p:txBody>
      </p:sp>
      <p:sp>
        <p:nvSpPr>
          <p:cNvPr id="23" name="Symbol zastępczy tekstu 22">
            <a:extLst>
              <a:ext uri="{FF2B5EF4-FFF2-40B4-BE49-F238E27FC236}">
                <a16:creationId xmlns:a16="http://schemas.microsoft.com/office/drawing/2014/main" id="{961BDBCB-4D47-1DDB-AB53-42BE6F3048A4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10" name="Symbol zastępczy tekstu 9">
            <a:extLst>
              <a:ext uri="{FF2B5EF4-FFF2-40B4-BE49-F238E27FC236}">
                <a16:creationId xmlns:a16="http://schemas.microsoft.com/office/drawing/2014/main" id="{C8AC60D5-F936-BB2C-0520-B2313F1D30DB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4B6E9204-672B-7D0B-49DB-66A22F19F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5" name="Prostokąt 14">
            <a:extLst>
              <a:ext uri="{FF2B5EF4-FFF2-40B4-BE49-F238E27FC236}">
                <a16:creationId xmlns:a16="http://schemas.microsoft.com/office/drawing/2014/main" id="{043EC6E7-2E3C-A721-1A3E-A05F41C7F683}"/>
              </a:ext>
            </a:extLst>
          </p:cNvPr>
          <p:cNvSpPr/>
          <p:nvPr/>
        </p:nvSpPr>
        <p:spPr>
          <a:xfrm>
            <a:off x="0" y="738648"/>
            <a:ext cx="1057275" cy="6119351"/>
          </a:xfrm>
          <a:prstGeom prst="rect">
            <a:avLst/>
          </a:prstGeom>
          <a:solidFill>
            <a:srgbClr val="338D71">
              <a:alpha val="18000"/>
            </a:srgbClr>
          </a:solidFill>
          <a:ln w="28575">
            <a:solidFill>
              <a:srgbClr val="338D7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16454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yw pakietu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2473</TotalTime>
  <Words>395</Words>
  <Application>Microsoft Office PowerPoint</Application>
  <PresentationFormat>Panoramiczny</PresentationFormat>
  <Paragraphs>73</Paragraphs>
  <Slides>21</Slides>
  <Notes>7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Tahoma</vt:lpstr>
      <vt:lpstr>Times New Roman</vt:lpstr>
      <vt:lpstr>Wingdings</vt:lpstr>
      <vt:lpstr>Motyw pakietu Office</vt:lpstr>
      <vt:lpstr>Atena – nowy wymiar pracy  z rankingami czasopism!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Porównanie rynkowe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Main sponsor   logo Wolters</dc:title>
  <dc:creator>Mariusz Milewski</dc:creator>
  <cp:lastModifiedBy>Bogumiła Bruc</cp:lastModifiedBy>
  <cp:revision>27</cp:revision>
  <dcterms:created xsi:type="dcterms:W3CDTF">2020-10-29T09:01:46Z</dcterms:created>
  <dcterms:modified xsi:type="dcterms:W3CDTF">2025-06-06T14:00:49Z</dcterms:modified>
</cp:coreProperties>
</file>