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1" r:id="rId4"/>
    <p:sldId id="262" r:id="rId5"/>
    <p:sldId id="258" r:id="rId6"/>
    <p:sldId id="263" r:id="rId7"/>
    <p:sldId id="264" r:id="rId8"/>
    <p:sldId id="270" r:id="rId9"/>
    <p:sldId id="289" r:id="rId10"/>
    <p:sldId id="273" r:id="rId11"/>
    <p:sldId id="276" r:id="rId12"/>
    <p:sldId id="274" r:id="rId13"/>
    <p:sldId id="275" r:id="rId14"/>
    <p:sldId id="290" r:id="rId15"/>
    <p:sldId id="278" r:id="rId16"/>
    <p:sldId id="279" r:id="rId17"/>
    <p:sldId id="280" r:id="rId18"/>
    <p:sldId id="283" r:id="rId19"/>
    <p:sldId id="284" r:id="rId20"/>
    <p:sldId id="285" r:id="rId21"/>
    <p:sldId id="286" r:id="rId22"/>
    <p:sldId id="287" r:id="rId23"/>
    <p:sldId id="268" r:id="rId24"/>
    <p:sldId id="269" r:id="rId25"/>
  </p:sldIdLst>
  <p:sldSz cx="12192000" cy="6858000"/>
  <p:notesSz cx="6858000" cy="9144000"/>
  <p:defaultTextStyle>
    <a:defPPr>
      <a:defRPr lang="pl-PL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71681-4317-4C4B-9C9F-5FA4E7580EFD}" v="22" dt="2025-06-04T08:49:29.667"/>
    <p1510:client id="{AAEE1265-D03B-5801-3063-73E947FAB45F}" v="223" dt="2025-06-03T10:40:31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16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02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0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30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3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27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01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91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78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48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32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FB3DA-04BE-461D-BFEC-C57F1D6C92E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73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oakim.westerlund@liu.s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ia.gustren.holmbergh@liu.s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8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3389F-A336-67C7-BCCF-312F8C0B9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0140E5A-72DE-F232-09A0-FAD31D321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>
            <a:extLst>
              <a:ext uri="{FF2B5EF4-FFF2-40B4-BE49-F238E27FC236}">
                <a16:creationId xmlns:a16="http://schemas.microsoft.com/office/drawing/2014/main" id="{76A6B3AB-FAC8-B1E0-A61A-7FF08E4DE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9507" y="1209215"/>
            <a:ext cx="9924426" cy="3936526"/>
          </a:xfrm>
        </p:spPr>
        <p:txBody>
          <a:bodyPr>
            <a:normAutofit/>
          </a:bodyPr>
          <a:lstStyle/>
          <a:p>
            <a:pPr algn="l"/>
            <a:r>
              <a:rPr lang="en-US" sz="3400">
                <a:latin typeface="+mj-lt"/>
              </a:rPr>
              <a:t>How do researchers search?</a:t>
            </a:r>
            <a:br>
              <a:rPr lang="en-US">
                <a:latin typeface="+mj-lt"/>
              </a:rPr>
            </a:br>
            <a:br>
              <a:rPr lang="en-US">
                <a:latin typeface="+mj-lt"/>
              </a:rPr>
            </a:br>
            <a:r>
              <a:rPr lang="en-US">
                <a:latin typeface="+mj-lt"/>
              </a:rPr>
              <a:t>A survey of doctoral students’ ways of searching for literature</a:t>
            </a:r>
          </a:p>
          <a:p>
            <a:pPr algn="l"/>
            <a:r>
              <a:rPr lang="en-US">
                <a:latin typeface="+mj-lt"/>
              </a:rPr>
              <a:t>Before taking the survey, doctoral students were asked to read the following publication which discuss different search behaviors</a:t>
            </a:r>
          </a:p>
          <a:p>
            <a:pPr algn="l"/>
            <a:endParaRPr lang="en-US">
              <a:latin typeface="+mj-lt"/>
            </a:endParaRPr>
          </a:p>
          <a:p>
            <a:pPr algn="l"/>
            <a:endParaRPr lang="pl-PL" dirty="0"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1D2E29-C053-69E3-6C45-670ADFAE6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507" y="3319804"/>
            <a:ext cx="5988225" cy="219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63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A8068-4633-8C6E-AA6B-5ADBD1045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C4D6FEF-E9D3-126D-0C03-59674AE676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192000" cy="6858000"/>
          </a:xfrm>
          <a:prstGeom prst="rect">
            <a:avLst/>
          </a:prstGeom>
        </p:spPr>
      </p:pic>
      <p:sp>
        <p:nvSpPr>
          <p:cNvPr id="7" name="Podtytuł 6">
            <a:extLst>
              <a:ext uri="{FF2B5EF4-FFF2-40B4-BE49-F238E27FC236}">
                <a16:creationId xmlns:a16="http://schemas.microsoft.com/office/drawing/2014/main" id="{50CE8C5C-FF2E-6106-4CFB-5512087B3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3682" y="697956"/>
            <a:ext cx="11636187" cy="493298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b="1" dirty="0">
                <a:latin typeface="+mj-lt"/>
              </a:rPr>
              <a:t>Systematic searches</a:t>
            </a:r>
            <a:br>
              <a:rPr lang="en-US" sz="2000" dirty="0">
                <a:latin typeface="+mj-lt"/>
              </a:rPr>
            </a:br>
            <a:r>
              <a:rPr lang="en-US" sz="2000" b="1" dirty="0">
                <a:latin typeface="+mj-lt"/>
              </a:rPr>
              <a:t>Search question: </a:t>
            </a:r>
            <a:r>
              <a:rPr lang="en-US" sz="2000" dirty="0">
                <a:latin typeface="+mj-lt"/>
              </a:rPr>
              <a:t>Precise and focused</a:t>
            </a:r>
            <a:br>
              <a:rPr lang="en-US" sz="2000" dirty="0">
                <a:latin typeface="+mj-lt"/>
              </a:rPr>
            </a:br>
            <a:r>
              <a:rPr lang="en-US" sz="2000" b="1" dirty="0">
                <a:latin typeface="+mj-lt"/>
              </a:rPr>
              <a:t>Search process: </a:t>
            </a:r>
            <a:r>
              <a:rPr lang="en-US" sz="2000" dirty="0">
                <a:latin typeface="+mj-lt"/>
              </a:rPr>
              <a:t>Systematic</a:t>
            </a:r>
            <a:r>
              <a:rPr lang="en-US" sz="2000">
                <a:latin typeface="+mj-lt"/>
              </a:rPr>
              <a:t>, strict methods, </a:t>
            </a:r>
            <a:r>
              <a:rPr lang="en-US" sz="2000" dirty="0">
                <a:latin typeface="+mj-lt"/>
              </a:rPr>
              <a:t>team-work by definition</a:t>
            </a:r>
            <a:r>
              <a:rPr lang="en-US" sz="2000" b="1" dirty="0">
                <a:latin typeface="+mj-lt"/>
              </a:rPr>
              <a:t> </a:t>
            </a:r>
            <a:br>
              <a:rPr lang="en-US" sz="2000" b="1" dirty="0">
                <a:latin typeface="+mj-lt"/>
              </a:rPr>
            </a:br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pPr algn="l"/>
            <a:r>
              <a:rPr lang="en-US" b="1" dirty="0">
                <a:latin typeface="+mj-lt"/>
              </a:rPr>
              <a:t>Exploratory searches</a:t>
            </a:r>
            <a:br>
              <a:rPr lang="en-US" sz="2000" dirty="0">
                <a:latin typeface="+mj-lt"/>
                <a:ea typeface="Calibri Light"/>
                <a:cs typeface="Calibri Light"/>
              </a:rPr>
            </a:br>
            <a:r>
              <a:rPr lang="en-US" sz="2000" b="1" dirty="0">
                <a:latin typeface="+mj-lt"/>
              </a:rPr>
              <a:t>Problem context: </a:t>
            </a:r>
            <a:r>
              <a:rPr lang="en-US" sz="2000" dirty="0">
                <a:latin typeface="+mj-lt"/>
              </a:rPr>
              <a:t>Open-ended, persistent, multi-faceted </a:t>
            </a:r>
            <a:br>
              <a:rPr lang="en-US" sz="2000" dirty="0">
                <a:latin typeface="+mj-lt"/>
              </a:rPr>
            </a:br>
            <a:r>
              <a:rPr lang="en-US" sz="2000" b="1" dirty="0">
                <a:latin typeface="+mj-lt"/>
              </a:rPr>
              <a:t>Search process: </a:t>
            </a:r>
            <a:r>
              <a:rPr lang="en-US" sz="2000" dirty="0">
                <a:latin typeface="+mj-lt"/>
              </a:rPr>
              <a:t>Unsystematic, iterative, multi-tactical</a:t>
            </a:r>
            <a:br>
              <a:rPr lang="en-US" sz="2000" dirty="0">
                <a:latin typeface="+mj-lt"/>
              </a:rPr>
            </a:br>
            <a:r>
              <a:rPr lang="en-US" sz="2000" b="1" dirty="0">
                <a:latin typeface="+mj-lt"/>
              </a:rPr>
              <a:t>Used in: </a:t>
            </a:r>
            <a:r>
              <a:rPr lang="en-US" sz="2000" dirty="0">
                <a:latin typeface="+mj-lt"/>
              </a:rPr>
              <a:t>Discovery, learning, decision-making </a:t>
            </a:r>
            <a:br>
              <a:rPr lang="en-US" sz="2000" dirty="0">
                <a:latin typeface="+mj-lt"/>
              </a:rPr>
            </a:br>
            <a:r>
              <a:rPr lang="en-US" sz="2000" b="1" dirty="0">
                <a:latin typeface="+mj-lt"/>
              </a:rPr>
              <a:t>… and the searcher? </a:t>
            </a:r>
            <a:r>
              <a:rPr lang="en-US" sz="2000" dirty="0">
                <a:latin typeface="+mj-lt"/>
              </a:rPr>
              <a:t>Uncertain of goals, fuzzy and dynamic information need,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unfamiliar with domain	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  <a:ea typeface="Calibri Light"/>
              <a:cs typeface="Calibri Light"/>
            </a:endParaRPr>
          </a:p>
          <a:p>
            <a:pPr algn="l"/>
            <a:r>
              <a:rPr lang="en-US" b="1" dirty="0">
                <a:latin typeface="+mj-lt"/>
              </a:rPr>
              <a:t>Lookup/everyday searches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The Query-response paradigm</a:t>
            </a:r>
            <a:br>
              <a:rPr lang="en-US" sz="2000" dirty="0">
                <a:latin typeface="+mj-lt"/>
                <a:ea typeface="Calibri Light"/>
                <a:cs typeface="Calibri Light"/>
              </a:rPr>
            </a:br>
            <a:r>
              <a:rPr lang="en-US" sz="2000" b="1" dirty="0">
                <a:latin typeface="+mj-lt"/>
              </a:rPr>
              <a:t>Search process:</a:t>
            </a:r>
            <a:r>
              <a:rPr lang="en-US" sz="2000" dirty="0">
                <a:latin typeface="+mj-lt"/>
              </a:rPr>
              <a:t> highly </a:t>
            </a:r>
            <a:r>
              <a:rPr lang="en-US" sz="2000" dirty="0" err="1">
                <a:latin typeface="+mj-lt"/>
              </a:rPr>
              <a:t>personalised</a:t>
            </a:r>
            <a:r>
              <a:rPr lang="en-US" sz="2000" dirty="0">
                <a:latin typeface="+mj-lt"/>
              </a:rPr>
              <a:t> and isolated </a:t>
            </a:r>
          </a:p>
          <a:p>
            <a:pPr algn="l"/>
            <a:endParaRPr lang="en-US" sz="1800" dirty="0">
              <a:latin typeface="+mj-lt"/>
            </a:endParaRPr>
          </a:p>
          <a:p>
            <a:pPr algn="l"/>
            <a:r>
              <a:rPr lang="en-US" sz="1800" dirty="0">
                <a:latin typeface="+mj-lt"/>
              </a:rPr>
              <a:t>						(White and Roth, 2009; Soufan, et al, 2022)</a:t>
            </a:r>
            <a:endParaRPr lang="pl-PL" dirty="0">
              <a:latin typeface="+mj-lt"/>
              <a:ea typeface="Calibri Light"/>
              <a:cs typeface="Calibri Light"/>
            </a:endParaRPr>
          </a:p>
          <a:p>
            <a:pPr algn="l"/>
            <a:r>
              <a:rPr lang="en-US" dirty="0">
                <a:latin typeface="+mj-lt"/>
              </a:rPr>
              <a:t>		</a:t>
            </a:r>
            <a:endParaRPr lang="pl-PL" dirty="0">
              <a:latin typeface="+mj-lt"/>
              <a:ea typeface="Calibri Light"/>
              <a:cs typeface="Calibri Light"/>
            </a:endParaRPr>
          </a:p>
          <a:p>
            <a:pPr algn="l"/>
            <a:endParaRPr lang="pl-PL" sz="2000" dirty="0">
              <a:latin typeface="+mj-l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3513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70195-8FDB-B577-2F1B-18CC628A1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E7E90A1-CE68-C8A7-78A7-4F6C00FC0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>
            <a:extLst>
              <a:ext uri="{FF2B5EF4-FFF2-40B4-BE49-F238E27FC236}">
                <a16:creationId xmlns:a16="http://schemas.microsoft.com/office/drawing/2014/main" id="{B5167954-A52F-C2B6-BA5C-B44515065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4003" y="759105"/>
            <a:ext cx="9924426" cy="3936526"/>
          </a:xfrm>
        </p:spPr>
        <p:txBody>
          <a:bodyPr>
            <a:normAutofit/>
          </a:bodyPr>
          <a:lstStyle/>
          <a:p>
            <a:pPr algn="l"/>
            <a:r>
              <a:rPr lang="en-US" sz="3400">
                <a:latin typeface="+mj-lt"/>
              </a:rPr>
              <a:t>How do researchers search?</a:t>
            </a:r>
          </a:p>
          <a:p>
            <a:pPr algn="l"/>
            <a:endParaRPr lang="pl-PL" dirty="0">
              <a:latin typeface="+mj-lt"/>
            </a:endParaRPr>
          </a:p>
        </p:txBody>
      </p:sp>
      <p:pic>
        <p:nvPicPr>
          <p:cNvPr id="36" name="Bildobjekt 35">
            <a:extLst>
              <a:ext uri="{FF2B5EF4-FFF2-40B4-BE49-F238E27FC236}">
                <a16:creationId xmlns:a16="http://schemas.microsoft.com/office/drawing/2014/main" id="{25478470-B40B-605C-B893-0A62588A9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4972" y="1520975"/>
            <a:ext cx="11676743" cy="42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2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7CB46-7CFD-CF78-A5A9-87C6AF674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418880B-A58F-7107-E8CE-FC51C92C07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>
            <a:extLst>
              <a:ext uri="{FF2B5EF4-FFF2-40B4-BE49-F238E27FC236}">
                <a16:creationId xmlns:a16="http://schemas.microsoft.com/office/drawing/2014/main" id="{2EAAAF11-9400-7812-EEAC-ABF4F922D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943" y="1926391"/>
            <a:ext cx="5620869" cy="3936526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latin typeface="+mj-lt"/>
              </a:rPr>
              <a:t>"The behavioral patterns are analogous to an artist's palette, in which activities remain available throughout the course of information-seeking“ (Foster, 2004)</a:t>
            </a:r>
            <a:br>
              <a:rPr lang="en-US" sz="2000">
                <a:latin typeface="+mj-lt"/>
              </a:rPr>
            </a:br>
            <a:r>
              <a:rPr lang="en-US" sz="2000">
                <a:latin typeface="+mj-lt"/>
              </a:rPr>
              <a:t> </a:t>
            </a:r>
            <a:endParaRPr lang="pl-PL" sz="2000" dirty="0">
              <a:latin typeface="+mj-lt"/>
            </a:endParaRPr>
          </a:p>
        </p:txBody>
      </p:sp>
      <p:pic>
        <p:nvPicPr>
          <p:cNvPr id="4" name="Picture 2" descr="Painting Palette - Free Stock Photo by Pixabay on Stockvault.net">
            <a:extLst>
              <a:ext uri="{FF2B5EF4-FFF2-40B4-BE49-F238E27FC236}">
                <a16:creationId xmlns:a16="http://schemas.microsoft.com/office/drawing/2014/main" id="{16B194C7-1BE2-D788-8A52-6C1098F92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08" y="1216198"/>
            <a:ext cx="4336917" cy="30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22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8431B-79FB-02CA-5E5E-CA9A7EF37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9608E91-8124-33BB-9D88-EC1654CAB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>
            <a:extLst>
              <a:ext uri="{FF2B5EF4-FFF2-40B4-BE49-F238E27FC236}">
                <a16:creationId xmlns:a16="http://schemas.microsoft.com/office/drawing/2014/main" id="{F87DF71E-6BC1-B2C9-1E23-33D8E0419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2235" y="1715376"/>
            <a:ext cx="5620869" cy="3936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Calibri"/>
                <a:ea typeface="Calibri"/>
                <a:cs typeface="Calibri"/>
              </a:rPr>
              <a:t>Is there an unbalance here?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dirty="0">
              <a:latin typeface="Calibri"/>
              <a:ea typeface="Calibri"/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/>
                <a:ea typeface="Calibri"/>
                <a:cs typeface="Calibri"/>
              </a:rPr>
              <a:t>A lot of time invested by the library in systematic searches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/>
                <a:ea typeface="Calibri"/>
                <a:cs typeface="Calibri"/>
              </a:rPr>
              <a:t>But researchers spend more time with other types of searches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Calibri"/>
              <a:ea typeface="Calibri"/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/>
                <a:ea typeface="Calibri"/>
                <a:cs typeface="Calibri"/>
              </a:rPr>
              <a:t>How can we contribute to this art of searching?</a:t>
            </a:r>
            <a:endParaRPr lang="pl-PL" dirty="0"/>
          </a:p>
        </p:txBody>
      </p:sp>
      <p:pic>
        <p:nvPicPr>
          <p:cNvPr id="3" name="Bild 8" descr="Våg med ojämna vikter med hel fyllning">
            <a:extLst>
              <a:ext uri="{FF2B5EF4-FFF2-40B4-BE49-F238E27FC236}">
                <a16:creationId xmlns:a16="http://schemas.microsoft.com/office/drawing/2014/main" id="{57728123-4EE8-8B89-E849-A0D7D042E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658" y="1224275"/>
            <a:ext cx="3786282" cy="38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39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2533E-73B6-DDC1-B3F6-0EA17DB05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0EA2036-7D39-5873-77BA-997284A1F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>
            <a:extLst>
              <a:ext uri="{FF2B5EF4-FFF2-40B4-BE49-F238E27FC236}">
                <a16:creationId xmlns:a16="http://schemas.microsoft.com/office/drawing/2014/main" id="{EEE762AF-E8E8-6779-D2E9-777E05B2A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0156" y="1154048"/>
            <a:ext cx="9314328" cy="3936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100" dirty="0">
                <a:latin typeface="+mj-lt"/>
              </a:rPr>
              <a:t>1. A short qualitative interview study at </a:t>
            </a:r>
            <a:r>
              <a:rPr lang="en-US" sz="3100" dirty="0" err="1">
                <a:latin typeface="+mj-lt"/>
              </a:rPr>
              <a:t>LiU</a:t>
            </a:r>
            <a:r>
              <a:rPr lang="en-US" sz="3100" dirty="0">
                <a:latin typeface="+mj-lt"/>
              </a:rPr>
              <a:t> </a:t>
            </a:r>
            <a:br>
              <a:rPr lang="en-US" sz="3100" dirty="0">
                <a:latin typeface="+mj-lt"/>
              </a:rPr>
            </a:br>
            <a:r>
              <a:rPr lang="en-US" sz="3100" dirty="0">
                <a:latin typeface="+mj-lt"/>
              </a:rPr>
              <a:t>(autumn 2023)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pPr algn="l"/>
            <a:r>
              <a:rPr lang="en-US" sz="2000" b="1" dirty="0">
                <a:latin typeface="+mj-lt"/>
              </a:rPr>
              <a:t>Background:</a:t>
            </a:r>
            <a:r>
              <a:rPr lang="en-US" sz="2000" dirty="0">
                <a:latin typeface="+mj-lt"/>
              </a:rPr>
              <a:t> How do we reach out to researchers in the process of searching?</a:t>
            </a:r>
            <a:endParaRPr lang="en-US"/>
          </a:p>
          <a:p>
            <a:pPr algn="l"/>
            <a:br>
              <a:rPr lang="en-US" sz="2000" dirty="0">
                <a:latin typeface="+mj-lt"/>
              </a:rPr>
            </a:br>
            <a:r>
              <a:rPr lang="en-US" sz="2000" b="1" dirty="0">
                <a:latin typeface="+mj-lt"/>
              </a:rPr>
              <a:t>Purpose:</a:t>
            </a:r>
            <a:r>
              <a:rPr lang="en-US" sz="2000" dirty="0">
                <a:latin typeface="+mj-lt"/>
              </a:rPr>
              <a:t> To tentatively map the search needs and </a:t>
            </a:r>
            <a:r>
              <a:rPr lang="en-US" sz="2000" dirty="0" err="1">
                <a:latin typeface="+mj-lt"/>
              </a:rPr>
              <a:t>behaviours</a:t>
            </a:r>
            <a:r>
              <a:rPr lang="en-US" sz="2000" dirty="0">
                <a:latin typeface="+mj-lt"/>
              </a:rPr>
              <a:t> of </a:t>
            </a:r>
            <a:r>
              <a:rPr lang="en-US" sz="2000" dirty="0" err="1">
                <a:latin typeface="+mj-lt"/>
              </a:rPr>
              <a:t>LiU</a:t>
            </a:r>
            <a:r>
              <a:rPr lang="en-US" sz="2000" dirty="0">
                <a:latin typeface="+mj-lt"/>
              </a:rPr>
              <a:t> researchers, and think about how to adapt search support to these needs and </a:t>
            </a:r>
            <a:r>
              <a:rPr lang="en-US" sz="2000" dirty="0" err="1">
                <a:latin typeface="+mj-lt"/>
              </a:rPr>
              <a:t>behaviours</a:t>
            </a:r>
            <a:endParaRPr lang="en-US" sz="2000" dirty="0" err="1">
              <a:latin typeface="+mj-lt"/>
              <a:ea typeface="Calibri Light"/>
              <a:cs typeface="Calibri Light"/>
            </a:endParaRPr>
          </a:p>
          <a:p>
            <a:pPr algn="l"/>
            <a:br>
              <a:rPr lang="en-US" sz="2000" dirty="0">
                <a:latin typeface="+mj-lt"/>
              </a:rPr>
            </a:br>
            <a:r>
              <a:rPr lang="en-US" sz="2000" b="1" dirty="0">
                <a:latin typeface="+mj-lt"/>
              </a:rPr>
              <a:t>Methodology:</a:t>
            </a:r>
            <a:r>
              <a:rPr lang="en-US" sz="2000" dirty="0">
                <a:latin typeface="+mj-lt"/>
              </a:rPr>
              <a:t> Semi-structured interviews with ten researchers at </a:t>
            </a:r>
            <a:r>
              <a:rPr lang="en-US" sz="2000" dirty="0" err="1">
                <a:latin typeface="+mj-lt"/>
              </a:rPr>
              <a:t>LiU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analysed</a:t>
            </a:r>
            <a:r>
              <a:rPr lang="en-US" sz="2000" dirty="0">
                <a:latin typeface="+mj-lt"/>
              </a:rPr>
              <a:t> thematically by concentrating interview statements to their core meaning and </a:t>
            </a:r>
            <a:r>
              <a:rPr lang="en-US" sz="2000" dirty="0" err="1">
                <a:latin typeface="+mj-lt"/>
              </a:rPr>
              <a:t>categorising</a:t>
            </a:r>
            <a:r>
              <a:rPr lang="en-US" sz="2000" dirty="0">
                <a:latin typeface="+mj-lt"/>
              </a:rPr>
              <a:t> these in line with three different search </a:t>
            </a:r>
            <a:r>
              <a:rPr lang="en-US" sz="2000" dirty="0" err="1">
                <a:latin typeface="+mj-lt"/>
              </a:rPr>
              <a:t>behaviours</a:t>
            </a:r>
            <a:r>
              <a:rPr lang="en-US" sz="2000" dirty="0">
                <a:latin typeface="+mj-lt"/>
              </a:rPr>
              <a:t>.         </a:t>
            </a:r>
            <a:endParaRPr lang="en-US" sz="2000" dirty="0">
              <a:latin typeface="+mj-lt"/>
              <a:ea typeface="Calibri Light"/>
              <a:cs typeface="Calibri Light"/>
            </a:endParaRPr>
          </a:p>
          <a:p>
            <a:pPr algn="l"/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5591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F6151-C7CB-D162-7E84-3C70C730C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F91A0A8-1336-31AC-2B02-A9E5435E3D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>
            <a:extLst>
              <a:ext uri="{FF2B5EF4-FFF2-40B4-BE49-F238E27FC236}">
                <a16:creationId xmlns:a16="http://schemas.microsoft.com/office/drawing/2014/main" id="{67D310C5-939D-26A6-65AA-3528293DE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2237" y="1460737"/>
            <a:ext cx="9314328" cy="3936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 b="1" dirty="0">
                <a:latin typeface="+mj-lt"/>
              </a:rPr>
              <a:t>We found that the interviewed </a:t>
            </a:r>
            <a:r>
              <a:rPr lang="en-US" sz="2800" b="1" dirty="0" err="1">
                <a:latin typeface="+mj-lt"/>
              </a:rPr>
              <a:t>LiU</a:t>
            </a:r>
            <a:r>
              <a:rPr lang="en-US" sz="2800" b="1" dirty="0">
                <a:latin typeface="+mj-lt"/>
              </a:rPr>
              <a:t> researchers:</a:t>
            </a:r>
            <a:endParaRPr lang="en-US" sz="2800" b="1" dirty="0">
              <a:latin typeface="+mj-lt"/>
              <a:ea typeface="Calibri Light"/>
              <a:cs typeface="Calibri Light"/>
            </a:endParaRPr>
          </a:p>
          <a:p>
            <a:pPr algn="l"/>
            <a:endParaRPr lang="en-US" sz="2800" b="1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are engaged in all three types of search </a:t>
            </a:r>
            <a:r>
              <a:rPr lang="en-US" sz="2000" dirty="0" err="1">
                <a:latin typeface="+mj-lt"/>
              </a:rPr>
              <a:t>behaviours</a:t>
            </a:r>
            <a:endParaRPr lang="en-US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want to collaborate on systematic searches</a:t>
            </a:r>
            <a:endParaRPr lang="en-US" sz="2000" dirty="0">
              <a:latin typeface="+mj-lt"/>
              <a:ea typeface="Calibri Light"/>
              <a:cs typeface="Calibri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express concern about the quality of searches which are not systematic</a:t>
            </a:r>
            <a:endParaRPr lang="en-US" sz="2000" dirty="0">
              <a:latin typeface="+mj-lt"/>
              <a:ea typeface="Calibri Light"/>
              <a:cs typeface="Calibri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tell us about a threshold for contacting us</a:t>
            </a:r>
            <a:endParaRPr lang="en-US" sz="2000" dirty="0">
              <a:latin typeface="+mj-lt"/>
              <a:ea typeface="Calibri Light"/>
              <a:cs typeface="Calibri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request more teaching, but also informal opportunities to share search-related issues.</a:t>
            </a:r>
            <a:endParaRPr lang="en-US" sz="2000" dirty="0">
              <a:latin typeface="+mj-l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1940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F213A-1687-608B-0D7E-13B10CC59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1303EB3-888B-3DCC-7547-8815C5A0DD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>
            <a:extLst>
              <a:ext uri="{FF2B5EF4-FFF2-40B4-BE49-F238E27FC236}">
                <a16:creationId xmlns:a16="http://schemas.microsoft.com/office/drawing/2014/main" id="{DAA48E3E-2102-BCCC-3E24-E6EF574D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057" y="1003537"/>
            <a:ext cx="9314328" cy="39365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sz="3100" dirty="0">
                <a:latin typeface="+mj-lt"/>
              </a:rPr>
              <a:t>2. Service description analysis (spring 2025)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b="1" dirty="0">
                <a:latin typeface="+mj-lt"/>
              </a:rPr>
              <a:t>Background: </a:t>
            </a:r>
            <a:r>
              <a:rPr lang="en-US" sz="2000" dirty="0">
                <a:latin typeface="+mj-lt"/>
              </a:rPr>
              <a:t>How are library search support services communicated, and to what extent does it align with a collaborative approach to searching?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l"/>
            <a:br>
              <a:rPr lang="en-US" sz="2000" dirty="0">
                <a:latin typeface="+mj-lt"/>
              </a:rPr>
            </a:br>
            <a:r>
              <a:rPr lang="en-US" sz="2000" b="1" dirty="0">
                <a:latin typeface="+mj-lt"/>
              </a:rPr>
              <a:t>Purpose:</a:t>
            </a:r>
            <a:r>
              <a:rPr lang="en-US" sz="2000" dirty="0">
                <a:latin typeface="+mj-lt"/>
              </a:rPr>
              <a:t> To get an overview of the way other university and academic libraries describe their search support services </a:t>
            </a:r>
          </a:p>
          <a:p>
            <a:pPr algn="l"/>
            <a:br>
              <a:rPr lang="en-US" sz="2000" dirty="0">
                <a:latin typeface="+mj-lt"/>
              </a:rPr>
            </a:br>
            <a:r>
              <a:rPr lang="en-US" sz="2000" b="1" dirty="0">
                <a:latin typeface="+mj-lt"/>
              </a:rPr>
              <a:t>Method:</a:t>
            </a:r>
            <a:r>
              <a:rPr lang="en-US" sz="2000" dirty="0">
                <a:latin typeface="+mj-lt"/>
              </a:rPr>
              <a:t> Thematic analysis of service descriptions on the websites of ten Swedish university libraries.</a:t>
            </a:r>
          </a:p>
          <a:p>
            <a:pPr algn="l"/>
            <a:r>
              <a:rPr lang="en-US" sz="2000" dirty="0">
                <a:latin typeface="+mj-lt"/>
                <a:ea typeface="Calibri Light"/>
                <a:cs typeface="Calibri Light"/>
              </a:rPr>
              <a:t>Looking at the way these services are named and delimited. </a:t>
            </a:r>
          </a:p>
          <a:p>
            <a:pPr algn="l"/>
            <a:r>
              <a:rPr lang="en-US" sz="2000" dirty="0">
                <a:latin typeface="+mj-lt"/>
                <a:ea typeface="Calibri Light"/>
                <a:cs typeface="Calibri Light"/>
              </a:rPr>
              <a:t>Identifying and exemplifying categories or tiers of search services available to researchers.</a:t>
            </a:r>
            <a:r>
              <a:rPr lang="en-US" sz="2000" dirty="0">
                <a:latin typeface="+mj-lt"/>
              </a:rPr>
              <a:t>  </a:t>
            </a:r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040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35AB8-6354-A2D3-2B17-DF65533B1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4367DEB-83A7-1A5F-73BD-E9F8760E7E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>
            <a:extLst>
              <a:ext uri="{FF2B5EF4-FFF2-40B4-BE49-F238E27FC236}">
                <a16:creationId xmlns:a16="http://schemas.microsoft.com/office/drawing/2014/main" id="{115D67C4-DD1E-6993-3794-6FAEB3618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152" y="1346444"/>
            <a:ext cx="7117976" cy="438200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/>
            <a:r>
              <a:rPr lang="en-US" sz="3100" dirty="0">
                <a:latin typeface="+mj-lt"/>
              </a:rPr>
              <a:t>Three tiers of search support services:</a:t>
            </a:r>
          </a:p>
          <a:p>
            <a:pPr algn="l"/>
            <a:endParaRPr lang="en-US" sz="2000" b="1" dirty="0">
              <a:latin typeface="+mj-lt"/>
              <a:ea typeface="Calibri Light"/>
              <a:cs typeface="Calibri Light"/>
            </a:endParaRPr>
          </a:p>
          <a:p>
            <a:pPr algn="l"/>
            <a:r>
              <a:rPr lang="en-US" sz="2800" b="1" dirty="0">
                <a:latin typeface="+mj-lt"/>
              </a:rPr>
              <a:t>Introductory search support</a:t>
            </a:r>
            <a:endParaRPr lang="en-US" sz="2200" dirty="0">
              <a:latin typeface="+mj-lt"/>
            </a:endParaRPr>
          </a:p>
          <a:p>
            <a:pPr algn="l"/>
            <a:r>
              <a:rPr lang="en-US" sz="2200" dirty="0">
                <a:latin typeface="+mj-lt"/>
              </a:rPr>
              <a:t>Self-study and help to self-help- guides; providing a 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knowledgebase for researchers in searching, tutoring 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for the purpose of getting started with searches.</a:t>
            </a:r>
            <a:br>
              <a:rPr lang="en-US" sz="2200" dirty="0">
                <a:latin typeface="+mj-lt"/>
              </a:rPr>
            </a:br>
            <a:endParaRPr lang="en-US" sz="2200" dirty="0">
              <a:latin typeface="+mj-lt"/>
              <a:ea typeface="Calibri Light"/>
              <a:cs typeface="Calibri Light"/>
            </a:endParaRPr>
          </a:p>
          <a:p>
            <a:pPr algn="l"/>
            <a:r>
              <a:rPr lang="en-US" sz="2800" b="1" dirty="0" err="1">
                <a:latin typeface="+mj-lt"/>
              </a:rPr>
              <a:t>Customised</a:t>
            </a:r>
            <a:r>
              <a:rPr lang="en-US" sz="2800" b="1" dirty="0">
                <a:latin typeface="+mj-lt"/>
              </a:rPr>
              <a:t> search support</a:t>
            </a:r>
            <a:r>
              <a:rPr lang="en-US" sz="2200" dirty="0">
                <a:latin typeface="+mj-lt"/>
              </a:rPr>
              <a:t> </a:t>
            </a:r>
            <a:endParaRPr lang="en-US" sz="2200" dirty="0">
              <a:latin typeface="+mj-lt"/>
              <a:ea typeface="Calibri Light"/>
              <a:cs typeface="Calibri Light"/>
            </a:endParaRPr>
          </a:p>
          <a:p>
            <a:pPr algn="l"/>
            <a:r>
              <a:rPr lang="en-US" sz="2200" dirty="0">
                <a:latin typeface="+mj-lt"/>
              </a:rPr>
              <a:t>Consultation as to specific searches depending on 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where the researcher is in the search process; librarian 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designed searches on demand and according to needs</a:t>
            </a:r>
            <a:br>
              <a:rPr lang="en-US" sz="2200" dirty="0">
                <a:latin typeface="+mj-lt"/>
              </a:rPr>
            </a:br>
            <a:endParaRPr lang="en-US" sz="2200" dirty="0">
              <a:latin typeface="+mj-lt"/>
              <a:ea typeface="Calibri Light"/>
              <a:cs typeface="Calibri Light"/>
            </a:endParaRPr>
          </a:p>
          <a:p>
            <a:pPr algn="l"/>
            <a:r>
              <a:rPr lang="en-US" sz="2800" b="1" dirty="0">
                <a:latin typeface="+mj-lt"/>
              </a:rPr>
              <a:t>Collaborative search support </a:t>
            </a:r>
            <a:endParaRPr lang="en-US" sz="2800" b="1" dirty="0">
              <a:latin typeface="+mj-lt"/>
              <a:ea typeface="Calibri Light"/>
              <a:cs typeface="Calibri Light"/>
            </a:endParaRPr>
          </a:p>
          <a:p>
            <a:pPr algn="l"/>
            <a:r>
              <a:rPr lang="en-US" sz="2200" dirty="0">
                <a:latin typeface="+mj-lt"/>
              </a:rPr>
              <a:t>Conducting searches in collaboration with researchers; 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mediated searches adapted to a research process at large</a:t>
            </a:r>
            <a:endParaRPr lang="en-US" sz="2200" dirty="0">
              <a:latin typeface="+mj-lt"/>
              <a:ea typeface="Calibri Light"/>
              <a:cs typeface="Calibri Light"/>
            </a:endParaRPr>
          </a:p>
          <a:p>
            <a:pPr algn="l"/>
            <a:endParaRPr lang="pl-PL" sz="3100" dirty="0">
              <a:latin typeface="+mj-lt"/>
            </a:endParaRPr>
          </a:p>
        </p:txBody>
      </p:sp>
      <p:pic>
        <p:nvPicPr>
          <p:cNvPr id="3" name="Picture 2" descr="A close up of words&#10;&#10;AI-generated content may be incorrect.">
            <a:extLst>
              <a:ext uri="{FF2B5EF4-FFF2-40B4-BE49-F238E27FC236}">
                <a16:creationId xmlns:a16="http://schemas.microsoft.com/office/drawing/2014/main" id="{B5121BDB-D87A-C4EB-9757-8FF96861F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372" y="222006"/>
            <a:ext cx="7902087" cy="508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00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76E15-B2CB-2421-5F98-9959DAE99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C3B644B-4606-8D94-9E5D-1618EDCFF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>
            <a:extLst>
              <a:ext uri="{FF2B5EF4-FFF2-40B4-BE49-F238E27FC236}">
                <a16:creationId xmlns:a16="http://schemas.microsoft.com/office/drawing/2014/main" id="{ABFEF0B7-D58F-0C74-8692-FDCAD6EFF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706" y="1639521"/>
            <a:ext cx="10623176" cy="3936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3100">
              <a:latin typeface="+mj-lt"/>
            </a:endParaRPr>
          </a:p>
          <a:p>
            <a:pPr algn="l"/>
            <a:endParaRPr lang="en-US" sz="3100">
              <a:latin typeface="+mj-lt"/>
            </a:endParaRPr>
          </a:p>
          <a:p>
            <a:r>
              <a:rPr lang="en-US" sz="3100" dirty="0">
                <a:latin typeface="+mj-lt"/>
              </a:rPr>
              <a:t>How does it align with a collaborative approach?</a:t>
            </a:r>
            <a:endParaRPr lang="en-US" sz="3100" dirty="0">
              <a:latin typeface="+mj-lt"/>
              <a:ea typeface="Calibri Light" panose="020F0302020204030204"/>
              <a:cs typeface="Calibri Light" panose="020F0302020204030204"/>
            </a:endParaRPr>
          </a:p>
          <a:p>
            <a:pPr algn="l"/>
            <a:endParaRPr lang="en-US" sz="3100">
              <a:latin typeface="+mj-lt"/>
            </a:endParaRPr>
          </a:p>
          <a:p>
            <a:pPr algn="l"/>
            <a:endParaRPr lang="pl-PL" sz="3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030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56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B1408-DBA0-B904-2B3C-82E14F277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B10D824-BE30-AFA8-C59C-379CAD4BA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>
            <a:extLst>
              <a:ext uri="{FF2B5EF4-FFF2-40B4-BE49-F238E27FC236}">
                <a16:creationId xmlns:a16="http://schemas.microsoft.com/office/drawing/2014/main" id="{0619B9CA-815D-5FC7-155F-939E651D9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7718" y="1011992"/>
            <a:ext cx="10623176" cy="393652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US" sz="3100" dirty="0">
                <a:latin typeface="+mj-lt"/>
              </a:rPr>
              <a:t>Our aim for collaboration is to promote:</a:t>
            </a:r>
            <a:br>
              <a:rPr lang="en-US" sz="3100" dirty="0">
                <a:latin typeface="+mj-lt"/>
              </a:rPr>
            </a:br>
            <a:endParaRPr lang="en-US" sz="31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</a:rPr>
              <a:t>Joint effort</a:t>
            </a:r>
            <a:r>
              <a:rPr lang="en-US" sz="2200" dirty="0">
                <a:latin typeface="+mj-lt"/>
              </a:rPr>
              <a:t>: working together towards a shared goal</a:t>
            </a:r>
            <a:endParaRPr lang="en-US" sz="2200" dirty="0">
              <a:latin typeface="+mj-lt"/>
              <a:ea typeface="Calibri Light"/>
              <a:cs typeface="Calibri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</a:rPr>
              <a:t>Equal contribution</a:t>
            </a:r>
            <a:r>
              <a:rPr lang="en-US" sz="2200" dirty="0">
                <a:latin typeface="+mj-lt"/>
              </a:rPr>
              <a:t>: forming a team of academic associates </a:t>
            </a:r>
            <a:endParaRPr lang="en-US" sz="2200" dirty="0">
              <a:latin typeface="+mj-lt"/>
              <a:ea typeface="Calibri Light"/>
              <a:cs typeface="Calibri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</a:rPr>
              <a:t>Mutual exchange</a:t>
            </a:r>
            <a:r>
              <a:rPr lang="en-US" sz="2200" dirty="0">
                <a:latin typeface="+mj-lt"/>
              </a:rPr>
              <a:t>: resulting in a sense of ownership</a:t>
            </a:r>
            <a:endParaRPr lang="en-US" sz="2200" dirty="0">
              <a:latin typeface="+mj-lt"/>
              <a:ea typeface="Calibri Light"/>
              <a:cs typeface="Calibri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</a:rPr>
              <a:t>Interprofessional openness</a:t>
            </a:r>
            <a:r>
              <a:rPr lang="en-US" sz="2200" dirty="0">
                <a:latin typeface="+mj-lt"/>
              </a:rPr>
              <a:t>: fostering trust across boundaries  </a:t>
            </a:r>
            <a:endParaRPr lang="en-US" sz="2200" dirty="0">
              <a:latin typeface="+mj-lt"/>
              <a:ea typeface="Calibri Light"/>
              <a:cs typeface="Calibri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</a:rPr>
              <a:t>Shared learning</a:t>
            </a:r>
            <a:r>
              <a:rPr lang="en-US" sz="2200" dirty="0">
                <a:latin typeface="+mj-lt"/>
              </a:rPr>
              <a:t>: extending the competencies of the team </a:t>
            </a:r>
            <a:endParaRPr lang="en-US" sz="2200" dirty="0">
              <a:latin typeface="+mj-lt"/>
              <a:ea typeface="Calibri Light"/>
              <a:cs typeface="Calibri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algn="l"/>
            <a:endParaRPr lang="pl-PL" sz="3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5659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E3CD2-E991-DD25-8CEF-241F54F94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82B827C-787F-06E4-3FFB-1ECB6986C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>
            <a:extLst>
              <a:ext uri="{FF2B5EF4-FFF2-40B4-BE49-F238E27FC236}">
                <a16:creationId xmlns:a16="http://schemas.microsoft.com/office/drawing/2014/main" id="{509EF14C-D60B-A2FF-3ED2-3CEF03EC6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907" y="1110603"/>
            <a:ext cx="9466728" cy="3936526"/>
          </a:xfrm>
        </p:spPr>
        <p:txBody>
          <a:bodyPr>
            <a:normAutofit/>
          </a:bodyPr>
          <a:lstStyle/>
          <a:p>
            <a:pPr algn="l"/>
            <a:r>
              <a:rPr lang="en-US" sz="3100">
                <a:latin typeface="+mj-lt"/>
              </a:rPr>
              <a:t>For purposes of collaboration in searches:</a:t>
            </a:r>
          </a:p>
          <a:p>
            <a:pPr algn="l"/>
            <a:endParaRPr lang="pl-PL" sz="3100" dirty="0">
              <a:latin typeface="+mj-lt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A8291BD-06C6-B508-6C5E-7422ED5282BD}"/>
              </a:ext>
            </a:extLst>
          </p:cNvPr>
          <p:cNvSpPr txBox="1"/>
          <p:nvPr/>
        </p:nvSpPr>
        <p:spPr>
          <a:xfrm>
            <a:off x="1515036" y="1790744"/>
            <a:ext cx="9386046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dirty="0">
                <a:latin typeface="+mj-lt"/>
              </a:rPr>
              <a:t>Need to</a:t>
            </a:r>
            <a:r>
              <a:rPr lang="en-US" i="1" dirty="0">
                <a:latin typeface="+mj-lt"/>
              </a:rPr>
              <a:t> confirm </a:t>
            </a:r>
            <a:r>
              <a:rPr lang="en-US" dirty="0">
                <a:latin typeface="+mj-lt"/>
              </a:rPr>
              <a:t>collaboration within systematic searches, </a:t>
            </a:r>
            <a:r>
              <a:rPr lang="en-US" i="1" dirty="0">
                <a:latin typeface="+mj-lt"/>
              </a:rPr>
              <a:t>develop </a:t>
            </a:r>
            <a:r>
              <a:rPr lang="en-US" dirty="0">
                <a:latin typeface="+mj-lt"/>
              </a:rPr>
              <a:t>collaboration in exploratory searches, </a:t>
            </a:r>
            <a:r>
              <a:rPr lang="en-US" i="1" dirty="0">
                <a:latin typeface="+mj-lt"/>
              </a:rPr>
              <a:t>learn and teach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collaboration in everyday searches</a:t>
            </a:r>
            <a:endParaRPr lang="en-US" dirty="0">
              <a:latin typeface="Calibri" panose="020F0502020204030204"/>
              <a:ea typeface="Calibri"/>
              <a:cs typeface="Calibri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endParaRPr lang="en-US">
              <a:latin typeface="Calibri" panose="020F0502020204030204"/>
              <a:ea typeface="Calibri"/>
              <a:cs typeface="Calibri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dirty="0">
                <a:latin typeface="+mj-lt"/>
              </a:rPr>
              <a:t>Need to</a:t>
            </a:r>
            <a:r>
              <a:rPr lang="en-US" i="1" dirty="0">
                <a:latin typeface="+mj-lt"/>
              </a:rPr>
              <a:t> prioritize</a:t>
            </a:r>
            <a:r>
              <a:rPr lang="en-US" sz="1800" i="1" dirty="0">
                <a:latin typeface="+mj-lt"/>
              </a:rPr>
              <a:t> and </a:t>
            </a:r>
            <a:r>
              <a:rPr lang="en-US" i="1" dirty="0">
                <a:latin typeface="+mj-lt"/>
              </a:rPr>
              <a:t>demonstrate</a:t>
            </a:r>
            <a:r>
              <a:rPr lang="en-US" sz="1800" i="1" dirty="0">
                <a:latin typeface="+mj-lt"/>
              </a:rPr>
              <a:t> value </a:t>
            </a:r>
            <a:r>
              <a:rPr lang="en-US" i="1" dirty="0">
                <a:latin typeface="+mj-lt"/>
              </a:rPr>
              <a:t>of collaboration </a:t>
            </a:r>
            <a:r>
              <a:rPr lang="en-US" dirty="0">
                <a:latin typeface="+mj-lt"/>
              </a:rPr>
              <a:t>as collaboration</a:t>
            </a:r>
            <a:r>
              <a:rPr lang="en-US" sz="1800" dirty="0">
                <a:latin typeface="+mj-lt"/>
              </a:rPr>
              <a:t> takes a certain amount of time and resources</a:t>
            </a:r>
            <a:endParaRPr lang="en-US" dirty="0">
              <a:latin typeface="+mj-lt"/>
              <a:ea typeface="Calibri Light"/>
              <a:cs typeface="Calibri Light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endParaRPr lang="en-US" i="1" dirty="0">
              <a:latin typeface="+mj-lt"/>
              <a:ea typeface="Calibri Light"/>
              <a:cs typeface="Calibri Light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dirty="0">
                <a:latin typeface="+mj-lt"/>
              </a:rPr>
              <a:t>Need to</a:t>
            </a:r>
            <a:r>
              <a:rPr lang="en-US" i="1" dirty="0">
                <a:latin typeface="+mj-lt"/>
              </a:rPr>
              <a:t> communicate the importance of searches</a:t>
            </a:r>
            <a:r>
              <a:rPr lang="en-US" sz="1800" i="1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as situated </a:t>
            </a:r>
            <a:r>
              <a:rPr lang="en-US" sz="1800" i="1" dirty="0">
                <a:latin typeface="+mj-lt"/>
              </a:rPr>
              <a:t>in context with the research </a:t>
            </a:r>
            <a:r>
              <a:rPr lang="en-US" i="1" dirty="0">
                <a:latin typeface="+mj-lt"/>
              </a:rPr>
              <a:t>process </a:t>
            </a:r>
            <a:r>
              <a:rPr lang="en-US" dirty="0">
                <a:latin typeface="+mj-lt"/>
              </a:rPr>
              <a:t>at large rather than being isolated efforts, to </a:t>
            </a:r>
            <a:r>
              <a:rPr lang="en-US" i="1" dirty="0">
                <a:latin typeface="+mj-lt"/>
              </a:rPr>
              <a:t>lower the threshold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to consult librarians in search-related matters </a:t>
            </a:r>
            <a:endParaRPr lang="en-US" dirty="0">
              <a:latin typeface="+mj-lt"/>
              <a:ea typeface="Calibri Light" panose="020F0302020204030204"/>
              <a:cs typeface="Calibri Light" panose="020F0302020204030204"/>
            </a:endParaRPr>
          </a:p>
          <a:p>
            <a:endParaRPr lang="en-US" sz="1800">
              <a:latin typeface="+mj-lt"/>
              <a:ea typeface="Calibri Light" panose="020F0302020204030204"/>
              <a:cs typeface="Calibri Light" panose="020F03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latin typeface="+mj-lt"/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5350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05BE0-FB63-7F12-E9C7-FDAA85196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36402C3-44FE-554A-9542-7BB5F38D17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>
            <a:extLst>
              <a:ext uri="{FF2B5EF4-FFF2-40B4-BE49-F238E27FC236}">
                <a16:creationId xmlns:a16="http://schemas.microsoft.com/office/drawing/2014/main" id="{880BCF4F-FC88-8CE7-9E68-4FF0D9316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027" y="1460737"/>
            <a:ext cx="9466728" cy="393652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100" dirty="0" err="1">
                <a:latin typeface="+mj-lt"/>
              </a:rPr>
              <a:t>Refererences</a:t>
            </a:r>
            <a:endParaRPr lang="en-US" sz="3100" dirty="0">
              <a:latin typeface="+mj-lt"/>
            </a:endParaRPr>
          </a:p>
          <a:p>
            <a:pPr algn="l"/>
            <a:r>
              <a:rPr lang="en-US" sz="2000" dirty="0">
                <a:latin typeface="+mj-lt"/>
              </a:rPr>
              <a:t>Foster, A. (2004). A nonlinear model of information-seeking behavior. Journal of the American Society for Information Science and Technology, 55(3), 228-237. https://doi.org/https://doi.org/10.1002/asi.10359</a:t>
            </a:r>
          </a:p>
          <a:p>
            <a:pPr algn="l"/>
            <a:r>
              <a:rPr lang="en-US" sz="2000" dirty="0" err="1">
                <a:latin typeface="+mj-lt"/>
              </a:rPr>
              <a:t>Gusenbauer</a:t>
            </a:r>
            <a:r>
              <a:rPr lang="en-US" sz="2000" dirty="0">
                <a:latin typeface="+mj-lt"/>
              </a:rPr>
              <a:t>, M., &amp; Haddaway, N. R. (2021). What every researcher should know about searching – clarified concepts, search advice, and an agenda to improve finding in academia. Research Synthesis Methods, 12(2), 136-147. https://doi.org/10.1002/jrsm.1457</a:t>
            </a:r>
          </a:p>
          <a:p>
            <a:pPr algn="l"/>
            <a:r>
              <a:rPr lang="en-US" sz="2000" dirty="0">
                <a:latin typeface="+mj-lt"/>
              </a:rPr>
              <a:t>Soufan, A., Ruthven, I., &amp; Azzopardi, L. (2022). Searching the Literature: An Analysis of an Exploratory Search Task. ACM SIGIR Conference on Human Information Interaction and Retrieval, 146–157. https://doi.org/10.1145/3498366.3505818</a:t>
            </a:r>
          </a:p>
          <a:p>
            <a:pPr algn="l"/>
            <a:r>
              <a:rPr lang="en-US" sz="2000" dirty="0">
                <a:latin typeface="+mj-lt"/>
              </a:rPr>
              <a:t>White, R.W. &amp; Roth, R.A. (2009). Exploratory search: beyond the query-response paradigm. [San Rafael, Calif.]: Morgan &amp; Claypool Publishers.</a:t>
            </a:r>
          </a:p>
        </p:txBody>
      </p:sp>
    </p:spTree>
    <p:extLst>
      <p:ext uri="{BB962C8B-B14F-4D97-AF65-F5344CB8AC3E}">
        <p14:creationId xmlns:p14="http://schemas.microsoft.com/office/powerpoint/2010/main" val="1824223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dtytuł 6"/>
          <p:cNvSpPr>
            <a:spLocks noGrp="1"/>
          </p:cNvSpPr>
          <p:nvPr>
            <p:ph type="subTitle" idx="1"/>
          </p:nvPr>
        </p:nvSpPr>
        <p:spPr>
          <a:xfrm>
            <a:off x="1634859" y="3429000"/>
            <a:ext cx="8833740" cy="1783935"/>
          </a:xfrm>
        </p:spPr>
        <p:txBody>
          <a:bodyPr>
            <a:normAutofit/>
          </a:bodyPr>
          <a:lstStyle/>
          <a:p>
            <a:pPr algn="l"/>
            <a:r>
              <a:rPr lang="sv-SE" sz="1800" b="1"/>
              <a:t>Joakim Westerlund</a:t>
            </a:r>
            <a:r>
              <a:rPr lang="pl-PL" sz="1800" b="1"/>
              <a:t> </a:t>
            </a:r>
            <a:br>
              <a:rPr lang="pl-PL" sz="1800" b="1"/>
            </a:br>
            <a:r>
              <a:rPr lang="sv-SE" sz="1800">
                <a:hlinkClick r:id="rId3"/>
              </a:rPr>
              <a:t>joakim.westerlund@liu.se</a:t>
            </a:r>
            <a:endParaRPr lang="sv-SE" sz="1800"/>
          </a:p>
          <a:p>
            <a:pPr algn="l"/>
            <a:endParaRPr lang="sv-SE" sz="1800"/>
          </a:p>
          <a:p>
            <a:pPr algn="l"/>
            <a:r>
              <a:rPr lang="sv-SE" sz="1800" b="1"/>
              <a:t>Cia Gustrén Holmbergh</a:t>
            </a:r>
            <a:br>
              <a:rPr lang="sv-SE" sz="1800" b="1"/>
            </a:br>
            <a:r>
              <a:rPr lang="sv-SE" sz="1800">
                <a:hlinkClick r:id="rId4"/>
              </a:rPr>
              <a:t>cia.gustren.holmbergh@liu.se</a:t>
            </a:r>
            <a:r>
              <a:rPr lang="sv-SE" sz="1800"/>
              <a:t> </a:t>
            </a:r>
            <a:r>
              <a:rPr lang="pl-PL" sz="1800"/>
              <a:t> </a:t>
            </a:r>
            <a:endParaRPr lang="pl-PL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2235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7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5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3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956987" y="1250280"/>
            <a:ext cx="9617499" cy="932675"/>
          </a:xfrm>
        </p:spPr>
        <p:txBody>
          <a:bodyPr anchor="t">
            <a:normAutofit fontScale="90000"/>
          </a:bodyPr>
          <a:lstStyle/>
          <a:p>
            <a:pPr algn="l"/>
            <a:r>
              <a:rPr lang="sv-SE" sz="4400"/>
              <a:t>How do researchers (re)search -</a:t>
            </a:r>
            <a:br>
              <a:rPr lang="sv-SE" sz="4400"/>
            </a:br>
            <a:r>
              <a:rPr lang="sv-SE" sz="4400"/>
              <a:t>and how can we contribute?</a:t>
            </a:r>
            <a:r>
              <a:rPr lang="pl-PL" sz="4400" b="1">
                <a:latin typeface="+mn-lt"/>
              </a:rPr>
              <a:t> </a:t>
            </a:r>
            <a:br>
              <a:rPr lang="sv-SE" sz="4400" b="1">
                <a:latin typeface="+mn-lt"/>
              </a:rPr>
            </a:br>
            <a:r>
              <a:rPr lang="en-US" sz="3100"/>
              <a:t>Collaborative approaches to literature searches</a:t>
            </a:r>
            <a:br>
              <a:rPr lang="en-US" sz="3100"/>
            </a:br>
            <a:endParaRPr lang="pl-PL" sz="3100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956987" y="3174834"/>
            <a:ext cx="9616945" cy="1789051"/>
          </a:xfrm>
        </p:spPr>
        <p:txBody>
          <a:bodyPr>
            <a:normAutofit/>
          </a:bodyPr>
          <a:lstStyle/>
          <a:p>
            <a:pPr algn="l"/>
            <a:r>
              <a:rPr lang="sv-SE">
                <a:latin typeface="+mj-lt"/>
              </a:rPr>
              <a:t>Joakim </a:t>
            </a:r>
            <a:r>
              <a:rPr lang="sv-SE" b="1"/>
              <a:t>Westerlund</a:t>
            </a:r>
            <a:r>
              <a:rPr lang="pl-PL" sz="2000" b="1" baseline="30000"/>
              <a:t>1</a:t>
            </a:r>
            <a:r>
              <a:rPr lang="pl-PL" sz="2000" b="1"/>
              <a:t>, </a:t>
            </a:r>
            <a:r>
              <a:rPr lang="sv-SE"/>
              <a:t>Cia</a:t>
            </a:r>
            <a:r>
              <a:rPr lang="pl-PL"/>
              <a:t> </a:t>
            </a:r>
            <a:r>
              <a:rPr lang="sv-SE" b="1"/>
              <a:t>Gustrén Holmbergh</a:t>
            </a:r>
            <a:r>
              <a:rPr lang="pl-PL" sz="2000" b="1" baseline="30000"/>
              <a:t>2</a:t>
            </a:r>
            <a:endParaRPr lang="pl-PL" sz="1800" b="1" baseline="30000" dirty="0"/>
          </a:p>
          <a:p>
            <a:pPr algn="l"/>
            <a:endParaRPr lang="pl-PL" sz="1800" b="1" baseline="30000" dirty="0">
              <a:latin typeface="+mj-lt"/>
            </a:endParaRPr>
          </a:p>
          <a:p>
            <a:pPr algn="l"/>
            <a:r>
              <a:rPr lang="pl-PL" sz="2000" b="1" baseline="30000"/>
              <a:t>1</a:t>
            </a:r>
            <a:r>
              <a:rPr lang="pl-PL" sz="2000" b="1"/>
              <a:t> </a:t>
            </a:r>
            <a:r>
              <a:rPr lang="sv-SE" sz="1800"/>
              <a:t>Linköping University library, Campus University Hospital, Linköping, Sweden</a:t>
            </a:r>
            <a:endParaRPr lang="pl-PL" sz="1800" dirty="0"/>
          </a:p>
          <a:p>
            <a:pPr algn="l"/>
            <a:r>
              <a:rPr lang="pl-PL" sz="2000" b="1" baseline="30000"/>
              <a:t>2</a:t>
            </a:r>
            <a:r>
              <a:rPr lang="pl-PL" sz="2000" b="1"/>
              <a:t> </a:t>
            </a:r>
            <a:r>
              <a:rPr lang="sv-SE" sz="1800"/>
              <a:t>Linköping University library, Campus Norrköping, Norrköping, Sweden</a:t>
            </a:r>
            <a:endParaRPr lang="pl-PL" sz="1800" dirty="0"/>
          </a:p>
          <a:p>
            <a:pPr algn="l"/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64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864659" y="1209215"/>
            <a:ext cx="9709273" cy="3936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2800" dirty="0" err="1">
                <a:latin typeface="+mj-lt"/>
              </a:rPr>
              <a:t>Outline</a:t>
            </a:r>
            <a:r>
              <a:rPr lang="pl-PL" sz="2800" dirty="0">
                <a:latin typeface="+mj-lt"/>
              </a:rPr>
              <a:t> of </a:t>
            </a:r>
            <a:r>
              <a:rPr lang="pl-PL" sz="2800" dirty="0" err="1">
                <a:latin typeface="+mj-lt"/>
              </a:rPr>
              <a:t>presentation</a:t>
            </a:r>
            <a:endParaRPr lang="sv-SE" sz="2800">
              <a:latin typeface="+mj-lt"/>
              <a:ea typeface="Calibri Light"/>
              <a:cs typeface="Calibri Light"/>
            </a:endParaRPr>
          </a:p>
          <a:p>
            <a:pPr algn="l"/>
            <a:endParaRPr lang="sv-SE">
              <a:latin typeface="+mj-lt"/>
            </a:endParaRPr>
          </a:p>
          <a:p>
            <a:pPr algn="l"/>
            <a:r>
              <a:rPr lang="en-US" dirty="0">
                <a:latin typeface="+mj-lt"/>
              </a:rPr>
              <a:t>About us</a:t>
            </a:r>
            <a:endParaRPr lang="en-US" dirty="0">
              <a:latin typeface="+mj-lt"/>
              <a:ea typeface="Calibri Light"/>
              <a:cs typeface="Calibri Light"/>
            </a:endParaRPr>
          </a:p>
          <a:p>
            <a:pPr algn="l"/>
            <a:r>
              <a:rPr lang="en-US" dirty="0">
                <a:latin typeface="+mj-lt"/>
              </a:rPr>
              <a:t>How do researchers search?</a:t>
            </a:r>
            <a:endParaRPr lang="en-US" dirty="0">
              <a:latin typeface="+mj-lt"/>
              <a:ea typeface="Calibri Light"/>
              <a:cs typeface="Calibri Light"/>
            </a:endParaRPr>
          </a:p>
          <a:p>
            <a:pPr algn="l"/>
            <a:r>
              <a:rPr lang="en-US" dirty="0">
                <a:latin typeface="+mj-lt"/>
              </a:rPr>
              <a:t>Our study: background, purpose, aim &amp; methodology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1) Interview study, 2) Service description analysis</a:t>
            </a:r>
            <a:endParaRPr lang="en-US" dirty="0">
              <a:latin typeface="+mj-lt"/>
              <a:ea typeface="Calibri Light"/>
              <a:cs typeface="Calibri Light"/>
            </a:endParaRPr>
          </a:p>
          <a:p>
            <a:pPr algn="l"/>
            <a:r>
              <a:rPr lang="en-US" dirty="0">
                <a:latin typeface="+mj-lt"/>
              </a:rPr>
              <a:t>How does it align with a collaborative approach?</a:t>
            </a:r>
            <a:endParaRPr lang="en-US" dirty="0">
              <a:latin typeface="+mj-lt"/>
              <a:ea typeface="Calibri Light"/>
              <a:cs typeface="Calibri Light"/>
            </a:endParaRPr>
          </a:p>
          <a:p>
            <a:pPr algn="l"/>
            <a:endParaRPr lang="en-US">
              <a:latin typeface="+mj-lt"/>
            </a:endParaRPr>
          </a:p>
          <a:p>
            <a:pPr algn="l"/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825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Modern map of Europe av Ingo Menhard som poster, canvastavla och mer |  Posterlounge.se">
            <a:extLst>
              <a:ext uri="{FF2B5EF4-FFF2-40B4-BE49-F238E27FC236}">
                <a16:creationId xmlns:a16="http://schemas.microsoft.com/office/drawing/2014/main" id="{D0142893-6022-0556-57C9-7657B4DA3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52034"/>
            <a:ext cx="5609913" cy="420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626250" y="1463215"/>
            <a:ext cx="9924426" cy="393652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/>
            <a:r>
              <a:rPr lang="pl-PL" sz="3400" dirty="0" err="1">
                <a:latin typeface="+mj-lt"/>
              </a:rPr>
              <a:t>Linköping</a:t>
            </a:r>
            <a:r>
              <a:rPr lang="pl-PL" sz="3400" dirty="0">
                <a:latin typeface="+mj-lt"/>
              </a:rPr>
              <a:t> University </a:t>
            </a:r>
            <a:r>
              <a:rPr lang="pl-PL" sz="3400" dirty="0" err="1">
                <a:latin typeface="+mj-lt"/>
              </a:rPr>
              <a:t>library</a:t>
            </a:r>
            <a:endParaRPr lang="sv-SE" sz="3400" dirty="0" err="1">
              <a:latin typeface="+mj-lt"/>
            </a:endParaRPr>
          </a:p>
          <a:p>
            <a:pPr algn="l"/>
            <a:r>
              <a:rPr lang="en-US" dirty="0">
                <a:latin typeface="+mj-lt"/>
              </a:rPr>
              <a:t>Linköping University​, County of Östergötland, Sweden </a:t>
            </a:r>
            <a:endParaRPr lang="en-US" dirty="0">
              <a:latin typeface="+mj-lt"/>
              <a:ea typeface="Calibri Light"/>
              <a:cs typeface="Calibri Light"/>
            </a:endParaRPr>
          </a:p>
          <a:p>
            <a:pPr algn="l"/>
            <a:r>
              <a:rPr lang="en-US" sz="2200" dirty="0">
                <a:latin typeface="+mj-lt"/>
                <a:ea typeface="Calibri Light"/>
                <a:cs typeface="Calibri Light"/>
              </a:rPr>
              <a:t>Established in 1975</a:t>
            </a:r>
            <a:endParaRPr lang="en-US" dirty="0">
              <a:latin typeface="+mj-lt"/>
              <a:ea typeface="Calibri Light"/>
              <a:cs typeface="Calibri Light"/>
            </a:endParaRPr>
          </a:p>
          <a:p>
            <a:pPr algn="l"/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44 500 students &amp; 4500 employees </a:t>
            </a:r>
            <a:endParaRPr lang="en-US" dirty="0">
              <a:latin typeface="+mj-lt"/>
              <a:ea typeface="Calibri Light"/>
              <a:cs typeface="Calibri Light"/>
            </a:endParaRPr>
          </a:p>
          <a:p>
            <a:pPr algn="l"/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Four faculties: 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Medical, Technological, Educational, Philosophical </a:t>
            </a:r>
            <a:endParaRPr lang="en-US" dirty="0">
              <a:latin typeface="+mj-lt"/>
              <a:ea typeface="Calibri Light"/>
              <a:cs typeface="Calibri Light"/>
            </a:endParaRPr>
          </a:p>
          <a:p>
            <a:pPr algn="l"/>
            <a:endParaRPr lang="en-US" dirty="0">
              <a:latin typeface="+mj-lt"/>
              <a:ea typeface="Calibri Light"/>
              <a:cs typeface="Calibri Light"/>
            </a:endParaRPr>
          </a:p>
          <a:p>
            <a:pPr algn="l"/>
            <a:r>
              <a:rPr lang="en-US" dirty="0">
                <a:latin typeface="+mj-lt"/>
              </a:rPr>
              <a:t>Three campuses = three campus libraries:</a:t>
            </a:r>
            <a:endParaRPr lang="en-US" dirty="0">
              <a:latin typeface="+mj-lt"/>
              <a:ea typeface="Calibri Light"/>
              <a:cs typeface="Calibri Light"/>
            </a:endParaRPr>
          </a:p>
          <a:p>
            <a:pPr algn="l"/>
            <a:r>
              <a:rPr lang="en-US" dirty="0">
                <a:latin typeface="+mj-lt"/>
              </a:rPr>
              <a:t>In Linköping: Campus Valla &amp; Medical Library ​</a:t>
            </a:r>
            <a:endParaRPr lang="en-US" dirty="0">
              <a:latin typeface="+mj-lt"/>
              <a:ea typeface="Calibri Light"/>
              <a:cs typeface="Calibri Light"/>
            </a:endParaRPr>
          </a:p>
          <a:p>
            <a:pPr algn="l"/>
            <a:r>
              <a:rPr lang="en-US" dirty="0">
                <a:latin typeface="+mj-lt"/>
              </a:rPr>
              <a:t>In Norrköping: Campus Norrköping​ library</a:t>
            </a:r>
            <a:endParaRPr lang="en-US" dirty="0">
              <a:latin typeface="+mj-lt"/>
              <a:ea typeface="Calibri Light"/>
              <a:cs typeface="Calibri Light"/>
            </a:endParaRPr>
          </a:p>
          <a:p>
            <a:pPr algn="l"/>
            <a:endParaRPr lang="sv-SE" dirty="0">
              <a:latin typeface="+mj-lt"/>
            </a:endParaRPr>
          </a:p>
          <a:p>
            <a:pPr algn="l"/>
            <a:endParaRPr lang="sv-SE" dirty="0">
              <a:latin typeface="+mj-lt"/>
            </a:endParaRPr>
          </a:p>
          <a:p>
            <a:pPr algn="l"/>
            <a:endParaRPr lang="pl-PL" dirty="0">
              <a:latin typeface="+mj-lt"/>
            </a:endParaRP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3385522F-B680-960C-8C03-040CE14F875C}"/>
              </a:ext>
            </a:extLst>
          </p:cNvPr>
          <p:cNvSpPr/>
          <p:nvPr/>
        </p:nvSpPr>
        <p:spPr>
          <a:xfrm>
            <a:off x="8617473" y="2658931"/>
            <a:ext cx="140447" cy="1452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479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89F0D-4FA5-2DD5-C337-A97AF7900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71762BD-B83A-AFDE-2A95-6167B4A6E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>
            <a:extLst>
              <a:ext uri="{FF2B5EF4-FFF2-40B4-BE49-F238E27FC236}">
                <a16:creationId xmlns:a16="http://schemas.microsoft.com/office/drawing/2014/main" id="{0160282A-6840-4146-CEE2-1CE1E89AF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9507" y="1209215"/>
            <a:ext cx="9924426" cy="393652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pl-PL" sz="3400" dirty="0" err="1">
                <a:latin typeface="+mj-lt"/>
              </a:rPr>
              <a:t>Linköping</a:t>
            </a:r>
            <a:r>
              <a:rPr lang="pl-PL" sz="3400" dirty="0">
                <a:latin typeface="+mj-lt"/>
              </a:rPr>
              <a:t> University </a:t>
            </a:r>
            <a:r>
              <a:rPr lang="pl-PL" sz="3400" dirty="0" err="1">
                <a:latin typeface="+mj-lt"/>
              </a:rPr>
              <a:t>library</a:t>
            </a:r>
            <a:r>
              <a:rPr lang="pl-PL" sz="3400" dirty="0">
                <a:latin typeface="+mj-lt"/>
              </a:rPr>
              <a:t> </a:t>
            </a:r>
            <a:r>
              <a:rPr lang="pl-PL" sz="3400" dirty="0" err="1">
                <a:latin typeface="+mj-lt"/>
              </a:rPr>
              <a:t>search</a:t>
            </a:r>
            <a:r>
              <a:rPr lang="pl-PL" sz="3400" dirty="0">
                <a:latin typeface="+mj-lt"/>
              </a:rPr>
              <a:t> </a:t>
            </a:r>
            <a:r>
              <a:rPr lang="pl-PL" sz="3400" dirty="0" err="1">
                <a:latin typeface="+mj-lt"/>
              </a:rPr>
              <a:t>support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A team of search support divided into two subgroups: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One subgroup directed towards searches within the Medical sciences</a:t>
            </a:r>
            <a:endParaRPr lang="en-US" dirty="0">
              <a:latin typeface="+mj-lt"/>
              <a:ea typeface="Calibri Light"/>
              <a:cs typeface="Calibri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One subgroup directed towards searches within Technology, Educational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Sciences, Social sciences, Humanities</a:t>
            </a:r>
            <a:endParaRPr lang="en-US" dirty="0">
              <a:latin typeface="+mj-lt"/>
              <a:ea typeface="Calibri Light"/>
              <a:cs typeface="Calibri Light"/>
            </a:endParaRPr>
          </a:p>
          <a:p>
            <a:pPr algn="l"/>
            <a:endParaRPr lang="en-US">
              <a:latin typeface="+mj-lt"/>
            </a:endParaRPr>
          </a:p>
          <a:p>
            <a:pPr algn="l"/>
            <a:r>
              <a:rPr lang="en-US" dirty="0">
                <a:latin typeface="+mj-lt"/>
              </a:rPr>
              <a:t>We provide researchers with:</a:t>
            </a:r>
            <a:endParaRPr lang="en-US" dirty="0">
              <a:latin typeface="+mj-lt"/>
              <a:ea typeface="Calibri Light"/>
              <a:cs typeface="Calibri Light"/>
            </a:endParaRPr>
          </a:p>
          <a:p>
            <a:pPr algn="l"/>
            <a:r>
              <a:rPr lang="en-US" dirty="0">
                <a:latin typeface="+mj-lt"/>
              </a:rPr>
              <a:t>search support services (search tutoring):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librarians give advice and guide researchers in the search process</a:t>
            </a:r>
            <a:endParaRPr lang="en-US" dirty="0">
              <a:latin typeface="+mj-lt"/>
              <a:ea typeface="Calibri Light"/>
              <a:cs typeface="Calibri Light"/>
            </a:endParaRPr>
          </a:p>
          <a:p>
            <a:pPr algn="l"/>
            <a:r>
              <a:rPr lang="en-US" dirty="0">
                <a:latin typeface="+mj-lt"/>
              </a:rPr>
              <a:t>search request services (search assignments):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librarians design and conduct searches</a:t>
            </a:r>
            <a:endParaRPr lang="en-US" dirty="0">
              <a:latin typeface="+mj-lt"/>
              <a:ea typeface="Calibri Light"/>
              <a:cs typeface="Calibri Light"/>
            </a:endParaRPr>
          </a:p>
          <a:p>
            <a:pPr algn="l"/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0809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4772C-DFBC-8DBF-104F-0DE6D962D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1A42B84-36CA-F4C0-7D2D-6D76060B8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dtytuł 6">
            <a:extLst>
              <a:ext uri="{FF2B5EF4-FFF2-40B4-BE49-F238E27FC236}">
                <a16:creationId xmlns:a16="http://schemas.microsoft.com/office/drawing/2014/main" id="{5F4812E3-EE20-D467-4559-CE2E9C257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9507" y="1209215"/>
            <a:ext cx="9924426" cy="3936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100" dirty="0">
                <a:latin typeface="+mj-lt"/>
              </a:rPr>
              <a:t>Bookings for search support at </a:t>
            </a:r>
            <a:r>
              <a:rPr lang="en-US" sz="3100" dirty="0" err="1">
                <a:latin typeface="+mj-lt"/>
              </a:rPr>
              <a:t>LiU</a:t>
            </a:r>
            <a:endParaRPr lang="en-US" sz="3100" dirty="0">
              <a:latin typeface="+mj-lt"/>
              <a:ea typeface="Calibri Light"/>
              <a:cs typeface="Calibri Light"/>
            </a:endParaRPr>
          </a:p>
          <a:p>
            <a:pPr algn="l"/>
            <a:endParaRPr lang="en-US" sz="3100">
              <a:latin typeface="+mj-lt"/>
            </a:endParaRPr>
          </a:p>
          <a:p>
            <a:pPr algn="l"/>
            <a:r>
              <a:rPr lang="en-US" sz="2000" dirty="0">
                <a:latin typeface="+mj-lt"/>
              </a:rPr>
              <a:t>Systematic reviews take most of our time</a:t>
            </a:r>
          </a:p>
          <a:p>
            <a:pPr algn="l"/>
            <a:r>
              <a:rPr lang="en-US" sz="2000" dirty="0">
                <a:latin typeface="+mj-lt"/>
              </a:rPr>
              <a:t>Directed towards the medical faculty</a:t>
            </a:r>
            <a:endParaRPr lang="en-US" sz="2000" dirty="0">
              <a:latin typeface="+mj-lt"/>
              <a:ea typeface="Calibri Light"/>
              <a:cs typeface="Calibri Light"/>
            </a:endParaRPr>
          </a:p>
          <a:p>
            <a:pPr algn="l"/>
            <a:endParaRPr lang="en-US" sz="2000">
              <a:latin typeface="+mj-lt"/>
            </a:endParaRPr>
          </a:p>
          <a:p>
            <a:pPr algn="l"/>
            <a:r>
              <a:rPr lang="en-US" sz="2000" dirty="0">
                <a:latin typeface="+mj-lt"/>
              </a:rPr>
              <a:t>14 systematic search requests 2024</a:t>
            </a:r>
            <a:endParaRPr lang="en-US" sz="2000" dirty="0">
              <a:latin typeface="+mj-lt"/>
              <a:ea typeface="Calibri Light"/>
              <a:cs typeface="Calibri Light"/>
            </a:endParaRPr>
          </a:p>
          <a:p>
            <a:pPr algn="l"/>
            <a:r>
              <a:rPr lang="en-US" sz="2000" dirty="0">
                <a:latin typeface="+mj-lt"/>
              </a:rPr>
              <a:t>21 search </a:t>
            </a:r>
            <a:r>
              <a:rPr lang="en-US" sz="2000" dirty="0" err="1">
                <a:latin typeface="+mj-lt"/>
              </a:rPr>
              <a:t>tutorings</a:t>
            </a:r>
            <a:endParaRPr lang="en-US" sz="2000" dirty="0">
              <a:latin typeface="+mj-lt"/>
              <a:ea typeface="Calibri Light"/>
              <a:cs typeface="Calibri Light"/>
            </a:endParaRPr>
          </a:p>
          <a:p>
            <a:pPr algn="l"/>
            <a:endParaRPr lang="pl-PL" sz="3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17591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1151</Words>
  <Application>Microsoft Office PowerPoint</Application>
  <PresentationFormat>Panoramiczny</PresentationFormat>
  <Paragraphs>102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Arial</vt:lpstr>
      <vt:lpstr>Arial,Sans-Serif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How do researchers (re)search - and how can we contribute?  Collaborative approaches to literature searches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sponsor   logo Wolters</dc:title>
  <dc:creator>Mariusz Milewski</dc:creator>
  <cp:lastModifiedBy>Bogumiła Bruc</cp:lastModifiedBy>
  <cp:revision>379</cp:revision>
  <dcterms:created xsi:type="dcterms:W3CDTF">2020-10-29T09:01:46Z</dcterms:created>
  <dcterms:modified xsi:type="dcterms:W3CDTF">2025-06-04T09:51:03Z</dcterms:modified>
</cp:coreProperties>
</file>