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7" r:id="rId2"/>
    <p:sldId id="256" r:id="rId3"/>
    <p:sldId id="261" r:id="rId4"/>
    <p:sldId id="262" r:id="rId5"/>
    <p:sldId id="258" r:id="rId6"/>
    <p:sldId id="263" r:id="rId7"/>
    <p:sldId id="270" r:id="rId8"/>
    <p:sldId id="264" r:id="rId9"/>
    <p:sldId id="272" r:id="rId10"/>
    <p:sldId id="274" r:id="rId11"/>
    <p:sldId id="275" r:id="rId12"/>
    <p:sldId id="276" r:id="rId13"/>
    <p:sldId id="265" r:id="rId14"/>
    <p:sldId id="266" r:id="rId15"/>
    <p:sldId id="277" r:id="rId16"/>
    <p:sldId id="278" r:id="rId17"/>
    <p:sldId id="268" r:id="rId18"/>
    <p:sldId id="269" r:id="rId19"/>
    <p:sldId id="267" r:id="rId20"/>
    <p:sldId id="279" r:id="rId21"/>
  </p:sldIdLst>
  <p:sldSz cx="12192000" cy="6858000"/>
  <p:notesSz cx="6858000" cy="9144000"/>
  <p:defaultTextStyle>
    <a:defPPr>
      <a:defRPr lang="pl-P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FBDE49-DEEE-4CBB-9284-8107C77EFAE9}" v="138" dt="2025-06-07T13:08:25.2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6" d="100"/>
          <a:sy n="106" d="100"/>
        </p:scale>
        <p:origin x="126"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p>
            <a:fld id="{7A2FB3DA-04BE-461D-BFEC-C57F1D6C92EC}" type="datetimeFigureOut">
              <a:rPr lang="pl-PL" smtClean="0"/>
              <a:t>09.06.2025</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7DF67F41-A9B5-4507-AC51-970D16545C86}" type="slidenum">
              <a:rPr lang="pl-PL" smtClean="0"/>
              <a:t>‹#›</a:t>
            </a:fld>
            <a:endParaRPr lang="pl-PL"/>
          </a:p>
        </p:txBody>
      </p:sp>
    </p:spTree>
    <p:extLst>
      <p:ext uri="{BB962C8B-B14F-4D97-AF65-F5344CB8AC3E}">
        <p14:creationId xmlns:p14="http://schemas.microsoft.com/office/powerpoint/2010/main" val="4027165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7A2FB3DA-04BE-461D-BFEC-C57F1D6C92EC}" type="datetimeFigureOut">
              <a:rPr lang="pl-PL" smtClean="0"/>
              <a:t>09.06.2025</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7DF67F41-A9B5-4507-AC51-970D16545C86}" type="slidenum">
              <a:rPr lang="pl-PL" smtClean="0"/>
              <a:t>‹#›</a:t>
            </a:fld>
            <a:endParaRPr lang="pl-PL"/>
          </a:p>
        </p:txBody>
      </p:sp>
    </p:spTree>
    <p:extLst>
      <p:ext uri="{BB962C8B-B14F-4D97-AF65-F5344CB8AC3E}">
        <p14:creationId xmlns:p14="http://schemas.microsoft.com/office/powerpoint/2010/main" val="3367026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pl-PL"/>
              <a:t>Kliknij, aby edytować styl</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7A2FB3DA-04BE-461D-BFEC-C57F1D6C92EC}" type="datetimeFigureOut">
              <a:rPr lang="pl-PL" smtClean="0"/>
              <a:t>09.06.2025</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7DF67F41-A9B5-4507-AC51-970D16545C86}" type="slidenum">
              <a:rPr lang="pl-PL" smtClean="0"/>
              <a:t>‹#›</a:t>
            </a:fld>
            <a:endParaRPr lang="pl-PL"/>
          </a:p>
        </p:txBody>
      </p:sp>
    </p:spTree>
    <p:extLst>
      <p:ext uri="{BB962C8B-B14F-4D97-AF65-F5344CB8AC3E}">
        <p14:creationId xmlns:p14="http://schemas.microsoft.com/office/powerpoint/2010/main" val="324102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7A2FB3DA-04BE-461D-BFEC-C57F1D6C92EC}" type="datetimeFigureOut">
              <a:rPr lang="pl-PL" smtClean="0"/>
              <a:t>09.06.2025</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7DF67F41-A9B5-4507-AC51-970D16545C86}" type="slidenum">
              <a:rPr lang="pl-PL" smtClean="0"/>
              <a:t>‹#›</a:t>
            </a:fld>
            <a:endParaRPr lang="pl-PL"/>
          </a:p>
        </p:txBody>
      </p:sp>
    </p:spTree>
    <p:extLst>
      <p:ext uri="{BB962C8B-B14F-4D97-AF65-F5344CB8AC3E}">
        <p14:creationId xmlns:p14="http://schemas.microsoft.com/office/powerpoint/2010/main" val="3610308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pl-PL"/>
              <a:t>Kliknij, aby edytować styl</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Edytuj style wzorca tekstu</a:t>
            </a:r>
          </a:p>
        </p:txBody>
      </p:sp>
      <p:sp>
        <p:nvSpPr>
          <p:cNvPr id="4" name="Date Placeholder 3"/>
          <p:cNvSpPr>
            <a:spLocks noGrp="1"/>
          </p:cNvSpPr>
          <p:nvPr>
            <p:ph type="dt" sz="half" idx="10"/>
          </p:nvPr>
        </p:nvSpPr>
        <p:spPr/>
        <p:txBody>
          <a:bodyPr/>
          <a:lstStyle/>
          <a:p>
            <a:fld id="{7A2FB3DA-04BE-461D-BFEC-C57F1D6C92EC}" type="datetimeFigureOut">
              <a:rPr lang="pl-PL" smtClean="0"/>
              <a:t>09.06.2025</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7DF67F41-A9B5-4507-AC51-970D16545C86}" type="slidenum">
              <a:rPr lang="pl-PL" smtClean="0"/>
              <a:t>‹#›</a:t>
            </a:fld>
            <a:endParaRPr lang="pl-PL"/>
          </a:p>
        </p:txBody>
      </p:sp>
    </p:spTree>
    <p:extLst>
      <p:ext uri="{BB962C8B-B14F-4D97-AF65-F5344CB8AC3E}">
        <p14:creationId xmlns:p14="http://schemas.microsoft.com/office/powerpoint/2010/main" val="215434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7A2FB3DA-04BE-461D-BFEC-C57F1D6C92EC}" type="datetimeFigureOut">
              <a:rPr lang="pl-PL" smtClean="0"/>
              <a:t>09.06.2025</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7DF67F41-A9B5-4507-AC51-970D16545C86}" type="slidenum">
              <a:rPr lang="pl-PL" smtClean="0"/>
              <a:t>‹#›</a:t>
            </a:fld>
            <a:endParaRPr lang="pl-PL"/>
          </a:p>
        </p:txBody>
      </p:sp>
    </p:spTree>
    <p:extLst>
      <p:ext uri="{BB962C8B-B14F-4D97-AF65-F5344CB8AC3E}">
        <p14:creationId xmlns:p14="http://schemas.microsoft.com/office/powerpoint/2010/main" val="746278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pl-PL"/>
              <a:t>Kliknij, aby edytować styl</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4" name="Content Placeholder 3"/>
          <p:cNvSpPr>
            <a:spLocks noGrp="1"/>
          </p:cNvSpPr>
          <p:nvPr>
            <p:ph sz="half" idx="2"/>
          </p:nvPr>
        </p:nvSpPr>
        <p:spPr>
          <a:xfrm>
            <a:off x="839788" y="2505075"/>
            <a:ext cx="5157787"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6" name="Content Placeholder 5"/>
          <p:cNvSpPr>
            <a:spLocks noGrp="1"/>
          </p:cNvSpPr>
          <p:nvPr>
            <p:ph sz="quarter" idx="4"/>
          </p:nvPr>
        </p:nvSpPr>
        <p:spPr>
          <a:xfrm>
            <a:off x="6172200" y="2505075"/>
            <a:ext cx="5183188"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7A2FB3DA-04BE-461D-BFEC-C57F1D6C92EC}" type="datetimeFigureOut">
              <a:rPr lang="pl-PL" smtClean="0"/>
              <a:t>09.06.2025</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7DF67F41-A9B5-4507-AC51-970D16545C86}" type="slidenum">
              <a:rPr lang="pl-PL" smtClean="0"/>
              <a:t>‹#›</a:t>
            </a:fld>
            <a:endParaRPr lang="pl-PL"/>
          </a:p>
        </p:txBody>
      </p:sp>
    </p:spTree>
    <p:extLst>
      <p:ext uri="{BB962C8B-B14F-4D97-AF65-F5344CB8AC3E}">
        <p14:creationId xmlns:p14="http://schemas.microsoft.com/office/powerpoint/2010/main" val="1090018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7A2FB3DA-04BE-461D-BFEC-C57F1D6C92EC}" type="datetimeFigureOut">
              <a:rPr lang="pl-PL" smtClean="0"/>
              <a:t>09.06.2025</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7DF67F41-A9B5-4507-AC51-970D16545C86}" type="slidenum">
              <a:rPr lang="pl-PL" smtClean="0"/>
              <a:t>‹#›</a:t>
            </a:fld>
            <a:endParaRPr lang="pl-PL"/>
          </a:p>
        </p:txBody>
      </p:sp>
    </p:spTree>
    <p:extLst>
      <p:ext uri="{BB962C8B-B14F-4D97-AF65-F5344CB8AC3E}">
        <p14:creationId xmlns:p14="http://schemas.microsoft.com/office/powerpoint/2010/main" val="924914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2FB3DA-04BE-461D-BFEC-C57F1D6C92EC}" type="datetimeFigureOut">
              <a:rPr lang="pl-PL" smtClean="0"/>
              <a:t>09.06.2025</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7DF67F41-A9B5-4507-AC51-970D16545C86}" type="slidenum">
              <a:rPr lang="pl-PL" smtClean="0"/>
              <a:t>‹#›</a:t>
            </a:fld>
            <a:endParaRPr lang="pl-PL"/>
          </a:p>
        </p:txBody>
      </p:sp>
    </p:spTree>
    <p:extLst>
      <p:ext uri="{BB962C8B-B14F-4D97-AF65-F5344CB8AC3E}">
        <p14:creationId xmlns:p14="http://schemas.microsoft.com/office/powerpoint/2010/main" val="876785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l-PL"/>
              <a:t>Kliknij, aby edytować styl</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Date Placeholder 4"/>
          <p:cNvSpPr>
            <a:spLocks noGrp="1"/>
          </p:cNvSpPr>
          <p:nvPr>
            <p:ph type="dt" sz="half" idx="10"/>
          </p:nvPr>
        </p:nvSpPr>
        <p:spPr/>
        <p:txBody>
          <a:bodyPr/>
          <a:lstStyle/>
          <a:p>
            <a:fld id="{7A2FB3DA-04BE-461D-BFEC-C57F1D6C92EC}" type="datetimeFigureOut">
              <a:rPr lang="pl-PL" smtClean="0"/>
              <a:t>09.06.2025</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7DF67F41-A9B5-4507-AC51-970D16545C86}" type="slidenum">
              <a:rPr lang="pl-PL" smtClean="0"/>
              <a:t>‹#›</a:t>
            </a:fld>
            <a:endParaRPr lang="pl-PL"/>
          </a:p>
        </p:txBody>
      </p:sp>
    </p:spTree>
    <p:extLst>
      <p:ext uri="{BB962C8B-B14F-4D97-AF65-F5344CB8AC3E}">
        <p14:creationId xmlns:p14="http://schemas.microsoft.com/office/powerpoint/2010/main" val="3794486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l-PL"/>
              <a:t>Kliknij, aby edytować styl</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Date Placeholder 4"/>
          <p:cNvSpPr>
            <a:spLocks noGrp="1"/>
          </p:cNvSpPr>
          <p:nvPr>
            <p:ph type="dt" sz="half" idx="10"/>
          </p:nvPr>
        </p:nvSpPr>
        <p:spPr/>
        <p:txBody>
          <a:bodyPr/>
          <a:lstStyle/>
          <a:p>
            <a:fld id="{7A2FB3DA-04BE-461D-BFEC-C57F1D6C92EC}" type="datetimeFigureOut">
              <a:rPr lang="pl-PL" smtClean="0"/>
              <a:t>09.06.2025</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7DF67F41-A9B5-4507-AC51-970D16545C86}" type="slidenum">
              <a:rPr lang="pl-PL" smtClean="0"/>
              <a:t>‹#›</a:t>
            </a:fld>
            <a:endParaRPr lang="pl-PL"/>
          </a:p>
        </p:txBody>
      </p:sp>
    </p:spTree>
    <p:extLst>
      <p:ext uri="{BB962C8B-B14F-4D97-AF65-F5344CB8AC3E}">
        <p14:creationId xmlns:p14="http://schemas.microsoft.com/office/powerpoint/2010/main" val="1113324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2FB3DA-04BE-461D-BFEC-C57F1D6C92EC}" type="datetimeFigureOut">
              <a:rPr lang="pl-PL" smtClean="0"/>
              <a:t>09.06.2025</a:t>
            </a:fld>
            <a:endParaRPr lang="pl-P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F67F41-A9B5-4507-AC51-970D16545C86}" type="slidenum">
              <a:rPr lang="pl-PL" smtClean="0"/>
              <a:t>‹#›</a:t>
            </a:fld>
            <a:endParaRPr lang="pl-PL"/>
          </a:p>
        </p:txBody>
      </p:sp>
    </p:spTree>
    <p:extLst>
      <p:ext uri="{BB962C8B-B14F-4D97-AF65-F5344CB8AC3E}">
        <p14:creationId xmlns:p14="http://schemas.microsoft.com/office/powerpoint/2010/main" val="18047376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remi2-454411.ew.r.appspot.com/" TargetMode="External"/><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slide" Target="slide19.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1.pn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1.xml"/><Relationship Id="rId5" Type="http://schemas.openxmlformats.org/officeDocument/2006/relationships/image" Target="../media/image32.png"/><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807895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53584398-5632-2AE9-E1F2-409B52086B4B}"/>
              </a:ext>
            </a:extLst>
          </p:cNvPr>
          <p:cNvSpPr txBox="1">
            <a:spLocks/>
          </p:cNvSpPr>
          <p:nvPr/>
        </p:nvSpPr>
        <p:spPr>
          <a:xfrm>
            <a:off x="838200" y="365126"/>
            <a:ext cx="10515600" cy="902958"/>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a:t>A quick... demonstration!</a:t>
            </a:r>
            <a:endParaRPr lang="nl-NL" b="1"/>
          </a:p>
        </p:txBody>
      </p:sp>
      <p:sp>
        <p:nvSpPr>
          <p:cNvPr id="4" name="Content Placeholder 2">
            <a:extLst>
              <a:ext uri="{FF2B5EF4-FFF2-40B4-BE49-F238E27FC236}">
                <a16:creationId xmlns:a16="http://schemas.microsoft.com/office/drawing/2014/main" id="{EF4535D0-FD8B-D1F0-4A0A-489A9849C362}"/>
              </a:ext>
            </a:extLst>
          </p:cNvPr>
          <p:cNvSpPr txBox="1">
            <a:spLocks/>
          </p:cNvSpPr>
          <p:nvPr/>
        </p:nvSpPr>
        <p:spPr>
          <a:xfrm>
            <a:off x="5169379" y="3288849"/>
            <a:ext cx="1853242" cy="57578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hlinkClick r:id="rId3"/>
              </a:rPr>
              <a:t>[</a:t>
            </a:r>
            <a:r>
              <a:rPr lang="nl-NL">
                <a:hlinkClick r:id="rId3"/>
              </a:rPr>
              <a:t>Redirect]</a:t>
            </a:r>
            <a:endParaRPr lang="nl-NL"/>
          </a:p>
        </p:txBody>
      </p:sp>
      <p:sp>
        <p:nvSpPr>
          <p:cNvPr id="13" name="Title 1">
            <a:extLst>
              <a:ext uri="{FF2B5EF4-FFF2-40B4-BE49-F238E27FC236}">
                <a16:creationId xmlns:a16="http://schemas.microsoft.com/office/drawing/2014/main" id="{0A8E0495-826E-F310-B946-0BCFC35C7315}"/>
              </a:ext>
            </a:extLst>
          </p:cNvPr>
          <p:cNvSpPr txBox="1">
            <a:spLocks/>
          </p:cNvSpPr>
          <p:nvPr/>
        </p:nvSpPr>
        <p:spPr>
          <a:xfrm>
            <a:off x="434914" y="5118325"/>
            <a:ext cx="3710796" cy="270324"/>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400" b="1">
                <a:sym typeface="Wingdings" panose="05000000000000000000" pitchFamily="2" charset="2"/>
              </a:rPr>
              <a:t> </a:t>
            </a:r>
            <a:r>
              <a:rPr lang="en-US" sz="1400" b="1"/>
              <a:t>in case of technical difficulties </a:t>
            </a:r>
            <a:endParaRPr lang="nl-NL" sz="1400" b="1"/>
          </a:p>
        </p:txBody>
      </p:sp>
      <p:sp>
        <p:nvSpPr>
          <p:cNvPr id="14" name="Action Button: Get Information 13">
            <a:hlinkClick r:id="rId4" action="ppaction://hlinksldjump" highlightClick="1"/>
            <a:extLst>
              <a:ext uri="{FF2B5EF4-FFF2-40B4-BE49-F238E27FC236}">
                <a16:creationId xmlns:a16="http://schemas.microsoft.com/office/drawing/2014/main" id="{20F9F4AB-2B4E-5BA2-C6C3-55F45AFCCFF4}"/>
              </a:ext>
            </a:extLst>
          </p:cNvPr>
          <p:cNvSpPr/>
          <p:nvPr/>
        </p:nvSpPr>
        <p:spPr>
          <a:xfrm>
            <a:off x="667820" y="5118325"/>
            <a:ext cx="267128" cy="270324"/>
          </a:xfrm>
          <a:prstGeom prst="actionButtonInformati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2392518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Content Placeholder 2">
            <a:extLst>
              <a:ext uri="{FF2B5EF4-FFF2-40B4-BE49-F238E27FC236}">
                <a16:creationId xmlns:a16="http://schemas.microsoft.com/office/drawing/2014/main" id="{EA61B0B0-121C-5D76-6F05-8C7981F9A87A}"/>
              </a:ext>
            </a:extLst>
          </p:cNvPr>
          <p:cNvSpPr txBox="1">
            <a:spLocks/>
          </p:cNvSpPr>
          <p:nvPr/>
        </p:nvSpPr>
        <p:spPr>
          <a:xfrm>
            <a:off x="838200" y="1180627"/>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1" u="none" strike="noStrike" kern="1200" cap="none" spc="0" normalizeH="0" baseline="0" noProof="0">
                <a:ln>
                  <a:noFill/>
                </a:ln>
                <a:solidFill>
                  <a:sysClr val="windowText" lastClr="000000"/>
                </a:solidFill>
                <a:effectLst/>
                <a:uLnTx/>
                <a:uFillTx/>
                <a:latin typeface="Aptos" panose="02110004020202020204"/>
                <a:ea typeface="+mn-ea"/>
                <a:cs typeface="+mn-cs"/>
              </a:rPr>
              <a:t>Keyword Search (N=5)                                                                       21/05/2025</a:t>
            </a:r>
            <a:endParaRPr kumimoji="0" lang="nl-NL" sz="2800" b="0" i="1" u="none" strike="noStrike" kern="1200" cap="none" spc="0" normalizeH="0" baseline="0" noProof="0">
              <a:ln>
                <a:noFill/>
              </a:ln>
              <a:solidFill>
                <a:sysClr val="windowText" lastClr="000000"/>
              </a:solidFill>
              <a:effectLst/>
              <a:uLnTx/>
              <a:uFillTx/>
              <a:latin typeface="Aptos" panose="02110004020202020204"/>
              <a:ea typeface="+mn-ea"/>
              <a:cs typeface="+mn-cs"/>
            </a:endParaRPr>
          </a:p>
        </p:txBody>
      </p:sp>
      <p:sp>
        <p:nvSpPr>
          <p:cNvPr id="14" name="Title 1">
            <a:extLst>
              <a:ext uri="{FF2B5EF4-FFF2-40B4-BE49-F238E27FC236}">
                <a16:creationId xmlns:a16="http://schemas.microsoft.com/office/drawing/2014/main" id="{3EE9B0B5-E636-5736-EF12-99A93A11F23B}"/>
              </a:ext>
            </a:extLst>
          </p:cNvPr>
          <p:cNvSpPr txBox="1">
            <a:spLocks/>
          </p:cNvSpPr>
          <p:nvPr/>
        </p:nvSpPr>
        <p:spPr>
          <a:xfrm>
            <a:off x="596659" y="-83447"/>
            <a:ext cx="1118702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ysClr val="windowText" lastClr="000000"/>
                </a:solidFill>
                <a:effectLst/>
                <a:uLnTx/>
                <a:uFillTx/>
                <a:latin typeface="Aptos Display" panose="02110004020202020204"/>
                <a:ea typeface="+mj-ea"/>
                <a:cs typeface="+mj-cs"/>
              </a:rPr>
              <a:t>But, does it work? | Results &amp; Conclusion</a:t>
            </a:r>
            <a:endParaRPr kumimoji="0" lang="nl-NL" sz="3600" b="1" i="0" u="none" strike="noStrike" kern="1200" cap="none" spc="0" normalizeH="0" baseline="0" noProof="0">
              <a:ln>
                <a:noFill/>
              </a:ln>
              <a:solidFill>
                <a:sysClr val="windowText" lastClr="000000"/>
              </a:solidFill>
              <a:effectLst/>
              <a:uLnTx/>
              <a:uFillTx/>
              <a:latin typeface="Aptos Display" panose="02110004020202020204"/>
              <a:ea typeface="+mj-ea"/>
              <a:cs typeface="+mj-cs"/>
            </a:endParaRPr>
          </a:p>
        </p:txBody>
      </p:sp>
      <p:graphicFrame>
        <p:nvGraphicFramePr>
          <p:cNvPr id="15" name="Table 14">
            <a:extLst>
              <a:ext uri="{FF2B5EF4-FFF2-40B4-BE49-F238E27FC236}">
                <a16:creationId xmlns:a16="http://schemas.microsoft.com/office/drawing/2014/main" id="{D0C11A55-F5D8-AF5D-7295-C652ECD01F7A}"/>
              </a:ext>
            </a:extLst>
          </p:cNvPr>
          <p:cNvGraphicFramePr>
            <a:graphicFrameLocks noGrp="1"/>
          </p:cNvGraphicFramePr>
          <p:nvPr>
            <p:extLst>
              <p:ext uri="{D42A27DB-BD31-4B8C-83A1-F6EECF244321}">
                <p14:modId xmlns:p14="http://schemas.microsoft.com/office/powerpoint/2010/main" val="2693149495"/>
              </p:ext>
            </p:extLst>
          </p:nvPr>
        </p:nvGraphicFramePr>
        <p:xfrm>
          <a:off x="846824" y="1862465"/>
          <a:ext cx="10686692" cy="2595880"/>
        </p:xfrm>
        <a:graphic>
          <a:graphicData uri="http://schemas.openxmlformats.org/drawingml/2006/table">
            <a:tbl>
              <a:tblPr firstRow="1" bandRow="1"/>
              <a:tblGrid>
                <a:gridCol w="2671673">
                  <a:extLst>
                    <a:ext uri="{9D8B030D-6E8A-4147-A177-3AD203B41FA5}">
                      <a16:colId xmlns:a16="http://schemas.microsoft.com/office/drawing/2014/main" val="737862841"/>
                    </a:ext>
                  </a:extLst>
                </a:gridCol>
                <a:gridCol w="2671673">
                  <a:extLst>
                    <a:ext uri="{9D8B030D-6E8A-4147-A177-3AD203B41FA5}">
                      <a16:colId xmlns:a16="http://schemas.microsoft.com/office/drawing/2014/main" val="1199448154"/>
                    </a:ext>
                  </a:extLst>
                </a:gridCol>
                <a:gridCol w="2671673">
                  <a:extLst>
                    <a:ext uri="{9D8B030D-6E8A-4147-A177-3AD203B41FA5}">
                      <a16:colId xmlns:a16="http://schemas.microsoft.com/office/drawing/2014/main" val="2950449218"/>
                    </a:ext>
                  </a:extLst>
                </a:gridCol>
                <a:gridCol w="2671673">
                  <a:extLst>
                    <a:ext uri="{9D8B030D-6E8A-4147-A177-3AD203B41FA5}">
                      <a16:colId xmlns:a16="http://schemas.microsoft.com/office/drawing/2014/main" val="1727218131"/>
                    </a:ext>
                  </a:extLst>
                </a:gridCol>
              </a:tblGrid>
              <a:tr h="370840">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r>
                        <a:rPr lang="en-US"/>
                        <a:t>Term</a:t>
                      </a:r>
                      <a:endParaRPr lang="nl-NL"/>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56082"/>
                    </a:solidFill>
                  </a:tcPr>
                </a:tc>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r>
                        <a:rPr lang="en-US"/>
                        <a:t>PubMed</a:t>
                      </a:r>
                      <a:endParaRPr lang="nl-NL"/>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56082"/>
                    </a:solidFill>
                  </a:tcPr>
                </a:tc>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r>
                        <a:rPr lang="en-US"/>
                        <a:t>REMI 2.0</a:t>
                      </a:r>
                      <a:endParaRPr lang="nl-NL"/>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56082"/>
                    </a:solidFill>
                  </a:tcPr>
                </a:tc>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r>
                        <a:rPr lang="en-US"/>
                        <a:t>Percentage Accuracy</a:t>
                      </a:r>
                      <a:endParaRPr lang="nl-NL"/>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56082"/>
                    </a:solidFill>
                  </a:tcPr>
                </a:tc>
                <a:extLst>
                  <a:ext uri="{0D108BD9-81ED-4DB2-BD59-A6C34878D82A}">
                    <a16:rowId xmlns:a16="http://schemas.microsoft.com/office/drawing/2014/main" val="1032411973"/>
                  </a:ext>
                </a:extLst>
              </a:tr>
              <a:tr h="370840">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en-US"/>
                        <a:t>Tumo*</a:t>
                      </a:r>
                      <a:endParaRPr lang="nl-NL"/>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r"/>
                      <a:r>
                        <a:rPr lang="nl-NL"/>
                        <a:t>2.247.390</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r"/>
                      <a:r>
                        <a:rPr lang="nl-NL"/>
                        <a:t>2.247.361</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r"/>
                      <a:r>
                        <a:rPr lang="nl-NL"/>
                        <a:t>99,9987%</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extLst>
                  <a:ext uri="{0D108BD9-81ED-4DB2-BD59-A6C34878D82A}">
                    <a16:rowId xmlns:a16="http://schemas.microsoft.com/office/drawing/2014/main" val="3308061840"/>
                  </a:ext>
                </a:extLst>
              </a:tr>
              <a:tr h="370840">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en-US"/>
                        <a:t>Treat*</a:t>
                      </a:r>
                      <a:endParaRPr lang="nl-N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r"/>
                      <a:r>
                        <a:rPr lang="nl-NL"/>
                        <a:t>7.399.942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r"/>
                      <a:r>
                        <a:rPr lang="nl-NL"/>
                        <a:t>7.399.912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r"/>
                      <a:r>
                        <a:rPr lang="nl-NL"/>
                        <a:t>99,9996%</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extLst>
                  <a:ext uri="{0D108BD9-81ED-4DB2-BD59-A6C34878D82A}">
                    <a16:rowId xmlns:a16="http://schemas.microsoft.com/office/drawing/2014/main" val="1185203647"/>
                  </a:ext>
                </a:extLst>
              </a:tr>
              <a:tr h="370840">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en-US"/>
                        <a:t>Complian*</a:t>
                      </a:r>
                      <a:endParaRPr lang="nl-N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r"/>
                      <a:r>
                        <a:rPr lang="nl-NL"/>
                        <a:t>178.288</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r"/>
                      <a:r>
                        <a:rPr lang="nl-NL"/>
                        <a:t>178.286</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r"/>
                      <a:r>
                        <a:rPr lang="nl-NL"/>
                        <a:t>99,9989%</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extLst>
                  <a:ext uri="{0D108BD9-81ED-4DB2-BD59-A6C34878D82A}">
                    <a16:rowId xmlns:a16="http://schemas.microsoft.com/office/drawing/2014/main" val="1651854678"/>
                  </a:ext>
                </a:extLst>
              </a:tr>
              <a:tr h="370840">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en-US"/>
                        <a:t>Diagnos*</a:t>
                      </a:r>
                      <a:endParaRPr lang="nl-N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r"/>
                      <a:r>
                        <a:rPr lang="nl-NL"/>
                        <a:t>3.448.588</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r"/>
                      <a:r>
                        <a:rPr lang="nl-NL"/>
                        <a:t>3.448.568</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r"/>
                      <a:r>
                        <a:rPr lang="nl-NL"/>
                        <a:t>99,9994%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extLst>
                  <a:ext uri="{0D108BD9-81ED-4DB2-BD59-A6C34878D82A}">
                    <a16:rowId xmlns:a16="http://schemas.microsoft.com/office/drawing/2014/main" val="918317421"/>
                  </a:ext>
                </a:extLst>
              </a:tr>
              <a:tr h="370840">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en-US"/>
                        <a:t>Prognos*</a:t>
                      </a:r>
                      <a:endParaRPr lang="nl-N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r"/>
                      <a:r>
                        <a:rPr lang="nl-NL"/>
                        <a:t>929.355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r"/>
                      <a:r>
                        <a:rPr lang="nl-NL"/>
                        <a:t>929.350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r"/>
                      <a:r>
                        <a:rPr lang="nl-NL"/>
                        <a:t>99,9995%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extLst>
                  <a:ext uri="{0D108BD9-81ED-4DB2-BD59-A6C34878D82A}">
                    <a16:rowId xmlns:a16="http://schemas.microsoft.com/office/drawing/2014/main" val="3961036332"/>
                  </a:ext>
                </a:extLst>
              </a:tr>
              <a:tr h="370840">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en-US" b="1"/>
                        <a:t>TOTAL</a:t>
                      </a:r>
                      <a:endParaRPr lang="nl-NL" b="1"/>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r"/>
                      <a:r>
                        <a:rPr lang="nl-NL" b="1"/>
                        <a:t>14.203.563</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r"/>
                      <a:r>
                        <a:rPr lang="nl-NL" b="1"/>
                        <a:t>14.203.477</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r"/>
                      <a:r>
                        <a:rPr lang="nl-NL" b="1"/>
                        <a:t>99,9994%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extLst>
                  <a:ext uri="{0D108BD9-81ED-4DB2-BD59-A6C34878D82A}">
                    <a16:rowId xmlns:a16="http://schemas.microsoft.com/office/drawing/2014/main" val="1935737581"/>
                  </a:ext>
                </a:extLst>
              </a:tr>
            </a:tbl>
          </a:graphicData>
        </a:graphic>
      </p:graphicFrame>
      <p:sp>
        <p:nvSpPr>
          <p:cNvPr id="16" name="Content Placeholder 2">
            <a:extLst>
              <a:ext uri="{FF2B5EF4-FFF2-40B4-BE49-F238E27FC236}">
                <a16:creationId xmlns:a16="http://schemas.microsoft.com/office/drawing/2014/main" id="{E1171D31-ECD6-8C62-7193-E14BFE502797}"/>
              </a:ext>
            </a:extLst>
          </p:cNvPr>
          <p:cNvSpPr txBox="1">
            <a:spLocks/>
          </p:cNvSpPr>
          <p:nvPr/>
        </p:nvSpPr>
        <p:spPr>
          <a:xfrm>
            <a:off x="838200" y="4491400"/>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i="1">
                <a:solidFill>
                  <a:prstClr val="black"/>
                </a:solidFill>
                <a:latin typeface="Aptos" panose="02110004020202020204"/>
              </a:rPr>
              <a:t>Keyword search is a reliable way to find all keywords identified through a truncated term.</a:t>
            </a:r>
            <a:br>
              <a:rPr lang="en-US" sz="2000" i="1">
                <a:solidFill>
                  <a:prstClr val="black"/>
                </a:solidFill>
                <a:latin typeface="Aptos" panose="02110004020202020204"/>
              </a:rPr>
            </a:br>
            <a:br>
              <a:rPr lang="en-US" sz="2000" i="1">
                <a:solidFill>
                  <a:prstClr val="black"/>
                </a:solidFill>
                <a:latin typeface="Aptos" panose="02110004020202020204"/>
              </a:rPr>
            </a:br>
            <a:r>
              <a:rPr lang="en-US" sz="2000" i="1">
                <a:solidFill>
                  <a:prstClr val="black"/>
                </a:solidFill>
                <a:latin typeface="Aptos" panose="02110004020202020204"/>
              </a:rPr>
              <a:t>Of course, normal truncation searching is possible in PubMed. This can however used for educational purposes and tracking down whether a truncated term might lead to rubbish.  </a:t>
            </a:r>
            <a:endParaRPr lang="nl-NL" sz="2000" i="1">
              <a:solidFill>
                <a:prstClr val="black"/>
              </a:solidFill>
              <a:latin typeface="Aptos" panose="02110004020202020204"/>
            </a:endParaRPr>
          </a:p>
        </p:txBody>
      </p:sp>
      <p:sp>
        <p:nvSpPr>
          <p:cNvPr id="17" name="Content Placeholder 2">
            <a:extLst>
              <a:ext uri="{FF2B5EF4-FFF2-40B4-BE49-F238E27FC236}">
                <a16:creationId xmlns:a16="http://schemas.microsoft.com/office/drawing/2014/main" id="{17B8A4D8-2851-9A54-5521-989D1E8D2ED3}"/>
              </a:ext>
            </a:extLst>
          </p:cNvPr>
          <p:cNvSpPr txBox="1">
            <a:spLocks/>
          </p:cNvSpPr>
          <p:nvPr/>
        </p:nvSpPr>
        <p:spPr>
          <a:xfrm>
            <a:off x="846824" y="5640336"/>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i="1">
                <a:solidFill>
                  <a:prstClr val="black"/>
                </a:solidFill>
                <a:latin typeface="Aptos" panose="02110004020202020204"/>
              </a:rPr>
              <a:t>Currently, only truncation at the END of a term is possible for Keyword Search.</a:t>
            </a:r>
            <a:endParaRPr lang="nl-NL" sz="2000" b="1" i="1">
              <a:solidFill>
                <a:prstClr val="black"/>
              </a:solidFill>
              <a:latin typeface="Aptos" panose="02110004020202020204"/>
            </a:endParaRPr>
          </a:p>
        </p:txBody>
      </p:sp>
      <p:sp>
        <p:nvSpPr>
          <p:cNvPr id="18" name="Rectangle 17">
            <a:extLst>
              <a:ext uri="{FF2B5EF4-FFF2-40B4-BE49-F238E27FC236}">
                <a16:creationId xmlns:a16="http://schemas.microsoft.com/office/drawing/2014/main" id="{6E3A8B98-4211-DFF6-43FA-75A4A9A08788}"/>
              </a:ext>
            </a:extLst>
          </p:cNvPr>
          <p:cNvSpPr/>
          <p:nvPr/>
        </p:nvSpPr>
        <p:spPr>
          <a:xfrm rot="16200000">
            <a:off x="2690807" y="-148366"/>
            <a:ext cx="129717" cy="3675202"/>
          </a:xfrm>
          <a:prstGeom prst="rect">
            <a:avLst/>
          </a:prstGeom>
          <a:solidFill>
            <a:srgbClr val="156082"/>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2068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6" grpId="0"/>
      <p:bldP spid="17" grpId="0"/>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86B1F36C-764A-1C55-76FC-1A3EC80E4767}"/>
              </a:ext>
            </a:extLst>
          </p:cNvPr>
          <p:cNvSpPr txBox="1">
            <a:spLocks/>
          </p:cNvSpPr>
          <p:nvPr/>
        </p:nvSpPr>
        <p:spPr>
          <a:xfrm>
            <a:off x="838200" y="116548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1" u="none" strike="noStrike" kern="1200" cap="none" spc="0" normalizeH="0" baseline="0" noProof="0">
                <a:ln>
                  <a:noFill/>
                </a:ln>
                <a:solidFill>
                  <a:sysClr val="windowText" lastClr="000000"/>
                </a:solidFill>
                <a:effectLst/>
                <a:uLnTx/>
                <a:uFillTx/>
                <a:latin typeface="Aptos" panose="02110004020202020204"/>
                <a:ea typeface="+mn-ea"/>
                <a:cs typeface="+mn-cs"/>
              </a:rPr>
              <a:t>Proximity Search (N = 4)                                                                   26/05/2025</a:t>
            </a:r>
            <a:endParaRPr kumimoji="0" lang="nl-NL" sz="2800" b="0" i="1" u="none" strike="noStrike" kern="1200" cap="none" spc="0" normalizeH="0" baseline="0" noProof="0">
              <a:ln>
                <a:noFill/>
              </a:ln>
              <a:solidFill>
                <a:sysClr val="windowText" lastClr="000000"/>
              </a:solidFill>
              <a:effectLst/>
              <a:uLnTx/>
              <a:uFillTx/>
              <a:latin typeface="Aptos" panose="02110004020202020204"/>
              <a:ea typeface="+mn-ea"/>
              <a:cs typeface="+mn-cs"/>
            </a:endParaRPr>
          </a:p>
        </p:txBody>
      </p:sp>
      <p:sp>
        <p:nvSpPr>
          <p:cNvPr id="4" name="Title 1">
            <a:extLst>
              <a:ext uri="{FF2B5EF4-FFF2-40B4-BE49-F238E27FC236}">
                <a16:creationId xmlns:a16="http://schemas.microsoft.com/office/drawing/2014/main" id="{B122A065-C24A-F5BB-FB02-F6CBD5FEDD82}"/>
              </a:ext>
            </a:extLst>
          </p:cNvPr>
          <p:cNvSpPr txBox="1">
            <a:spLocks/>
          </p:cNvSpPr>
          <p:nvPr/>
        </p:nvSpPr>
        <p:spPr>
          <a:xfrm>
            <a:off x="596659" y="-253032"/>
            <a:ext cx="1118702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ysClr val="windowText" lastClr="000000"/>
                </a:solidFill>
                <a:effectLst/>
                <a:uLnTx/>
                <a:uFillTx/>
                <a:latin typeface="Aptos Display" panose="02110004020202020204"/>
                <a:ea typeface="+mj-ea"/>
                <a:cs typeface="+mj-cs"/>
              </a:rPr>
              <a:t>But, does it work? | Results &amp; Conclusion</a:t>
            </a:r>
            <a:endParaRPr kumimoji="0" lang="nl-NL" sz="3600" b="1" i="0" u="none" strike="noStrike" kern="1200" cap="none" spc="0" normalizeH="0" baseline="0" noProof="0">
              <a:ln>
                <a:noFill/>
              </a:ln>
              <a:solidFill>
                <a:sysClr val="windowText" lastClr="000000"/>
              </a:solidFill>
              <a:effectLst/>
              <a:uLnTx/>
              <a:uFillTx/>
              <a:latin typeface="Aptos Display" panose="02110004020202020204"/>
              <a:ea typeface="+mj-ea"/>
              <a:cs typeface="+mj-cs"/>
            </a:endParaRPr>
          </a:p>
        </p:txBody>
      </p:sp>
      <p:sp>
        <p:nvSpPr>
          <p:cNvPr id="5" name="Content Placeholder 2">
            <a:extLst>
              <a:ext uri="{FF2B5EF4-FFF2-40B4-BE49-F238E27FC236}">
                <a16:creationId xmlns:a16="http://schemas.microsoft.com/office/drawing/2014/main" id="{87DD921E-D7BE-FB62-AE74-BCF72E41C9C2}"/>
              </a:ext>
            </a:extLst>
          </p:cNvPr>
          <p:cNvSpPr txBox="1">
            <a:spLocks/>
          </p:cNvSpPr>
          <p:nvPr/>
        </p:nvSpPr>
        <p:spPr>
          <a:xfrm>
            <a:off x="838200" y="182804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i="1">
                <a:solidFill>
                  <a:prstClr val="black"/>
                </a:solidFill>
                <a:latin typeface="Aptos" panose="02110004020202020204"/>
              </a:rPr>
              <a:t>For this test, four search strategies performed in MEDLINE with ADJ searching were compared against proximity searching with REMI2.0. For a fair 1:1 comparison, the REMI2.0 PubMed query was translated to MEDLINE.</a:t>
            </a:r>
            <a:endParaRPr lang="nl-NL" sz="2000" i="1">
              <a:solidFill>
                <a:prstClr val="black"/>
              </a:solidFill>
              <a:latin typeface="Aptos" panose="02110004020202020204"/>
            </a:endParaRPr>
          </a:p>
        </p:txBody>
      </p:sp>
      <p:sp>
        <p:nvSpPr>
          <p:cNvPr id="6" name="Rectangle 5">
            <a:extLst>
              <a:ext uri="{FF2B5EF4-FFF2-40B4-BE49-F238E27FC236}">
                <a16:creationId xmlns:a16="http://schemas.microsoft.com/office/drawing/2014/main" id="{49B2DD55-26A4-D34F-7D4A-B2845EF3F940}"/>
              </a:ext>
            </a:extLst>
          </p:cNvPr>
          <p:cNvSpPr/>
          <p:nvPr/>
        </p:nvSpPr>
        <p:spPr>
          <a:xfrm rot="16200000">
            <a:off x="2690806" y="-146878"/>
            <a:ext cx="129717" cy="3675202"/>
          </a:xfrm>
          <a:prstGeom prst="rect">
            <a:avLst/>
          </a:prstGeom>
          <a:solidFill>
            <a:srgbClr val="156082"/>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aphicFrame>
        <p:nvGraphicFramePr>
          <p:cNvPr id="7" name="Table 6">
            <a:extLst>
              <a:ext uri="{FF2B5EF4-FFF2-40B4-BE49-F238E27FC236}">
                <a16:creationId xmlns:a16="http://schemas.microsoft.com/office/drawing/2014/main" id="{92F2D629-4C3D-1AFA-A330-21BBC762C61F}"/>
              </a:ext>
            </a:extLst>
          </p:cNvPr>
          <p:cNvGraphicFramePr>
            <a:graphicFrameLocks noGrp="1"/>
          </p:cNvGraphicFramePr>
          <p:nvPr>
            <p:extLst>
              <p:ext uri="{D42A27DB-BD31-4B8C-83A1-F6EECF244321}">
                <p14:modId xmlns:p14="http://schemas.microsoft.com/office/powerpoint/2010/main" val="3619909530"/>
              </p:ext>
            </p:extLst>
          </p:nvPr>
        </p:nvGraphicFramePr>
        <p:xfrm>
          <a:off x="918062" y="2728026"/>
          <a:ext cx="10309920" cy="2225040"/>
        </p:xfrm>
        <a:graphic>
          <a:graphicData uri="http://schemas.openxmlformats.org/drawingml/2006/table">
            <a:tbl>
              <a:tblPr firstRow="1" bandRow="1"/>
              <a:tblGrid>
                <a:gridCol w="2577480">
                  <a:extLst>
                    <a:ext uri="{9D8B030D-6E8A-4147-A177-3AD203B41FA5}">
                      <a16:colId xmlns:a16="http://schemas.microsoft.com/office/drawing/2014/main" val="4007916876"/>
                    </a:ext>
                  </a:extLst>
                </a:gridCol>
                <a:gridCol w="2577480">
                  <a:extLst>
                    <a:ext uri="{9D8B030D-6E8A-4147-A177-3AD203B41FA5}">
                      <a16:colId xmlns:a16="http://schemas.microsoft.com/office/drawing/2014/main" val="1926025424"/>
                    </a:ext>
                  </a:extLst>
                </a:gridCol>
                <a:gridCol w="2577480">
                  <a:extLst>
                    <a:ext uri="{9D8B030D-6E8A-4147-A177-3AD203B41FA5}">
                      <a16:colId xmlns:a16="http://schemas.microsoft.com/office/drawing/2014/main" val="151095709"/>
                    </a:ext>
                  </a:extLst>
                </a:gridCol>
                <a:gridCol w="2577480">
                  <a:extLst>
                    <a:ext uri="{9D8B030D-6E8A-4147-A177-3AD203B41FA5}">
                      <a16:colId xmlns:a16="http://schemas.microsoft.com/office/drawing/2014/main" val="1566677551"/>
                    </a:ext>
                  </a:extLst>
                </a:gridCol>
              </a:tblGrid>
              <a:tr h="370840">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r>
                        <a:rPr lang="en-US"/>
                        <a:t>Search #</a:t>
                      </a:r>
                      <a:endParaRPr lang="nl-NL"/>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56082"/>
                    </a:solidFill>
                  </a:tcPr>
                </a:tc>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r>
                        <a:rPr lang="en-US"/>
                        <a:t>MEDLINE ADJ Hits</a:t>
                      </a:r>
                      <a:endParaRPr lang="nl-NL"/>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56082"/>
                    </a:solidFill>
                  </a:tcPr>
                </a:tc>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r>
                        <a:rPr lang="en-US"/>
                        <a:t>MEDLINE REMI2.0 Hits</a:t>
                      </a:r>
                      <a:endParaRPr lang="nl-NL"/>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56082"/>
                    </a:solidFill>
                  </a:tcPr>
                </a:tc>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r>
                        <a:rPr lang="en-US"/>
                        <a:t>Percentage Accuracy</a:t>
                      </a:r>
                      <a:endParaRPr lang="nl-NL"/>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56082"/>
                    </a:solidFill>
                  </a:tcPr>
                </a:tc>
                <a:extLst>
                  <a:ext uri="{0D108BD9-81ED-4DB2-BD59-A6C34878D82A}">
                    <a16:rowId xmlns:a16="http://schemas.microsoft.com/office/drawing/2014/main" val="2469342560"/>
                  </a:ext>
                </a:extLst>
              </a:tr>
              <a:tr h="370840">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en-US"/>
                        <a:t>Search #1 </a:t>
                      </a:r>
                      <a:endParaRPr lang="nl-NL"/>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nl-NL"/>
                        <a:t>2453</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en-US"/>
                        <a:t>2427</a:t>
                      </a:r>
                      <a:endParaRPr lang="nl-NL"/>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r"/>
                      <a:r>
                        <a:rPr lang="en-US"/>
                        <a:t>98.940%</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extLst>
                  <a:ext uri="{0D108BD9-81ED-4DB2-BD59-A6C34878D82A}">
                    <a16:rowId xmlns:a16="http://schemas.microsoft.com/office/drawing/2014/main" val="1952976120"/>
                  </a:ext>
                </a:extLst>
              </a:tr>
              <a:tr h="370840">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en-US"/>
                        <a:t>Search #2</a:t>
                      </a:r>
                      <a:endParaRPr lang="nl-N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nl-NL" sz="1800" b="0" i="0" kern="1200">
                          <a:solidFill>
                            <a:schemeClr val="dk1"/>
                          </a:solidFill>
                          <a:effectLst/>
                          <a:latin typeface="+mn-lt"/>
                          <a:ea typeface="+mn-ea"/>
                          <a:cs typeface="+mn-cs"/>
                        </a:rPr>
                        <a:t>1806</a:t>
                      </a:r>
                      <a:endParaRPr lang="nl-N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nl-NL"/>
                        <a:t>1805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t>99.945%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extLst>
                  <a:ext uri="{0D108BD9-81ED-4DB2-BD59-A6C34878D82A}">
                    <a16:rowId xmlns:a16="http://schemas.microsoft.com/office/drawing/2014/main" val="1390130303"/>
                  </a:ext>
                </a:extLst>
              </a:tr>
              <a:tr h="370840">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en-US"/>
                        <a:t>Search #3 </a:t>
                      </a:r>
                      <a:endParaRPr lang="nl-N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en-US"/>
                        <a:t>3049</a:t>
                      </a:r>
                      <a:endParaRPr lang="nl-N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nl-NL"/>
                        <a:t>2998</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r"/>
                      <a:r>
                        <a:rPr lang="en-US"/>
                        <a:t>98.327%</a:t>
                      </a:r>
                      <a:endParaRPr lang="nl-N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extLst>
                  <a:ext uri="{0D108BD9-81ED-4DB2-BD59-A6C34878D82A}">
                    <a16:rowId xmlns:a16="http://schemas.microsoft.com/office/drawing/2014/main" val="860753844"/>
                  </a:ext>
                </a:extLst>
              </a:tr>
              <a:tr h="370840">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en-US"/>
                        <a:t>Search #4</a:t>
                      </a:r>
                      <a:endParaRPr lang="nl-N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en-US"/>
                        <a:t>1319</a:t>
                      </a:r>
                      <a:endParaRPr lang="nl-N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nl-NL"/>
                        <a:t>1264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r"/>
                      <a:r>
                        <a:rPr lang="en-US"/>
                        <a:t>95.830%</a:t>
                      </a:r>
                      <a:endParaRPr lang="nl-N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extLst>
                  <a:ext uri="{0D108BD9-81ED-4DB2-BD59-A6C34878D82A}">
                    <a16:rowId xmlns:a16="http://schemas.microsoft.com/office/drawing/2014/main" val="4164862353"/>
                  </a:ext>
                </a:extLst>
              </a:tr>
              <a:tr h="370840">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en-US" b="1"/>
                        <a:t>TOTAL</a:t>
                      </a:r>
                      <a:endParaRPr lang="nl-NL" b="1"/>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en-US"/>
                        <a:t>8627</a:t>
                      </a:r>
                      <a:endParaRPr lang="nl-N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en-US"/>
                        <a:t>8494</a:t>
                      </a:r>
                      <a:endParaRPr lang="nl-N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r"/>
                      <a:r>
                        <a:rPr lang="en-US"/>
                        <a:t>98.458%</a:t>
                      </a:r>
                      <a:endParaRPr lang="nl-N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extLst>
                  <a:ext uri="{0D108BD9-81ED-4DB2-BD59-A6C34878D82A}">
                    <a16:rowId xmlns:a16="http://schemas.microsoft.com/office/drawing/2014/main" val="1464626985"/>
                  </a:ext>
                </a:extLst>
              </a:tr>
            </a:tbl>
          </a:graphicData>
        </a:graphic>
      </p:graphicFrame>
      <p:sp>
        <p:nvSpPr>
          <p:cNvPr id="8" name="TextBox 7">
            <a:extLst>
              <a:ext uri="{FF2B5EF4-FFF2-40B4-BE49-F238E27FC236}">
                <a16:creationId xmlns:a16="http://schemas.microsoft.com/office/drawing/2014/main" id="{D3F4D7AB-A5E2-4251-BA79-0DC4ADCB1AEF}"/>
              </a:ext>
            </a:extLst>
          </p:cNvPr>
          <p:cNvSpPr txBox="1"/>
          <p:nvPr/>
        </p:nvSpPr>
        <p:spPr>
          <a:xfrm>
            <a:off x="918062" y="4942955"/>
            <a:ext cx="10309920" cy="646331"/>
          </a:xfrm>
          <a:prstGeom prst="rect">
            <a:avLst/>
          </a:prstGeom>
          <a:noFill/>
        </p:spPr>
        <p:txBody>
          <a:bodyPr wrap="square" rtlCol="0">
            <a:spAutoFit/>
          </a:bodyPr>
          <a:lstStyle/>
          <a:p>
            <a:pPr defTabSz="914400"/>
            <a:r>
              <a:rPr lang="en-US" i="1">
                <a:solidFill>
                  <a:prstClr val="black"/>
                </a:solidFill>
                <a:latin typeface="Aptos" panose="02110004020202020204"/>
              </a:rPr>
              <a:t>For small proximity searches where little to no selection of terms is required, REMI 2.0 almost provides perfect accuracy towards its Medline true proximity counterpart. </a:t>
            </a:r>
            <a:endParaRPr lang="nl-NL" i="1">
              <a:solidFill>
                <a:prstClr val="black"/>
              </a:solidFill>
              <a:latin typeface="Aptos" panose="02110004020202020204"/>
            </a:endParaRPr>
          </a:p>
        </p:txBody>
      </p:sp>
      <p:pic>
        <p:nvPicPr>
          <p:cNvPr id="10" name="Picture 9">
            <a:extLst>
              <a:ext uri="{FF2B5EF4-FFF2-40B4-BE49-F238E27FC236}">
                <a16:creationId xmlns:a16="http://schemas.microsoft.com/office/drawing/2014/main" id="{F05415C1-38C4-D82C-6518-E794EA3DD99C}"/>
              </a:ext>
            </a:extLst>
          </p:cNvPr>
          <p:cNvPicPr>
            <a:picLocks noChangeAspect="1"/>
          </p:cNvPicPr>
          <p:nvPr/>
        </p:nvPicPr>
        <p:blipFill>
          <a:blip r:embed="rId3"/>
          <a:srcRect r="11134"/>
          <a:stretch/>
        </p:blipFill>
        <p:spPr>
          <a:xfrm>
            <a:off x="811658" y="409749"/>
            <a:ext cx="11353800" cy="5489598"/>
          </a:xfrm>
          <a:prstGeom prst="rect">
            <a:avLst/>
          </a:prstGeom>
        </p:spPr>
      </p:pic>
      <p:pic>
        <p:nvPicPr>
          <p:cNvPr id="13" name="Picture 12" descr="A close-up of a document&#10;&#10;AI-generated content may be incorrect.">
            <a:extLst>
              <a:ext uri="{FF2B5EF4-FFF2-40B4-BE49-F238E27FC236}">
                <a16:creationId xmlns:a16="http://schemas.microsoft.com/office/drawing/2014/main" id="{B558C466-A25D-85D2-048B-DB1C023607A3}"/>
              </a:ext>
            </a:extLst>
          </p:cNvPr>
          <p:cNvPicPr>
            <a:picLocks noChangeAspect="1"/>
          </p:cNvPicPr>
          <p:nvPr/>
        </p:nvPicPr>
        <p:blipFill>
          <a:blip r:embed="rId4">
            <a:extLst>
              <a:ext uri="{28A0092B-C50C-407E-A947-70E740481C1C}">
                <a14:useLocalDpi xmlns:a14="http://schemas.microsoft.com/office/drawing/2010/main" val="0"/>
              </a:ext>
            </a:extLst>
          </a:blip>
          <a:srcRect r="13766"/>
          <a:stretch/>
        </p:blipFill>
        <p:spPr>
          <a:xfrm>
            <a:off x="990667" y="0"/>
            <a:ext cx="10691050" cy="64488512"/>
          </a:xfrm>
          <a:prstGeom prst="rect">
            <a:avLst/>
          </a:prstGeom>
        </p:spPr>
      </p:pic>
    </p:spTree>
    <p:extLst>
      <p:ext uri="{BB962C8B-B14F-4D97-AF65-F5344CB8AC3E}">
        <p14:creationId xmlns:p14="http://schemas.microsoft.com/office/powerpoint/2010/main" val="356714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10"/>
                                        </p:tgtEl>
                                        <p:attrNameLst>
                                          <p:attrName>style.visibility</p:attrName>
                                        </p:attrNameLst>
                                      </p:cBhvr>
                                      <p:to>
                                        <p:strVal val="hidden"/>
                                      </p:to>
                                    </p:set>
                                  </p:childTnLst>
                                </p:cTn>
                              </p:par>
                              <p:par>
                                <p:cTn id="23" presetID="42" presetClass="path" presetSubtype="0" accel="47000" decel="53000" fill="hold" nodeType="withEffect">
                                  <p:stCondLst>
                                    <p:cond delay="0"/>
                                  </p:stCondLst>
                                  <p:childTnLst>
                                    <p:animMotion origin="layout" path="M -0.02396 -5.90625 L -0.02396 0.5662 " pathEditMode="relative" rAng="0" ptsTypes="AA">
                                      <p:cBhvr>
                                        <p:cTn id="24" dur="20000" spd="-100000" fill="hold"/>
                                        <p:tgtEl>
                                          <p:spTgt spid="13"/>
                                        </p:tgtEl>
                                        <p:attrNameLst>
                                          <p:attrName>ppt_x</p:attrName>
                                          <p:attrName>ppt_y</p:attrName>
                                        </p:attrNameLst>
                                      </p:cBhvr>
                                      <p:rCtr x="0" y="323611"/>
                                    </p:animMotion>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3"/>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C33E6ECD-B678-552F-F15E-5EFEC40360DF}"/>
              </a:ext>
            </a:extLst>
          </p:cNvPr>
          <p:cNvSpPr txBox="1">
            <a:spLocks/>
          </p:cNvSpPr>
          <p:nvPr/>
        </p:nvSpPr>
        <p:spPr>
          <a:xfrm>
            <a:off x="1605951" y="222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chemeClr val="bg1"/>
                </a:solidFill>
                <a:effectLst/>
                <a:uLnTx/>
                <a:uFillTx/>
                <a:latin typeface="Aptos Display" panose="02110004020202020204"/>
                <a:ea typeface="+mj-ea"/>
                <a:cs typeface="+mj-cs"/>
              </a:rPr>
              <a:t>Conclusion:</a:t>
            </a:r>
            <a:endParaRPr kumimoji="0" lang="nl-NL" sz="4400" b="0" i="0" u="none" strike="noStrike" kern="1200" cap="none" spc="0" normalizeH="0" baseline="0" noProof="0">
              <a:ln>
                <a:noFill/>
              </a:ln>
              <a:solidFill>
                <a:schemeClr val="bg1"/>
              </a:solidFill>
              <a:effectLst/>
              <a:uLnTx/>
              <a:uFillTx/>
              <a:latin typeface="Aptos Display" panose="02110004020202020204"/>
              <a:ea typeface="+mj-ea"/>
              <a:cs typeface="+mj-cs"/>
            </a:endParaRPr>
          </a:p>
        </p:txBody>
      </p:sp>
      <p:sp>
        <p:nvSpPr>
          <p:cNvPr id="10" name="Content Placeholder 2">
            <a:extLst>
              <a:ext uri="{FF2B5EF4-FFF2-40B4-BE49-F238E27FC236}">
                <a16:creationId xmlns:a16="http://schemas.microsoft.com/office/drawing/2014/main" id="{802049C0-C927-4D36-41D6-87B3AEE6A494}"/>
              </a:ext>
            </a:extLst>
          </p:cNvPr>
          <p:cNvSpPr txBox="1">
            <a:spLocks/>
          </p:cNvSpPr>
          <p:nvPr/>
        </p:nvSpPr>
        <p:spPr>
          <a:xfrm>
            <a:off x="838199" y="1577975"/>
            <a:ext cx="10810875" cy="2498725"/>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sng" strike="noStrike" kern="1200" cap="none" spc="0" normalizeH="0" baseline="0" noProof="0">
                <a:ln>
                  <a:noFill/>
                </a:ln>
                <a:solidFill>
                  <a:schemeClr val="bg1"/>
                </a:solidFill>
                <a:effectLst/>
                <a:uLnTx/>
                <a:uFillTx/>
                <a:latin typeface="Aptos" panose="02110004020202020204"/>
                <a:ea typeface="+mn-ea"/>
                <a:cs typeface="+mn-cs"/>
              </a:rPr>
              <a:t>It does work! But...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chemeClr val="bg1"/>
                </a:solidFill>
                <a:effectLst/>
                <a:uLnTx/>
                <a:uFillTx/>
                <a:latin typeface="Aptos" panose="02110004020202020204"/>
                <a:ea typeface="+mn-ea"/>
                <a:cs typeface="+mn-cs"/>
              </a:rPr>
              <a:t>Limited accuracy for complex proximity searches with many terms.</a:t>
            </a:r>
          </a:p>
          <a:p>
            <a:pPr lvl="1">
              <a:spcBef>
                <a:spcPts val="1000"/>
              </a:spcBef>
            </a:pPr>
            <a:r>
              <a:rPr lang="en-US">
                <a:solidFill>
                  <a:schemeClr val="bg1"/>
                </a:solidFill>
                <a:latin typeface="Aptos" panose="02110004020202020204"/>
              </a:rPr>
              <a:t>That said, manual selection of relevant terms ALSO lead to better retrieval of relevant articles. The articles which are lost through REMI 2.0 may not even be relevant.</a:t>
            </a:r>
            <a:endParaRPr kumimoji="0" lang="en-US" b="0" i="0" u="none" strike="noStrike" kern="1200" cap="none" spc="0" normalizeH="0" baseline="0" noProof="0">
              <a:ln>
                <a:noFill/>
              </a:ln>
              <a:solidFill>
                <a:schemeClr val="bg1"/>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chemeClr val="bg1"/>
                </a:solidFill>
                <a:effectLst/>
                <a:uLnTx/>
                <a:uFillTx/>
                <a:latin typeface="Aptos" panose="02110004020202020204"/>
                <a:ea typeface="+mn-ea"/>
                <a:cs typeface="+mn-cs"/>
              </a:rPr>
              <a:t>Maximum of 2048 “combinations”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chemeClr val="bg1"/>
                </a:solidFill>
                <a:effectLst/>
                <a:uLnTx/>
                <a:uFillTx/>
                <a:latin typeface="Aptos" panose="02110004020202020204"/>
                <a:ea typeface="+mn-ea"/>
                <a:cs typeface="+mn-cs"/>
              </a:rPr>
              <a:t>Truncation only at the end of terms (currently)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chemeClr val="bg1"/>
                </a:solidFill>
                <a:effectLst/>
                <a:uLnTx/>
                <a:uFillTx/>
                <a:latin typeface="Aptos" panose="02110004020202020204"/>
                <a:ea typeface="+mn-ea"/>
                <a:cs typeface="+mn-cs"/>
              </a:rPr>
              <a:t>It doesn’t look very sexy...</a:t>
            </a:r>
            <a:endParaRPr kumimoji="0" lang="nl-NL" sz="2800" b="0" i="0" u="none" strike="noStrike" kern="1200" cap="none" spc="0" normalizeH="0" baseline="0" noProof="0">
              <a:ln>
                <a:noFill/>
              </a:ln>
              <a:solidFill>
                <a:schemeClr val="bg1"/>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chemeClr val="bg1"/>
              </a:solidFill>
              <a:effectLst/>
              <a:uLnTx/>
              <a:uFillTx/>
              <a:latin typeface="Aptos" panose="02110004020202020204"/>
              <a:ea typeface="+mn-ea"/>
              <a:cs typeface="+mn-cs"/>
            </a:endParaRPr>
          </a:p>
        </p:txBody>
      </p:sp>
      <p:sp>
        <p:nvSpPr>
          <p:cNvPr id="11" name="Content Placeholder 2">
            <a:extLst>
              <a:ext uri="{FF2B5EF4-FFF2-40B4-BE49-F238E27FC236}">
                <a16:creationId xmlns:a16="http://schemas.microsoft.com/office/drawing/2014/main" id="{01C64692-2F03-CC68-35E1-C56F2354C8D0}"/>
              </a:ext>
            </a:extLst>
          </p:cNvPr>
          <p:cNvSpPr txBox="1">
            <a:spLocks/>
          </p:cNvSpPr>
          <p:nvPr/>
        </p:nvSpPr>
        <p:spPr>
          <a:xfrm>
            <a:off x="4486273" y="4076700"/>
            <a:ext cx="3514726" cy="24987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u="sng">
                <a:solidFill>
                  <a:schemeClr val="bg1"/>
                </a:solidFill>
                <a:latin typeface="Aptos" panose="02110004020202020204"/>
              </a:rPr>
              <a:t>Would you use it?</a:t>
            </a:r>
            <a:endParaRPr lang="en-US">
              <a:solidFill>
                <a:schemeClr val="bg1"/>
              </a:solidFill>
              <a:latin typeface="Aptos" panose="02110004020202020204"/>
            </a:endParaRPr>
          </a:p>
        </p:txBody>
      </p:sp>
      <p:sp>
        <p:nvSpPr>
          <p:cNvPr id="12" name="Content Placeholder 2">
            <a:extLst>
              <a:ext uri="{FF2B5EF4-FFF2-40B4-BE49-F238E27FC236}">
                <a16:creationId xmlns:a16="http://schemas.microsoft.com/office/drawing/2014/main" id="{4C040E44-71D3-601D-2484-9254BA26C4CA}"/>
              </a:ext>
            </a:extLst>
          </p:cNvPr>
          <p:cNvSpPr txBox="1">
            <a:spLocks/>
          </p:cNvSpPr>
          <p:nvPr/>
        </p:nvSpPr>
        <p:spPr>
          <a:xfrm>
            <a:off x="2406232" y="5464334"/>
            <a:ext cx="933450" cy="8048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a:solidFill>
                  <a:schemeClr val="bg1"/>
                </a:solidFill>
              </a:rPr>
              <a:t>Yes</a:t>
            </a:r>
            <a:endParaRPr lang="nl-NL" b="1">
              <a:solidFill>
                <a:schemeClr val="bg1"/>
              </a:solidFill>
            </a:endParaRPr>
          </a:p>
        </p:txBody>
      </p:sp>
      <p:sp>
        <p:nvSpPr>
          <p:cNvPr id="13" name="Content Placeholder 2">
            <a:extLst>
              <a:ext uri="{FF2B5EF4-FFF2-40B4-BE49-F238E27FC236}">
                <a16:creationId xmlns:a16="http://schemas.microsoft.com/office/drawing/2014/main" id="{07C0646E-09BF-0449-4C51-C407BF5ABDE1}"/>
              </a:ext>
            </a:extLst>
          </p:cNvPr>
          <p:cNvSpPr txBox="1">
            <a:spLocks/>
          </p:cNvSpPr>
          <p:nvPr/>
        </p:nvSpPr>
        <p:spPr>
          <a:xfrm>
            <a:off x="9083256" y="5464334"/>
            <a:ext cx="933450" cy="8048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a:solidFill>
                  <a:schemeClr val="bg1"/>
                </a:solidFill>
              </a:rPr>
              <a:t>No</a:t>
            </a:r>
            <a:endParaRPr lang="nl-NL" b="1">
              <a:solidFill>
                <a:schemeClr val="bg1"/>
              </a:solidFill>
            </a:endParaRPr>
          </a:p>
        </p:txBody>
      </p:sp>
      <p:pic>
        <p:nvPicPr>
          <p:cNvPr id="14" name="Graphic 13" descr="Raised hand with solid fill">
            <a:extLst>
              <a:ext uri="{FF2B5EF4-FFF2-40B4-BE49-F238E27FC236}">
                <a16:creationId xmlns:a16="http://schemas.microsoft.com/office/drawing/2014/main" id="{8D8EB1D4-315A-DC0F-1EC6-8EBBD0720D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68412" y="4349908"/>
            <a:ext cx="914400" cy="914400"/>
          </a:xfrm>
          <a:prstGeom prst="rect">
            <a:avLst/>
          </a:prstGeom>
        </p:spPr>
      </p:pic>
      <p:pic>
        <p:nvPicPr>
          <p:cNvPr id="15" name="Graphic 14" descr="Close with solid fill">
            <a:extLst>
              <a:ext uri="{FF2B5EF4-FFF2-40B4-BE49-F238E27FC236}">
                <a16:creationId xmlns:a16="http://schemas.microsoft.com/office/drawing/2014/main" id="{DE33DC67-2363-3C25-AC52-84F0E5BDE2B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48468" y="4449921"/>
            <a:ext cx="914400" cy="914400"/>
          </a:xfrm>
          <a:prstGeom prst="rect">
            <a:avLst/>
          </a:prstGeom>
        </p:spPr>
      </p:pic>
    </p:spTree>
    <p:extLst>
      <p:ext uri="{BB962C8B-B14F-4D97-AF65-F5344CB8AC3E}">
        <p14:creationId xmlns:p14="http://schemas.microsoft.com/office/powerpoint/2010/main" val="1228972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192001" cy="6858001"/>
          </a:xfrm>
          <a:prstGeom prst="rect">
            <a:avLst/>
          </a:prstGeom>
        </p:spPr>
      </p:pic>
      <p:sp>
        <p:nvSpPr>
          <p:cNvPr id="7" name="Podtytuł 6"/>
          <p:cNvSpPr>
            <a:spLocks noGrp="1"/>
          </p:cNvSpPr>
          <p:nvPr>
            <p:ph type="subTitle" idx="1"/>
          </p:nvPr>
        </p:nvSpPr>
        <p:spPr>
          <a:xfrm>
            <a:off x="1757128" y="396454"/>
            <a:ext cx="9463121" cy="602332"/>
          </a:xfrm>
        </p:spPr>
        <p:txBody>
          <a:bodyPr>
            <a:normAutofit/>
          </a:bodyPr>
          <a:lstStyle/>
          <a:p>
            <a:pPr algn="l"/>
            <a:r>
              <a:rPr lang="en-US" sz="3200" b="1">
                <a:solidFill>
                  <a:schemeClr val="bg1"/>
                </a:solidFill>
                <a:latin typeface="+mj-lt"/>
              </a:rPr>
              <a:t>Questions you might have:</a:t>
            </a:r>
            <a:endParaRPr lang="pl-PL" sz="3200" b="1" dirty="0">
              <a:solidFill>
                <a:schemeClr val="bg1"/>
              </a:solidFill>
              <a:latin typeface="+mj-lt"/>
            </a:endParaRPr>
          </a:p>
        </p:txBody>
      </p:sp>
      <p:sp>
        <p:nvSpPr>
          <p:cNvPr id="3" name="Podtytuł 6">
            <a:extLst>
              <a:ext uri="{FF2B5EF4-FFF2-40B4-BE49-F238E27FC236}">
                <a16:creationId xmlns:a16="http://schemas.microsoft.com/office/drawing/2014/main" id="{3BD9A0FE-EB9A-F126-C242-65E13FF75A1C}"/>
              </a:ext>
            </a:extLst>
          </p:cNvPr>
          <p:cNvSpPr txBox="1">
            <a:spLocks/>
          </p:cNvSpPr>
          <p:nvPr/>
        </p:nvSpPr>
        <p:spPr>
          <a:xfrm>
            <a:off x="684577" y="1344362"/>
            <a:ext cx="9934540" cy="8640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b="1">
                <a:solidFill>
                  <a:schemeClr val="bg1"/>
                </a:solidFill>
                <a:latin typeface="+mj-lt"/>
              </a:rPr>
              <a:t>Q1] How would I report this according to PRISMA-S?</a:t>
            </a:r>
          </a:p>
          <a:p>
            <a:pPr algn="l"/>
            <a:endParaRPr lang="en-US" sz="3200" b="1">
              <a:solidFill>
                <a:schemeClr val="bg1"/>
              </a:solidFill>
              <a:latin typeface="+mj-lt"/>
            </a:endParaRPr>
          </a:p>
        </p:txBody>
      </p:sp>
      <p:pic>
        <p:nvPicPr>
          <p:cNvPr id="5" name="Picture 4">
            <a:extLst>
              <a:ext uri="{FF2B5EF4-FFF2-40B4-BE49-F238E27FC236}">
                <a16:creationId xmlns:a16="http://schemas.microsoft.com/office/drawing/2014/main" id="{912EF222-55E0-3F9E-F04B-C7486E0358BC}"/>
              </a:ext>
            </a:extLst>
          </p:cNvPr>
          <p:cNvPicPr>
            <a:picLocks noChangeAspect="1"/>
          </p:cNvPicPr>
          <p:nvPr/>
        </p:nvPicPr>
        <p:blipFill>
          <a:blip r:embed="rId3"/>
          <a:stretch>
            <a:fillRect/>
          </a:stretch>
        </p:blipFill>
        <p:spPr>
          <a:xfrm>
            <a:off x="773631" y="1897272"/>
            <a:ext cx="8953960" cy="387370"/>
          </a:xfrm>
          <a:prstGeom prst="rect">
            <a:avLst/>
          </a:prstGeom>
        </p:spPr>
      </p:pic>
      <p:pic>
        <p:nvPicPr>
          <p:cNvPr id="1026" name="Picture 2">
            <a:extLst>
              <a:ext uri="{FF2B5EF4-FFF2-40B4-BE49-F238E27FC236}">
                <a16:creationId xmlns:a16="http://schemas.microsoft.com/office/drawing/2014/main" id="{784ED5D7-95FD-CF66-7A1E-56E703994D7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5716"/>
          <a:stretch/>
        </p:blipFill>
        <p:spPr bwMode="auto">
          <a:xfrm>
            <a:off x="773631" y="3095525"/>
            <a:ext cx="2320506" cy="258566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60A5FF9-44AF-CF14-F871-245BF06A195C}"/>
              </a:ext>
            </a:extLst>
          </p:cNvPr>
          <p:cNvSpPr txBox="1"/>
          <p:nvPr/>
        </p:nvSpPr>
        <p:spPr>
          <a:xfrm>
            <a:off x="707366" y="2442633"/>
            <a:ext cx="9808234" cy="1077218"/>
          </a:xfrm>
          <a:prstGeom prst="rect">
            <a:avLst/>
          </a:prstGeom>
          <a:noFill/>
        </p:spPr>
        <p:txBody>
          <a:bodyPr wrap="square" rtlCol="0">
            <a:spAutoFit/>
          </a:bodyPr>
          <a:lstStyle/>
          <a:p>
            <a:r>
              <a:rPr lang="en-US" sz="3200" b="1">
                <a:solidFill>
                  <a:schemeClr val="bg1"/>
                </a:solidFill>
                <a:latin typeface="+mj-lt"/>
              </a:rPr>
              <a:t>Q2] How does it work?</a:t>
            </a:r>
          </a:p>
          <a:p>
            <a:endParaRPr lang="nl-NL" sz="3200"/>
          </a:p>
        </p:txBody>
      </p:sp>
      <p:sp>
        <p:nvSpPr>
          <p:cNvPr id="8" name="TextBox 7">
            <a:extLst>
              <a:ext uri="{FF2B5EF4-FFF2-40B4-BE49-F238E27FC236}">
                <a16:creationId xmlns:a16="http://schemas.microsoft.com/office/drawing/2014/main" id="{A3020C2A-E705-C95C-1AB3-80BF8C992455}"/>
              </a:ext>
            </a:extLst>
          </p:cNvPr>
          <p:cNvSpPr txBox="1"/>
          <p:nvPr/>
        </p:nvSpPr>
        <p:spPr>
          <a:xfrm>
            <a:off x="3157398" y="2923157"/>
            <a:ext cx="9808234" cy="338554"/>
          </a:xfrm>
          <a:prstGeom prst="rect">
            <a:avLst/>
          </a:prstGeom>
          <a:noFill/>
        </p:spPr>
        <p:txBody>
          <a:bodyPr wrap="square" rtlCol="0">
            <a:spAutoFit/>
          </a:bodyPr>
          <a:lstStyle/>
          <a:p>
            <a:r>
              <a:rPr lang="en-US" sz="1600" b="1">
                <a:solidFill>
                  <a:schemeClr val="bg1"/>
                </a:solidFill>
                <a:latin typeface="+mj-lt"/>
              </a:rPr>
              <a:t>Just kidding! It’s in the abstract of the presentation. But also here:</a:t>
            </a:r>
            <a:endParaRPr lang="nl-NL" sz="1600"/>
          </a:p>
        </p:txBody>
      </p:sp>
      <p:pic>
        <p:nvPicPr>
          <p:cNvPr id="10" name="Picture 9">
            <a:extLst>
              <a:ext uri="{FF2B5EF4-FFF2-40B4-BE49-F238E27FC236}">
                <a16:creationId xmlns:a16="http://schemas.microsoft.com/office/drawing/2014/main" id="{A9FBBECE-7C1C-7204-65C6-BB6F22E4B9F0}"/>
              </a:ext>
            </a:extLst>
          </p:cNvPr>
          <p:cNvPicPr>
            <a:picLocks noChangeAspect="1"/>
          </p:cNvPicPr>
          <p:nvPr/>
        </p:nvPicPr>
        <p:blipFill>
          <a:blip r:embed="rId5"/>
          <a:stretch>
            <a:fillRect/>
          </a:stretch>
        </p:blipFill>
        <p:spPr>
          <a:xfrm>
            <a:off x="3227805" y="3261711"/>
            <a:ext cx="8363380" cy="2419474"/>
          </a:xfrm>
          <a:prstGeom prst="rect">
            <a:avLst/>
          </a:prstGeom>
        </p:spPr>
      </p:pic>
    </p:spTree>
    <p:extLst>
      <p:ext uri="{BB962C8B-B14F-4D97-AF65-F5344CB8AC3E}">
        <p14:creationId xmlns:p14="http://schemas.microsoft.com/office/powerpoint/2010/main" val="2079080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192001" cy="6858001"/>
          </a:xfrm>
          <a:prstGeom prst="rect">
            <a:avLst/>
          </a:prstGeom>
        </p:spPr>
      </p:pic>
      <p:sp>
        <p:nvSpPr>
          <p:cNvPr id="7" name="Podtytuł 6"/>
          <p:cNvSpPr>
            <a:spLocks noGrp="1"/>
          </p:cNvSpPr>
          <p:nvPr>
            <p:ph type="subTitle" idx="1"/>
          </p:nvPr>
        </p:nvSpPr>
        <p:spPr>
          <a:xfrm>
            <a:off x="1757128" y="396454"/>
            <a:ext cx="9463121" cy="602332"/>
          </a:xfrm>
        </p:spPr>
        <p:txBody>
          <a:bodyPr>
            <a:normAutofit/>
          </a:bodyPr>
          <a:lstStyle/>
          <a:p>
            <a:pPr algn="l"/>
            <a:r>
              <a:rPr lang="en-US" sz="3200" b="1">
                <a:solidFill>
                  <a:schemeClr val="bg1"/>
                </a:solidFill>
                <a:latin typeface="+mj-lt"/>
              </a:rPr>
              <a:t>Questions you might have (Part 2):</a:t>
            </a:r>
            <a:endParaRPr lang="pl-PL" sz="3200" b="1" dirty="0">
              <a:solidFill>
                <a:schemeClr val="bg1"/>
              </a:solidFill>
              <a:latin typeface="+mj-lt"/>
            </a:endParaRPr>
          </a:p>
        </p:txBody>
      </p:sp>
      <p:sp>
        <p:nvSpPr>
          <p:cNvPr id="3" name="Podtytuł 6">
            <a:extLst>
              <a:ext uri="{FF2B5EF4-FFF2-40B4-BE49-F238E27FC236}">
                <a16:creationId xmlns:a16="http://schemas.microsoft.com/office/drawing/2014/main" id="{3BD9A0FE-EB9A-F126-C242-65E13FF75A1C}"/>
              </a:ext>
            </a:extLst>
          </p:cNvPr>
          <p:cNvSpPr txBox="1">
            <a:spLocks/>
          </p:cNvSpPr>
          <p:nvPr/>
        </p:nvSpPr>
        <p:spPr>
          <a:xfrm>
            <a:off x="684577" y="1344362"/>
            <a:ext cx="9934540" cy="8640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a:solidFill>
                  <a:schemeClr val="bg1"/>
                </a:solidFill>
                <a:latin typeface="+mj-lt"/>
              </a:rPr>
              <a:t>Q3] What happened to REMI 1.0?</a:t>
            </a:r>
          </a:p>
          <a:p>
            <a:pPr algn="l"/>
            <a:endParaRPr lang="en-US" sz="2800" b="1">
              <a:solidFill>
                <a:schemeClr val="bg1"/>
              </a:solidFill>
              <a:latin typeface="+mj-lt"/>
            </a:endParaRPr>
          </a:p>
        </p:txBody>
      </p:sp>
      <p:sp>
        <p:nvSpPr>
          <p:cNvPr id="6" name="TextBox 5">
            <a:extLst>
              <a:ext uri="{FF2B5EF4-FFF2-40B4-BE49-F238E27FC236}">
                <a16:creationId xmlns:a16="http://schemas.microsoft.com/office/drawing/2014/main" id="{460A5FF9-44AF-CF14-F871-245BF06A195C}"/>
              </a:ext>
            </a:extLst>
          </p:cNvPr>
          <p:cNvSpPr txBox="1"/>
          <p:nvPr/>
        </p:nvSpPr>
        <p:spPr>
          <a:xfrm>
            <a:off x="707366" y="2442633"/>
            <a:ext cx="9808234" cy="954107"/>
          </a:xfrm>
          <a:prstGeom prst="rect">
            <a:avLst/>
          </a:prstGeom>
          <a:noFill/>
        </p:spPr>
        <p:txBody>
          <a:bodyPr wrap="square" rtlCol="0">
            <a:spAutoFit/>
          </a:bodyPr>
          <a:lstStyle/>
          <a:p>
            <a:r>
              <a:rPr lang="en-US" sz="2800" b="1">
                <a:solidFill>
                  <a:schemeClr val="bg1"/>
                </a:solidFill>
                <a:latin typeface="+mj-lt"/>
              </a:rPr>
              <a:t>Q4] When can I use it?</a:t>
            </a:r>
          </a:p>
          <a:p>
            <a:endParaRPr lang="nl-NL" sz="2800"/>
          </a:p>
        </p:txBody>
      </p:sp>
      <p:sp>
        <p:nvSpPr>
          <p:cNvPr id="4" name="TextBox 3">
            <a:extLst>
              <a:ext uri="{FF2B5EF4-FFF2-40B4-BE49-F238E27FC236}">
                <a16:creationId xmlns:a16="http://schemas.microsoft.com/office/drawing/2014/main" id="{87BCD456-24D7-43D1-8634-B50110EC6700}"/>
              </a:ext>
            </a:extLst>
          </p:cNvPr>
          <p:cNvSpPr txBox="1"/>
          <p:nvPr/>
        </p:nvSpPr>
        <p:spPr>
          <a:xfrm>
            <a:off x="684577" y="1891565"/>
            <a:ext cx="9808234" cy="338554"/>
          </a:xfrm>
          <a:prstGeom prst="rect">
            <a:avLst/>
          </a:prstGeom>
          <a:noFill/>
        </p:spPr>
        <p:txBody>
          <a:bodyPr wrap="square" rtlCol="0">
            <a:spAutoFit/>
          </a:bodyPr>
          <a:lstStyle/>
          <a:p>
            <a:r>
              <a:rPr lang="en-US" sz="1600" b="1">
                <a:solidFill>
                  <a:schemeClr val="bg1"/>
                </a:solidFill>
                <a:latin typeface="+mj-lt"/>
              </a:rPr>
              <a:t>We don’t talk about REMI 1.0. In all seriousness, it was a very early version that was inefficient and didn’t work well.</a:t>
            </a:r>
            <a:endParaRPr lang="nl-NL" sz="1600"/>
          </a:p>
        </p:txBody>
      </p:sp>
      <p:sp>
        <p:nvSpPr>
          <p:cNvPr id="9" name="TextBox 8">
            <a:extLst>
              <a:ext uri="{FF2B5EF4-FFF2-40B4-BE49-F238E27FC236}">
                <a16:creationId xmlns:a16="http://schemas.microsoft.com/office/drawing/2014/main" id="{2443E817-05C4-DABC-A8D2-34A81890D605}"/>
              </a:ext>
            </a:extLst>
          </p:cNvPr>
          <p:cNvSpPr txBox="1"/>
          <p:nvPr/>
        </p:nvSpPr>
        <p:spPr>
          <a:xfrm>
            <a:off x="707366" y="2985051"/>
            <a:ext cx="9808234" cy="830997"/>
          </a:xfrm>
          <a:prstGeom prst="rect">
            <a:avLst/>
          </a:prstGeom>
          <a:noFill/>
        </p:spPr>
        <p:txBody>
          <a:bodyPr wrap="square" rtlCol="0">
            <a:spAutoFit/>
          </a:bodyPr>
          <a:lstStyle/>
          <a:p>
            <a:r>
              <a:rPr lang="en-US" sz="1600" b="1">
                <a:solidFill>
                  <a:schemeClr val="bg1"/>
                </a:solidFill>
                <a:latin typeface="+mj-lt"/>
              </a:rPr>
              <a:t>Good question! Currently, I am not sure how it works with multiple concurrent users. In addition, we still want to do some final touches before opening it to the public. Once it is done, we will make sure to communicate it through the expertsearching mailbox (and maybe at next EAHIL...). We think it will be done within a year.</a:t>
            </a:r>
            <a:endParaRPr lang="nl-NL" sz="1600"/>
          </a:p>
        </p:txBody>
      </p:sp>
      <p:sp>
        <p:nvSpPr>
          <p:cNvPr id="11" name="TextBox 10">
            <a:extLst>
              <a:ext uri="{FF2B5EF4-FFF2-40B4-BE49-F238E27FC236}">
                <a16:creationId xmlns:a16="http://schemas.microsoft.com/office/drawing/2014/main" id="{F624BBA5-9529-CE71-6E20-DF2F1A610581}"/>
              </a:ext>
            </a:extLst>
          </p:cNvPr>
          <p:cNvSpPr txBox="1"/>
          <p:nvPr/>
        </p:nvSpPr>
        <p:spPr>
          <a:xfrm>
            <a:off x="707366" y="3819857"/>
            <a:ext cx="9808234" cy="1384995"/>
          </a:xfrm>
          <a:prstGeom prst="rect">
            <a:avLst/>
          </a:prstGeom>
          <a:noFill/>
        </p:spPr>
        <p:txBody>
          <a:bodyPr wrap="square" rtlCol="0">
            <a:spAutoFit/>
          </a:bodyPr>
          <a:lstStyle/>
          <a:p>
            <a:r>
              <a:rPr lang="en-US" sz="2800" b="1">
                <a:solidFill>
                  <a:schemeClr val="bg1"/>
                </a:solidFill>
                <a:latin typeface="+mj-lt"/>
              </a:rPr>
              <a:t>Q5] Are there any plans to use OpenAlex for term identification?</a:t>
            </a:r>
            <a:br>
              <a:rPr lang="en-US" sz="2800" b="1">
                <a:solidFill>
                  <a:schemeClr val="bg1"/>
                </a:solidFill>
                <a:latin typeface="+mj-lt"/>
              </a:rPr>
            </a:br>
            <a:endParaRPr lang="en-US" sz="2800" b="1">
              <a:solidFill>
                <a:schemeClr val="bg1"/>
              </a:solidFill>
              <a:latin typeface="+mj-lt"/>
            </a:endParaRPr>
          </a:p>
          <a:p>
            <a:endParaRPr lang="nl-NL" sz="2800"/>
          </a:p>
        </p:txBody>
      </p:sp>
      <p:sp>
        <p:nvSpPr>
          <p:cNvPr id="13" name="TextBox 12">
            <a:extLst>
              <a:ext uri="{FF2B5EF4-FFF2-40B4-BE49-F238E27FC236}">
                <a16:creationId xmlns:a16="http://schemas.microsoft.com/office/drawing/2014/main" id="{CFC82852-7024-E39C-A245-318306E21E21}"/>
              </a:ext>
            </a:extLst>
          </p:cNvPr>
          <p:cNvSpPr txBox="1"/>
          <p:nvPr/>
        </p:nvSpPr>
        <p:spPr>
          <a:xfrm>
            <a:off x="707366" y="4358466"/>
            <a:ext cx="9808234" cy="584775"/>
          </a:xfrm>
          <a:prstGeom prst="rect">
            <a:avLst/>
          </a:prstGeom>
          <a:noFill/>
        </p:spPr>
        <p:txBody>
          <a:bodyPr wrap="square" rtlCol="0">
            <a:spAutoFit/>
          </a:bodyPr>
          <a:lstStyle/>
          <a:p>
            <a:r>
              <a:rPr lang="en-US" sz="1600" b="1">
                <a:solidFill>
                  <a:schemeClr val="bg1"/>
                </a:solidFill>
                <a:latin typeface="+mj-lt"/>
              </a:rPr>
              <a:t>Possibly? Not a priority though. With OpenAlex, more terms will likely be identified. But if these terms do not occur within PubMed, then there is no point searching those in PubMed.</a:t>
            </a:r>
            <a:endParaRPr lang="nl-NL" sz="1600"/>
          </a:p>
        </p:txBody>
      </p:sp>
    </p:spTree>
    <p:extLst>
      <p:ext uri="{BB962C8B-B14F-4D97-AF65-F5344CB8AC3E}">
        <p14:creationId xmlns:p14="http://schemas.microsoft.com/office/powerpoint/2010/main" val="226239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4" grpId="0"/>
      <p:bldP spid="9" grpId="0"/>
      <p:bldP spid="11"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192001" cy="6858001"/>
          </a:xfrm>
          <a:prstGeom prst="rect">
            <a:avLst/>
          </a:prstGeom>
        </p:spPr>
      </p:pic>
      <p:sp>
        <p:nvSpPr>
          <p:cNvPr id="7" name="Podtytuł 6"/>
          <p:cNvSpPr>
            <a:spLocks noGrp="1"/>
          </p:cNvSpPr>
          <p:nvPr>
            <p:ph type="subTitle" idx="1"/>
          </p:nvPr>
        </p:nvSpPr>
        <p:spPr>
          <a:xfrm>
            <a:off x="1757128" y="396454"/>
            <a:ext cx="9463121" cy="602332"/>
          </a:xfrm>
        </p:spPr>
        <p:txBody>
          <a:bodyPr>
            <a:normAutofit/>
          </a:bodyPr>
          <a:lstStyle/>
          <a:p>
            <a:pPr algn="l"/>
            <a:r>
              <a:rPr lang="en-US" sz="3200" b="1">
                <a:solidFill>
                  <a:schemeClr val="bg1"/>
                </a:solidFill>
                <a:latin typeface="+mj-lt"/>
              </a:rPr>
              <a:t>Questions you might have (Part 3)</a:t>
            </a:r>
            <a:endParaRPr lang="pl-PL" sz="3200" b="1" dirty="0">
              <a:solidFill>
                <a:schemeClr val="bg1"/>
              </a:solidFill>
              <a:latin typeface="+mj-lt"/>
            </a:endParaRPr>
          </a:p>
        </p:txBody>
      </p:sp>
      <p:sp>
        <p:nvSpPr>
          <p:cNvPr id="3" name="Podtytuł 6">
            <a:extLst>
              <a:ext uri="{FF2B5EF4-FFF2-40B4-BE49-F238E27FC236}">
                <a16:creationId xmlns:a16="http://schemas.microsoft.com/office/drawing/2014/main" id="{3BD9A0FE-EB9A-F126-C242-65E13FF75A1C}"/>
              </a:ext>
            </a:extLst>
          </p:cNvPr>
          <p:cNvSpPr txBox="1">
            <a:spLocks/>
          </p:cNvSpPr>
          <p:nvPr/>
        </p:nvSpPr>
        <p:spPr>
          <a:xfrm>
            <a:off x="684577" y="1344362"/>
            <a:ext cx="9934540" cy="8640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a:solidFill>
                  <a:schemeClr val="bg1"/>
                </a:solidFill>
                <a:latin typeface="+mj-lt"/>
              </a:rPr>
              <a:t>Q6] What if PubMed goes dark?</a:t>
            </a:r>
          </a:p>
        </p:txBody>
      </p:sp>
      <p:sp>
        <p:nvSpPr>
          <p:cNvPr id="6" name="TextBox 5">
            <a:extLst>
              <a:ext uri="{FF2B5EF4-FFF2-40B4-BE49-F238E27FC236}">
                <a16:creationId xmlns:a16="http://schemas.microsoft.com/office/drawing/2014/main" id="{460A5FF9-44AF-CF14-F871-245BF06A195C}"/>
              </a:ext>
            </a:extLst>
          </p:cNvPr>
          <p:cNvSpPr txBox="1"/>
          <p:nvPr/>
        </p:nvSpPr>
        <p:spPr>
          <a:xfrm>
            <a:off x="707366" y="2442633"/>
            <a:ext cx="9808234" cy="954107"/>
          </a:xfrm>
          <a:prstGeom prst="rect">
            <a:avLst/>
          </a:prstGeom>
          <a:noFill/>
        </p:spPr>
        <p:txBody>
          <a:bodyPr wrap="square" rtlCol="0">
            <a:spAutoFit/>
          </a:bodyPr>
          <a:lstStyle/>
          <a:p>
            <a:r>
              <a:rPr lang="en-US" sz="2800" b="1">
                <a:solidFill>
                  <a:schemeClr val="bg1"/>
                </a:solidFill>
                <a:latin typeface="+mj-lt"/>
              </a:rPr>
              <a:t>Q7] What if PubMed implements proper proximity searching?</a:t>
            </a:r>
          </a:p>
          <a:p>
            <a:endParaRPr lang="nl-NL" sz="2800"/>
          </a:p>
        </p:txBody>
      </p:sp>
      <p:sp>
        <p:nvSpPr>
          <p:cNvPr id="4" name="TextBox 3">
            <a:extLst>
              <a:ext uri="{FF2B5EF4-FFF2-40B4-BE49-F238E27FC236}">
                <a16:creationId xmlns:a16="http://schemas.microsoft.com/office/drawing/2014/main" id="{87BCD456-24D7-43D1-8634-B50110EC6700}"/>
              </a:ext>
            </a:extLst>
          </p:cNvPr>
          <p:cNvSpPr txBox="1"/>
          <p:nvPr/>
        </p:nvSpPr>
        <p:spPr>
          <a:xfrm>
            <a:off x="684577" y="1891565"/>
            <a:ext cx="9808234" cy="338554"/>
          </a:xfrm>
          <a:prstGeom prst="rect">
            <a:avLst/>
          </a:prstGeom>
          <a:noFill/>
        </p:spPr>
        <p:txBody>
          <a:bodyPr wrap="square" rtlCol="0">
            <a:spAutoFit/>
          </a:bodyPr>
          <a:lstStyle/>
          <a:p>
            <a:r>
              <a:rPr lang="en-US" sz="1600" b="1">
                <a:solidFill>
                  <a:schemeClr val="bg1"/>
                </a:solidFill>
                <a:latin typeface="+mj-lt"/>
              </a:rPr>
              <a:t>I think we will have bigger things to worry about than this tool being useless.</a:t>
            </a:r>
            <a:endParaRPr lang="nl-NL" sz="1600"/>
          </a:p>
        </p:txBody>
      </p:sp>
      <p:sp>
        <p:nvSpPr>
          <p:cNvPr id="9" name="TextBox 8">
            <a:extLst>
              <a:ext uri="{FF2B5EF4-FFF2-40B4-BE49-F238E27FC236}">
                <a16:creationId xmlns:a16="http://schemas.microsoft.com/office/drawing/2014/main" id="{2443E817-05C4-DABC-A8D2-34A81890D605}"/>
              </a:ext>
            </a:extLst>
          </p:cNvPr>
          <p:cNvSpPr txBox="1"/>
          <p:nvPr/>
        </p:nvSpPr>
        <p:spPr>
          <a:xfrm>
            <a:off x="707366" y="2985051"/>
            <a:ext cx="9808234" cy="830997"/>
          </a:xfrm>
          <a:prstGeom prst="rect">
            <a:avLst/>
          </a:prstGeom>
          <a:noFill/>
        </p:spPr>
        <p:txBody>
          <a:bodyPr wrap="square" rtlCol="0">
            <a:spAutoFit/>
          </a:bodyPr>
          <a:lstStyle/>
          <a:p>
            <a:r>
              <a:rPr lang="en-US" sz="1600" b="1">
                <a:solidFill>
                  <a:schemeClr val="bg1"/>
                </a:solidFill>
                <a:latin typeface="+mj-lt"/>
              </a:rPr>
              <a:t>Hahahahhahahahahahahahahahahahah</a:t>
            </a:r>
            <a:br>
              <a:rPr lang="en-US" sz="1600" b="1">
                <a:solidFill>
                  <a:schemeClr val="bg1"/>
                </a:solidFill>
                <a:latin typeface="+mj-lt"/>
              </a:rPr>
            </a:br>
            <a:br>
              <a:rPr lang="en-US" sz="1600" b="1">
                <a:solidFill>
                  <a:schemeClr val="bg1"/>
                </a:solidFill>
                <a:latin typeface="+mj-lt"/>
              </a:rPr>
            </a:br>
            <a:r>
              <a:rPr lang="en-US" sz="1600" b="1">
                <a:solidFill>
                  <a:schemeClr val="bg1"/>
                </a:solidFill>
                <a:latin typeface="+mj-lt"/>
              </a:rPr>
              <a:t>Keep on dreaming.</a:t>
            </a:r>
            <a:endParaRPr lang="nl-NL" sz="1600"/>
          </a:p>
        </p:txBody>
      </p:sp>
      <p:sp>
        <p:nvSpPr>
          <p:cNvPr id="11" name="TextBox 10">
            <a:extLst>
              <a:ext uri="{FF2B5EF4-FFF2-40B4-BE49-F238E27FC236}">
                <a16:creationId xmlns:a16="http://schemas.microsoft.com/office/drawing/2014/main" id="{F624BBA5-9529-CE71-6E20-DF2F1A610581}"/>
              </a:ext>
            </a:extLst>
          </p:cNvPr>
          <p:cNvSpPr txBox="1"/>
          <p:nvPr/>
        </p:nvSpPr>
        <p:spPr>
          <a:xfrm>
            <a:off x="707366" y="3819857"/>
            <a:ext cx="9808234" cy="1384995"/>
          </a:xfrm>
          <a:prstGeom prst="rect">
            <a:avLst/>
          </a:prstGeom>
          <a:noFill/>
        </p:spPr>
        <p:txBody>
          <a:bodyPr wrap="square" rtlCol="0">
            <a:spAutoFit/>
          </a:bodyPr>
          <a:lstStyle/>
          <a:p>
            <a:r>
              <a:rPr lang="en-US" sz="2800" b="1">
                <a:solidFill>
                  <a:schemeClr val="bg1"/>
                </a:solidFill>
                <a:latin typeface="+mj-lt"/>
              </a:rPr>
              <a:t>Q8] My question hasn’t been listed, can I still ask it?</a:t>
            </a:r>
            <a:br>
              <a:rPr lang="en-US" sz="2800" b="1">
                <a:solidFill>
                  <a:schemeClr val="bg1"/>
                </a:solidFill>
                <a:latin typeface="+mj-lt"/>
              </a:rPr>
            </a:br>
            <a:endParaRPr lang="en-US" sz="2800" b="1">
              <a:solidFill>
                <a:schemeClr val="bg1"/>
              </a:solidFill>
              <a:latin typeface="+mj-lt"/>
            </a:endParaRPr>
          </a:p>
          <a:p>
            <a:endParaRPr lang="nl-NL" sz="2800"/>
          </a:p>
        </p:txBody>
      </p:sp>
      <p:sp>
        <p:nvSpPr>
          <p:cNvPr id="13" name="TextBox 12">
            <a:extLst>
              <a:ext uri="{FF2B5EF4-FFF2-40B4-BE49-F238E27FC236}">
                <a16:creationId xmlns:a16="http://schemas.microsoft.com/office/drawing/2014/main" id="{CFC82852-7024-E39C-A245-318306E21E21}"/>
              </a:ext>
            </a:extLst>
          </p:cNvPr>
          <p:cNvSpPr txBox="1"/>
          <p:nvPr/>
        </p:nvSpPr>
        <p:spPr>
          <a:xfrm>
            <a:off x="707366" y="4358466"/>
            <a:ext cx="9808234" cy="338554"/>
          </a:xfrm>
          <a:prstGeom prst="rect">
            <a:avLst/>
          </a:prstGeom>
          <a:noFill/>
        </p:spPr>
        <p:txBody>
          <a:bodyPr wrap="square" rtlCol="0">
            <a:spAutoFit/>
          </a:bodyPr>
          <a:lstStyle/>
          <a:p>
            <a:r>
              <a:rPr lang="en-US" sz="1600" b="1">
                <a:solidFill>
                  <a:schemeClr val="bg1"/>
                </a:solidFill>
                <a:latin typeface="+mj-lt"/>
              </a:rPr>
              <a:t>Okay, but make it quick.</a:t>
            </a:r>
            <a:endParaRPr lang="nl-NL" sz="1600"/>
          </a:p>
        </p:txBody>
      </p:sp>
    </p:spTree>
    <p:extLst>
      <p:ext uri="{BB962C8B-B14F-4D97-AF65-F5344CB8AC3E}">
        <p14:creationId xmlns:p14="http://schemas.microsoft.com/office/powerpoint/2010/main" val="3734349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4" grpId="0"/>
      <p:bldP spid="9" grpId="0"/>
      <p:bldP spid="11"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Podtytuł 6"/>
          <p:cNvSpPr>
            <a:spLocks noGrp="1"/>
          </p:cNvSpPr>
          <p:nvPr>
            <p:ph type="subTitle" idx="1"/>
          </p:nvPr>
        </p:nvSpPr>
        <p:spPr>
          <a:xfrm>
            <a:off x="1634859" y="3429000"/>
            <a:ext cx="8833740" cy="1783935"/>
          </a:xfrm>
        </p:spPr>
        <p:txBody>
          <a:bodyPr>
            <a:normAutofit/>
          </a:bodyPr>
          <a:lstStyle/>
          <a:p>
            <a:pPr algn="l"/>
            <a:r>
              <a:rPr lang="en-US" sz="1800" b="1"/>
              <a:t>Remy van Alebeek, Rinus Verdonschot, Floor Ruiter</a:t>
            </a:r>
            <a:r>
              <a:rPr lang="pl-PL" sz="1800" b="1"/>
              <a:t> </a:t>
            </a:r>
            <a:br>
              <a:rPr lang="en-US" sz="1800" b="1"/>
            </a:br>
            <a:r>
              <a:rPr lang="en-US" sz="1800"/>
              <a:t>Maastricht University Library</a:t>
            </a:r>
            <a:br>
              <a:rPr lang="en-US" sz="1800" b="1"/>
            </a:br>
            <a:br>
              <a:rPr lang="pl-PL" sz="1800" b="1"/>
            </a:br>
            <a:r>
              <a:rPr lang="en-US" sz="1800"/>
              <a:t>Contact @ UB-SysRev@maastrichtuniversity.nl</a:t>
            </a:r>
            <a:endParaRPr lang="pl-PL" sz="1800" dirty="0">
              <a:latin typeface="+mj-lt"/>
            </a:endParaRPr>
          </a:p>
        </p:txBody>
      </p:sp>
    </p:spTree>
    <p:extLst>
      <p:ext uri="{BB962C8B-B14F-4D97-AF65-F5344CB8AC3E}">
        <p14:creationId xmlns:p14="http://schemas.microsoft.com/office/powerpoint/2010/main" val="25722353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783723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Podtytuł 6"/>
          <p:cNvSpPr>
            <a:spLocks noGrp="1"/>
          </p:cNvSpPr>
          <p:nvPr>
            <p:ph type="subTitle" idx="1"/>
          </p:nvPr>
        </p:nvSpPr>
        <p:spPr>
          <a:xfrm>
            <a:off x="1761490" y="366734"/>
            <a:ext cx="2831059" cy="414102"/>
          </a:xfrm>
        </p:spPr>
        <p:txBody>
          <a:bodyPr>
            <a:normAutofit lnSpcReduction="10000"/>
          </a:bodyPr>
          <a:lstStyle/>
          <a:p>
            <a:pPr algn="l"/>
            <a:r>
              <a:rPr lang="en-US" b="1">
                <a:solidFill>
                  <a:schemeClr val="bg1"/>
                </a:solidFill>
                <a:latin typeface="+mj-lt"/>
              </a:rPr>
              <a:t>TROUBLESHOOTING</a:t>
            </a:r>
            <a:endParaRPr lang="pl-PL" b="1" dirty="0">
              <a:solidFill>
                <a:schemeClr val="bg1"/>
              </a:solidFill>
              <a:latin typeface="+mj-lt"/>
            </a:endParaRPr>
          </a:p>
        </p:txBody>
      </p:sp>
      <p:sp>
        <p:nvSpPr>
          <p:cNvPr id="2" name="Podtytuł 6">
            <a:extLst>
              <a:ext uri="{FF2B5EF4-FFF2-40B4-BE49-F238E27FC236}">
                <a16:creationId xmlns:a16="http://schemas.microsoft.com/office/drawing/2014/main" id="{8BA93A99-2A69-660E-5E3F-C66E61BE5796}"/>
              </a:ext>
            </a:extLst>
          </p:cNvPr>
          <p:cNvSpPr txBox="1">
            <a:spLocks/>
          </p:cNvSpPr>
          <p:nvPr/>
        </p:nvSpPr>
        <p:spPr>
          <a:xfrm>
            <a:off x="5913369" y="6067180"/>
            <a:ext cx="2831059" cy="414102"/>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a:solidFill>
                  <a:schemeClr val="bg1"/>
                </a:solidFill>
                <a:latin typeface="+mj-lt"/>
              </a:rPr>
              <a:t>VIDEO Keyword Search</a:t>
            </a:r>
            <a:endParaRPr lang="pl-PL" b="1" dirty="0">
              <a:solidFill>
                <a:schemeClr val="bg1"/>
              </a:solidFill>
              <a:latin typeface="+mj-lt"/>
            </a:endParaRPr>
          </a:p>
        </p:txBody>
      </p:sp>
      <p:pic>
        <p:nvPicPr>
          <p:cNvPr id="4" name="KeyWord_Search">
            <a:hlinkClick r:id="" action="ppaction://media"/>
            <a:extLst>
              <a:ext uri="{FF2B5EF4-FFF2-40B4-BE49-F238E27FC236}">
                <a16:creationId xmlns:a16="http://schemas.microsoft.com/office/drawing/2014/main" id="{14D28B69-B886-9A08-2A69-D49C3A11865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32000" y="947790"/>
            <a:ext cx="8128000" cy="4572000"/>
          </a:xfrm>
          <a:prstGeom prst="rect">
            <a:avLst/>
          </a:prstGeom>
        </p:spPr>
      </p:pic>
    </p:spTree>
    <p:extLst>
      <p:ext uri="{BB962C8B-B14F-4D97-AF65-F5344CB8AC3E}">
        <p14:creationId xmlns:p14="http://schemas.microsoft.com/office/powerpoint/2010/main" val="67641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1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13221563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Podtytuł 6"/>
          <p:cNvSpPr>
            <a:spLocks noGrp="1"/>
          </p:cNvSpPr>
          <p:nvPr>
            <p:ph type="subTitle" idx="1"/>
          </p:nvPr>
        </p:nvSpPr>
        <p:spPr>
          <a:xfrm>
            <a:off x="1761490" y="366734"/>
            <a:ext cx="2831059" cy="414102"/>
          </a:xfrm>
        </p:spPr>
        <p:txBody>
          <a:bodyPr>
            <a:normAutofit lnSpcReduction="10000"/>
          </a:bodyPr>
          <a:lstStyle/>
          <a:p>
            <a:pPr algn="l"/>
            <a:r>
              <a:rPr lang="en-US" b="1">
                <a:solidFill>
                  <a:schemeClr val="bg1"/>
                </a:solidFill>
                <a:latin typeface="+mj-lt"/>
              </a:rPr>
              <a:t>TROUBLESHOOTING</a:t>
            </a:r>
            <a:endParaRPr lang="pl-PL" b="1" dirty="0">
              <a:solidFill>
                <a:schemeClr val="bg1"/>
              </a:solidFill>
              <a:latin typeface="+mj-lt"/>
            </a:endParaRPr>
          </a:p>
        </p:txBody>
      </p:sp>
      <p:sp>
        <p:nvSpPr>
          <p:cNvPr id="6" name="Podtytuł 6">
            <a:extLst>
              <a:ext uri="{FF2B5EF4-FFF2-40B4-BE49-F238E27FC236}">
                <a16:creationId xmlns:a16="http://schemas.microsoft.com/office/drawing/2014/main" id="{0545DA39-09B8-34BF-A711-056FCE4AE4C6}"/>
              </a:ext>
            </a:extLst>
          </p:cNvPr>
          <p:cNvSpPr txBox="1">
            <a:spLocks/>
          </p:cNvSpPr>
          <p:nvPr/>
        </p:nvSpPr>
        <p:spPr>
          <a:xfrm>
            <a:off x="5913369" y="6067180"/>
            <a:ext cx="2831059" cy="414102"/>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a:solidFill>
                  <a:schemeClr val="bg1"/>
                </a:solidFill>
                <a:latin typeface="+mj-lt"/>
              </a:rPr>
              <a:t>VIDEO Proximity Search</a:t>
            </a:r>
            <a:endParaRPr lang="pl-PL" b="1" dirty="0">
              <a:solidFill>
                <a:schemeClr val="bg1"/>
              </a:solidFill>
              <a:latin typeface="+mj-lt"/>
            </a:endParaRPr>
          </a:p>
        </p:txBody>
      </p:sp>
      <p:pic>
        <p:nvPicPr>
          <p:cNvPr id="8" name="Proximity Search">
            <a:hlinkClick r:id="" action="ppaction://media"/>
            <a:extLst>
              <a:ext uri="{FF2B5EF4-FFF2-40B4-BE49-F238E27FC236}">
                <a16:creationId xmlns:a16="http://schemas.microsoft.com/office/drawing/2014/main" id="{73E94489-DAA8-B94D-4534-BE5664759C1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32000" y="999161"/>
            <a:ext cx="8128000" cy="4572000"/>
          </a:xfrm>
          <a:prstGeom prst="rect">
            <a:avLst/>
          </a:prstGeom>
        </p:spPr>
      </p:pic>
      <p:sp>
        <p:nvSpPr>
          <p:cNvPr id="9" name="Action Button: Go Home 8">
            <a:hlinkClick r:id="rId6" action="ppaction://hlinksldjump" highlightClick="1"/>
            <a:extLst>
              <a:ext uri="{FF2B5EF4-FFF2-40B4-BE49-F238E27FC236}">
                <a16:creationId xmlns:a16="http://schemas.microsoft.com/office/drawing/2014/main" id="{8BA74572-9CD7-9814-55E8-11B45F7AE29B}"/>
              </a:ext>
            </a:extLst>
          </p:cNvPr>
          <p:cNvSpPr/>
          <p:nvPr/>
        </p:nvSpPr>
        <p:spPr>
          <a:xfrm>
            <a:off x="11116638" y="277402"/>
            <a:ext cx="287677" cy="297951"/>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766319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03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628560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294348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32B9B161-C8C1-2DFE-2E29-2BA9CC5DBCEF}"/>
              </a:ext>
            </a:extLst>
          </p:cNvPr>
          <p:cNvPicPr>
            <a:picLocks noChangeAspect="1"/>
          </p:cNvPicPr>
          <p:nvPr/>
        </p:nvPicPr>
        <p:blipFill>
          <a:blip r:embed="rId3">
            <a:alphaModFix amt="20000"/>
          </a:blip>
          <a:stretch>
            <a:fillRect/>
          </a:stretch>
        </p:blipFill>
        <p:spPr>
          <a:xfrm>
            <a:off x="0" y="0"/>
            <a:ext cx="12221864" cy="6858000"/>
          </a:xfrm>
          <a:prstGeom prst="rect">
            <a:avLst/>
          </a:prstGeom>
        </p:spPr>
      </p:pic>
      <p:sp>
        <p:nvSpPr>
          <p:cNvPr id="6" name="Tytuł 5"/>
          <p:cNvSpPr>
            <a:spLocks noGrp="1"/>
          </p:cNvSpPr>
          <p:nvPr>
            <p:ph type="ctrTitle"/>
          </p:nvPr>
        </p:nvSpPr>
        <p:spPr>
          <a:xfrm>
            <a:off x="1302182" y="1792039"/>
            <a:ext cx="9617499" cy="932675"/>
          </a:xfrm>
        </p:spPr>
        <p:txBody>
          <a:bodyPr anchor="t">
            <a:normAutofit/>
          </a:bodyPr>
          <a:lstStyle/>
          <a:p>
            <a:r>
              <a:rPr lang="en-US" sz="4400" b="1">
                <a:latin typeface="+mn-lt"/>
              </a:rPr>
              <a:t>REMI 2.0</a:t>
            </a:r>
            <a:r>
              <a:rPr lang="pl-PL" sz="4400" b="1">
                <a:latin typeface="+mn-lt"/>
              </a:rPr>
              <a:t> </a:t>
            </a:r>
            <a:endParaRPr lang="pl-PL" sz="4400" dirty="0"/>
          </a:p>
        </p:txBody>
      </p:sp>
      <p:sp>
        <p:nvSpPr>
          <p:cNvPr id="7" name="Podtytuł 6"/>
          <p:cNvSpPr>
            <a:spLocks noGrp="1"/>
          </p:cNvSpPr>
          <p:nvPr>
            <p:ph type="subTitle" idx="1"/>
          </p:nvPr>
        </p:nvSpPr>
        <p:spPr>
          <a:xfrm>
            <a:off x="1956987" y="3174834"/>
            <a:ext cx="9616945" cy="1789051"/>
          </a:xfrm>
        </p:spPr>
        <p:txBody>
          <a:bodyPr>
            <a:normAutofit/>
          </a:bodyPr>
          <a:lstStyle/>
          <a:p>
            <a:pPr algn="l"/>
            <a:r>
              <a:rPr lang="en-US">
                <a:latin typeface="Calibri" panose="020F0502020204030204" pitchFamily="34" charset="0"/>
                <a:ea typeface="Calibri" panose="020F0502020204030204" pitchFamily="34" charset="0"/>
                <a:cs typeface="Calibri" panose="020F0502020204030204" pitchFamily="34" charset="0"/>
              </a:rPr>
              <a:t>Remy van</a:t>
            </a:r>
            <a:r>
              <a:rPr lang="pl-PL">
                <a:latin typeface="Calibri" panose="020F0502020204030204" pitchFamily="34" charset="0"/>
                <a:ea typeface="Calibri" panose="020F0502020204030204" pitchFamily="34" charset="0"/>
                <a:cs typeface="Calibri" panose="020F0502020204030204" pitchFamily="34" charset="0"/>
              </a:rPr>
              <a:t> </a:t>
            </a:r>
            <a:r>
              <a:rPr lang="en-US">
                <a:latin typeface="Calibri" panose="020F0502020204030204" pitchFamily="34" charset="0"/>
                <a:ea typeface="Calibri" panose="020F0502020204030204" pitchFamily="34" charset="0"/>
                <a:cs typeface="Calibri" panose="020F0502020204030204" pitchFamily="34" charset="0"/>
              </a:rPr>
              <a:t>Alebeek</a:t>
            </a:r>
            <a:r>
              <a:rPr lang="pl-PL" b="1" baseline="30000">
                <a:latin typeface="Calibri" panose="020F0502020204030204" pitchFamily="34" charset="0"/>
                <a:ea typeface="Calibri" panose="020F0502020204030204" pitchFamily="34" charset="0"/>
                <a:cs typeface="Calibri" panose="020F0502020204030204" pitchFamily="34" charset="0"/>
              </a:rPr>
              <a:t>1</a:t>
            </a:r>
            <a:r>
              <a:rPr lang="pl-PL">
                <a:latin typeface="Calibri" panose="020F0502020204030204" pitchFamily="34" charset="0"/>
                <a:ea typeface="Calibri" panose="020F0502020204030204" pitchFamily="34" charset="0"/>
                <a:cs typeface="Calibri" panose="020F0502020204030204" pitchFamily="34" charset="0"/>
              </a:rPr>
              <a:t>, </a:t>
            </a:r>
            <a:r>
              <a:rPr lang="en-US">
                <a:latin typeface="Calibri" panose="020F0502020204030204" pitchFamily="34" charset="0"/>
                <a:ea typeface="Calibri" panose="020F0502020204030204" pitchFamily="34" charset="0"/>
                <a:cs typeface="Calibri" panose="020F0502020204030204" pitchFamily="34" charset="0"/>
              </a:rPr>
              <a:t>Rinus</a:t>
            </a:r>
            <a:r>
              <a:rPr lang="pl-PL">
                <a:latin typeface="Calibri" panose="020F0502020204030204" pitchFamily="34" charset="0"/>
                <a:ea typeface="Calibri" panose="020F0502020204030204" pitchFamily="34" charset="0"/>
                <a:cs typeface="Calibri" panose="020F0502020204030204" pitchFamily="34" charset="0"/>
              </a:rPr>
              <a:t> </a:t>
            </a:r>
            <a:r>
              <a:rPr lang="en-US">
                <a:latin typeface="Calibri" panose="020F0502020204030204" pitchFamily="34" charset="0"/>
                <a:ea typeface="Calibri" panose="020F0502020204030204" pitchFamily="34" charset="0"/>
                <a:cs typeface="Calibri" panose="020F0502020204030204" pitchFamily="34" charset="0"/>
              </a:rPr>
              <a:t>Verdonschot</a:t>
            </a:r>
            <a:r>
              <a:rPr lang="en-US" b="1" baseline="30000">
                <a:latin typeface="Calibri" panose="020F0502020204030204" pitchFamily="34" charset="0"/>
                <a:ea typeface="Calibri" panose="020F0502020204030204" pitchFamily="34" charset="0"/>
                <a:cs typeface="Calibri" panose="020F0502020204030204" pitchFamily="34" charset="0"/>
              </a:rPr>
              <a:t>1</a:t>
            </a:r>
            <a:r>
              <a:rPr lang="en-US">
                <a:latin typeface="Calibri" panose="020F0502020204030204" pitchFamily="34" charset="0"/>
                <a:ea typeface="Calibri" panose="020F0502020204030204" pitchFamily="34" charset="0"/>
                <a:cs typeface="Calibri" panose="020F0502020204030204" pitchFamily="34" charset="0"/>
              </a:rPr>
              <a:t>, Floor Ruiter</a:t>
            </a:r>
            <a:r>
              <a:rPr lang="en-US" b="1" baseline="30000">
                <a:latin typeface="Calibri" panose="020F0502020204030204" pitchFamily="34" charset="0"/>
                <a:ea typeface="Calibri" panose="020F0502020204030204" pitchFamily="34" charset="0"/>
                <a:cs typeface="Calibri" panose="020F0502020204030204" pitchFamily="34" charset="0"/>
              </a:rPr>
              <a:t>1</a:t>
            </a:r>
            <a:endParaRPr lang="pl-PL" baseline="30000" dirty="0">
              <a:latin typeface="Calibri" panose="020F0502020204030204" pitchFamily="34" charset="0"/>
              <a:ea typeface="Calibri" panose="020F0502020204030204" pitchFamily="34" charset="0"/>
              <a:cs typeface="Calibri" panose="020F0502020204030204" pitchFamily="34" charset="0"/>
            </a:endParaRPr>
          </a:p>
          <a:p>
            <a:pPr algn="l"/>
            <a:endParaRPr lang="pl-PL" sz="1800" b="1" baseline="30000" dirty="0">
              <a:latin typeface="+mj-lt"/>
            </a:endParaRPr>
          </a:p>
          <a:p>
            <a:pPr algn="l"/>
            <a:r>
              <a:rPr lang="pl-PL" sz="2000" b="1" baseline="30000"/>
              <a:t>1</a:t>
            </a:r>
            <a:r>
              <a:rPr lang="pl-PL" sz="2000" b="1"/>
              <a:t> </a:t>
            </a:r>
            <a:r>
              <a:rPr lang="en-US" sz="1800"/>
              <a:t>Maastricht University Library | Scientific Information Specialist</a:t>
            </a:r>
            <a:endParaRPr lang="pl-PL" sz="1800" dirty="0"/>
          </a:p>
          <a:p>
            <a:pPr algn="l"/>
            <a:endParaRPr lang="pl-PL" sz="2000" dirty="0">
              <a:latin typeface="+mj-lt"/>
            </a:endParaRPr>
          </a:p>
        </p:txBody>
      </p:sp>
    </p:spTree>
    <p:extLst>
      <p:ext uri="{BB962C8B-B14F-4D97-AF65-F5344CB8AC3E}">
        <p14:creationId xmlns:p14="http://schemas.microsoft.com/office/powerpoint/2010/main" val="1377645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4DD69A9C-AFF8-39E2-3769-60AB672BB172}"/>
              </a:ext>
            </a:extLst>
          </p:cNvPr>
          <p:cNvSpPr txBox="1">
            <a:spLocks/>
          </p:cNvSpPr>
          <p:nvPr/>
        </p:nvSpPr>
        <p:spPr>
          <a:xfrm>
            <a:off x="1171575" y="374650"/>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a:t>Do you use PubMed for Systematic Searching?</a:t>
            </a:r>
            <a:endParaRPr lang="nl-NL" sz="4000" b="1"/>
          </a:p>
        </p:txBody>
      </p:sp>
      <p:sp>
        <p:nvSpPr>
          <p:cNvPr id="6" name="Content Placeholder 2">
            <a:extLst>
              <a:ext uri="{FF2B5EF4-FFF2-40B4-BE49-F238E27FC236}">
                <a16:creationId xmlns:a16="http://schemas.microsoft.com/office/drawing/2014/main" id="{4AADEC07-D3A5-8F16-CF91-4C66E63A22BC}"/>
              </a:ext>
            </a:extLst>
          </p:cNvPr>
          <p:cNvSpPr txBox="1">
            <a:spLocks/>
          </p:cNvSpPr>
          <p:nvPr/>
        </p:nvSpPr>
        <p:spPr>
          <a:xfrm>
            <a:off x="2219326" y="3529013"/>
            <a:ext cx="933450" cy="8048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a:t>Yes</a:t>
            </a:r>
            <a:endParaRPr lang="nl-NL" b="1"/>
          </a:p>
        </p:txBody>
      </p:sp>
      <p:sp>
        <p:nvSpPr>
          <p:cNvPr id="8" name="Content Placeholder 2">
            <a:extLst>
              <a:ext uri="{FF2B5EF4-FFF2-40B4-BE49-F238E27FC236}">
                <a16:creationId xmlns:a16="http://schemas.microsoft.com/office/drawing/2014/main" id="{84BB2203-6DC7-430D-FBAA-533E225815FB}"/>
              </a:ext>
            </a:extLst>
          </p:cNvPr>
          <p:cNvSpPr txBox="1">
            <a:spLocks/>
          </p:cNvSpPr>
          <p:nvPr/>
        </p:nvSpPr>
        <p:spPr>
          <a:xfrm>
            <a:off x="8896350" y="3529013"/>
            <a:ext cx="933450" cy="8048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a:t>No</a:t>
            </a:r>
            <a:endParaRPr lang="nl-NL" b="1"/>
          </a:p>
        </p:txBody>
      </p:sp>
      <p:pic>
        <p:nvPicPr>
          <p:cNvPr id="10" name="Graphic 9" descr="Raised hand with solid fill">
            <a:extLst>
              <a:ext uri="{FF2B5EF4-FFF2-40B4-BE49-F238E27FC236}">
                <a16:creationId xmlns:a16="http://schemas.microsoft.com/office/drawing/2014/main" id="{DA59073E-48B5-D486-7A41-1DA41D3B33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81506" y="2414587"/>
            <a:ext cx="914400" cy="914400"/>
          </a:xfrm>
          <a:prstGeom prst="rect">
            <a:avLst/>
          </a:prstGeom>
        </p:spPr>
      </p:pic>
      <p:pic>
        <p:nvPicPr>
          <p:cNvPr id="12" name="Graphic 11" descr="Close with solid fill">
            <a:extLst>
              <a:ext uri="{FF2B5EF4-FFF2-40B4-BE49-F238E27FC236}">
                <a16:creationId xmlns:a16="http://schemas.microsoft.com/office/drawing/2014/main" id="{82420B31-6B7F-271F-AEB7-9DACF62CAC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61562" y="2514600"/>
            <a:ext cx="914400" cy="914400"/>
          </a:xfrm>
          <a:prstGeom prst="rect">
            <a:avLst/>
          </a:prstGeom>
        </p:spPr>
      </p:pic>
    </p:spTree>
    <p:extLst>
      <p:ext uri="{BB962C8B-B14F-4D97-AF65-F5344CB8AC3E}">
        <p14:creationId xmlns:p14="http://schemas.microsoft.com/office/powerpoint/2010/main" val="3338252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az 3">
            <a:extLst>
              <a:ext uri="{FF2B5EF4-FFF2-40B4-BE49-F238E27FC236}">
                <a16:creationId xmlns:a16="http://schemas.microsoft.com/office/drawing/2014/main" id="{216129DC-4744-76BE-62F7-433A23827A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1635E0B7-C4C2-9119-22EE-C8118B38BF4B}"/>
              </a:ext>
            </a:extLst>
          </p:cNvPr>
          <p:cNvSpPr txBox="1">
            <a:spLocks/>
          </p:cNvSpPr>
          <p:nvPr/>
        </p:nvSpPr>
        <p:spPr>
          <a:xfrm>
            <a:off x="1190625" y="578446"/>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t>Are you able to search in MEDLINE through a database that offers </a:t>
            </a:r>
            <a:r>
              <a:rPr lang="en-US" sz="4000" b="1" u="sng"/>
              <a:t>functional</a:t>
            </a:r>
            <a:r>
              <a:rPr lang="en-US" sz="4000" b="1"/>
              <a:t> proximity operators?</a:t>
            </a:r>
            <a:endParaRPr lang="nl-NL" sz="4000" b="1"/>
          </a:p>
        </p:txBody>
      </p:sp>
      <p:sp>
        <p:nvSpPr>
          <p:cNvPr id="5" name="Content Placeholder 2">
            <a:extLst>
              <a:ext uri="{FF2B5EF4-FFF2-40B4-BE49-F238E27FC236}">
                <a16:creationId xmlns:a16="http://schemas.microsoft.com/office/drawing/2014/main" id="{01D6E318-48E3-FF14-92FB-9B2057400C28}"/>
              </a:ext>
            </a:extLst>
          </p:cNvPr>
          <p:cNvSpPr txBox="1">
            <a:spLocks/>
          </p:cNvSpPr>
          <p:nvPr/>
        </p:nvSpPr>
        <p:spPr>
          <a:xfrm>
            <a:off x="2219326" y="3529013"/>
            <a:ext cx="933450" cy="8048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a:t>Yes</a:t>
            </a:r>
            <a:endParaRPr lang="nl-NL" b="1"/>
          </a:p>
        </p:txBody>
      </p:sp>
      <p:sp>
        <p:nvSpPr>
          <p:cNvPr id="6" name="Content Placeholder 2">
            <a:extLst>
              <a:ext uri="{FF2B5EF4-FFF2-40B4-BE49-F238E27FC236}">
                <a16:creationId xmlns:a16="http://schemas.microsoft.com/office/drawing/2014/main" id="{26FB8BFE-5415-3753-285D-EF88F9038E7F}"/>
              </a:ext>
            </a:extLst>
          </p:cNvPr>
          <p:cNvSpPr txBox="1">
            <a:spLocks/>
          </p:cNvSpPr>
          <p:nvPr/>
        </p:nvSpPr>
        <p:spPr>
          <a:xfrm>
            <a:off x="8896350" y="3529013"/>
            <a:ext cx="933450" cy="8048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a:t>No</a:t>
            </a:r>
            <a:endParaRPr lang="nl-NL" b="1"/>
          </a:p>
        </p:txBody>
      </p:sp>
      <p:sp>
        <p:nvSpPr>
          <p:cNvPr id="7" name="Title 1">
            <a:extLst>
              <a:ext uri="{FF2B5EF4-FFF2-40B4-BE49-F238E27FC236}">
                <a16:creationId xmlns:a16="http://schemas.microsoft.com/office/drawing/2014/main" id="{E287CF16-7A5F-3B63-3FDA-C1B232B6C731}"/>
              </a:ext>
            </a:extLst>
          </p:cNvPr>
          <p:cNvSpPr txBox="1">
            <a:spLocks/>
          </p:cNvSpPr>
          <p:nvPr/>
        </p:nvSpPr>
        <p:spPr>
          <a:xfrm>
            <a:off x="1190625" y="1395081"/>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a:t>Examples: Medline through OVID or EbscoHOST</a:t>
            </a:r>
            <a:endParaRPr lang="nl-NL" sz="2400" b="1"/>
          </a:p>
        </p:txBody>
      </p:sp>
      <p:pic>
        <p:nvPicPr>
          <p:cNvPr id="8" name="Graphic 7" descr="Raised hand with solid fill">
            <a:extLst>
              <a:ext uri="{FF2B5EF4-FFF2-40B4-BE49-F238E27FC236}">
                <a16:creationId xmlns:a16="http://schemas.microsoft.com/office/drawing/2014/main" id="{AB8DBAA0-5991-6B38-8AAD-7B18F411CB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34857" y="2544299"/>
            <a:ext cx="914400" cy="914400"/>
          </a:xfrm>
          <a:prstGeom prst="rect">
            <a:avLst/>
          </a:prstGeom>
        </p:spPr>
      </p:pic>
      <p:pic>
        <p:nvPicPr>
          <p:cNvPr id="9" name="Graphic 8" descr="Close with solid fill">
            <a:extLst>
              <a:ext uri="{FF2B5EF4-FFF2-40B4-BE49-F238E27FC236}">
                <a16:creationId xmlns:a16="http://schemas.microsoft.com/office/drawing/2014/main" id="{0DD9A4CA-B738-E0D3-4740-DB7F25C660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66953" y="2614613"/>
            <a:ext cx="914400" cy="914400"/>
          </a:xfrm>
          <a:prstGeom prst="rect">
            <a:avLst/>
          </a:prstGeom>
        </p:spPr>
      </p:pic>
    </p:spTree>
    <p:extLst>
      <p:ext uri="{BB962C8B-B14F-4D97-AF65-F5344CB8AC3E}">
        <p14:creationId xmlns:p14="http://schemas.microsoft.com/office/powerpoint/2010/main" val="16306140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8635F34A-F413-ED4E-C2B2-E9972597A90B}"/>
              </a:ext>
            </a:extLst>
          </p:cNvPr>
          <p:cNvSpPr txBox="1">
            <a:spLocks/>
          </p:cNvSpPr>
          <p:nvPr/>
        </p:nvSpPr>
        <p:spPr>
          <a:xfrm>
            <a:off x="1128212" y="162201"/>
            <a:ext cx="10515600" cy="105963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a:t>How does this make you feel?</a:t>
            </a:r>
            <a:endParaRPr lang="nl-NL" sz="4800" b="1"/>
          </a:p>
        </p:txBody>
      </p:sp>
      <p:pic>
        <p:nvPicPr>
          <p:cNvPr id="6" name="Picture 5">
            <a:extLst>
              <a:ext uri="{FF2B5EF4-FFF2-40B4-BE49-F238E27FC236}">
                <a16:creationId xmlns:a16="http://schemas.microsoft.com/office/drawing/2014/main" id="{9E436254-DA37-2BFE-0D8B-9AACA4428E34}"/>
              </a:ext>
            </a:extLst>
          </p:cNvPr>
          <p:cNvPicPr>
            <a:picLocks noChangeAspect="1"/>
          </p:cNvPicPr>
          <p:nvPr/>
        </p:nvPicPr>
        <p:blipFill>
          <a:blip r:embed="rId3"/>
          <a:stretch>
            <a:fillRect/>
          </a:stretch>
        </p:blipFill>
        <p:spPr>
          <a:xfrm>
            <a:off x="2945346" y="1351280"/>
            <a:ext cx="7254109" cy="3788772"/>
          </a:xfrm>
          <a:prstGeom prst="rect">
            <a:avLst/>
          </a:prstGeom>
        </p:spPr>
      </p:pic>
      <p:sp>
        <p:nvSpPr>
          <p:cNvPr id="8" name="Rectangle 7">
            <a:extLst>
              <a:ext uri="{FF2B5EF4-FFF2-40B4-BE49-F238E27FC236}">
                <a16:creationId xmlns:a16="http://schemas.microsoft.com/office/drawing/2014/main" id="{3A594FFE-BC54-8D29-DD41-80FD034D4B56}"/>
              </a:ext>
            </a:extLst>
          </p:cNvPr>
          <p:cNvSpPr/>
          <p:nvPr/>
        </p:nvSpPr>
        <p:spPr>
          <a:xfrm>
            <a:off x="2773680" y="4135120"/>
            <a:ext cx="7640320" cy="120904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Arrow: Right 8">
            <a:extLst>
              <a:ext uri="{FF2B5EF4-FFF2-40B4-BE49-F238E27FC236}">
                <a16:creationId xmlns:a16="http://schemas.microsoft.com/office/drawing/2014/main" id="{737173EB-A910-3239-6DF7-659A801E3FCC}"/>
              </a:ext>
            </a:extLst>
          </p:cNvPr>
          <p:cNvSpPr/>
          <p:nvPr/>
        </p:nvSpPr>
        <p:spPr>
          <a:xfrm>
            <a:off x="1190445" y="4477109"/>
            <a:ext cx="1368690" cy="36231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Arrow: Right 9">
            <a:extLst>
              <a:ext uri="{FF2B5EF4-FFF2-40B4-BE49-F238E27FC236}">
                <a16:creationId xmlns:a16="http://schemas.microsoft.com/office/drawing/2014/main" id="{C6BB92E0-14D3-B68D-C2C4-7491C28420BC}"/>
              </a:ext>
            </a:extLst>
          </p:cNvPr>
          <p:cNvSpPr/>
          <p:nvPr/>
        </p:nvSpPr>
        <p:spPr>
          <a:xfrm rot="8121824">
            <a:off x="10345219" y="3344236"/>
            <a:ext cx="1368690" cy="36231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Arrow: Right 10">
            <a:extLst>
              <a:ext uri="{FF2B5EF4-FFF2-40B4-BE49-F238E27FC236}">
                <a16:creationId xmlns:a16="http://schemas.microsoft.com/office/drawing/2014/main" id="{A9A05B8B-EEFC-5584-B360-996E22992E5E}"/>
              </a:ext>
            </a:extLst>
          </p:cNvPr>
          <p:cNvSpPr/>
          <p:nvPr/>
        </p:nvSpPr>
        <p:spPr>
          <a:xfrm rot="4789703">
            <a:off x="5112493" y="3145706"/>
            <a:ext cx="1368690" cy="36231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Arrow: Right 11">
            <a:extLst>
              <a:ext uri="{FF2B5EF4-FFF2-40B4-BE49-F238E27FC236}">
                <a16:creationId xmlns:a16="http://schemas.microsoft.com/office/drawing/2014/main" id="{6FB2C0E6-BC60-DFD4-8066-DAE5EDE9B9CA}"/>
              </a:ext>
            </a:extLst>
          </p:cNvPr>
          <p:cNvSpPr/>
          <p:nvPr/>
        </p:nvSpPr>
        <p:spPr>
          <a:xfrm rot="14171720">
            <a:off x="6860781" y="5932509"/>
            <a:ext cx="1368690" cy="36231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394791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9C4C4D2A-F88E-D8F8-D613-5EAC963F30DB}"/>
              </a:ext>
            </a:extLst>
          </p:cNvPr>
          <p:cNvSpPr txBox="1">
            <a:spLocks/>
          </p:cNvSpPr>
          <p:nvPr/>
        </p:nvSpPr>
        <p:spPr>
          <a:xfrm>
            <a:off x="492761" y="-4703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ysClr val="windowText" lastClr="000000"/>
                </a:solidFill>
                <a:effectLst/>
                <a:uLnTx/>
                <a:uFillTx/>
                <a:latin typeface="Aptos Display" panose="02110004020202020204"/>
                <a:ea typeface="+mj-ea"/>
                <a:cs typeface="+mj-cs"/>
              </a:rPr>
              <a:t>What is REMI2.0?</a:t>
            </a:r>
            <a:endParaRPr kumimoji="0" lang="nl-NL" sz="4400" b="1" i="0" u="none" strike="noStrike" kern="1200" cap="none" spc="0" normalizeH="0" baseline="0" noProof="0">
              <a:ln>
                <a:noFill/>
              </a:ln>
              <a:solidFill>
                <a:sysClr val="windowText" lastClr="000000"/>
              </a:solidFill>
              <a:effectLst/>
              <a:uLnTx/>
              <a:uFillTx/>
              <a:latin typeface="Aptos Display" panose="02110004020202020204"/>
              <a:ea typeface="+mj-ea"/>
              <a:cs typeface="+mj-cs"/>
            </a:endParaRPr>
          </a:p>
        </p:txBody>
      </p:sp>
      <p:pic>
        <p:nvPicPr>
          <p:cNvPr id="22" name="Picture 21">
            <a:extLst>
              <a:ext uri="{FF2B5EF4-FFF2-40B4-BE49-F238E27FC236}">
                <a16:creationId xmlns:a16="http://schemas.microsoft.com/office/drawing/2014/main" id="{3AAC4D99-CDCB-29EC-98CE-36FECE285335}"/>
              </a:ext>
            </a:extLst>
          </p:cNvPr>
          <p:cNvPicPr>
            <a:picLocks noChangeAspect="1"/>
          </p:cNvPicPr>
          <p:nvPr/>
        </p:nvPicPr>
        <p:blipFill>
          <a:blip r:embed="rId2"/>
          <a:stretch>
            <a:fillRect/>
          </a:stretch>
        </p:blipFill>
        <p:spPr>
          <a:xfrm>
            <a:off x="492761" y="2545530"/>
            <a:ext cx="4933516" cy="2576742"/>
          </a:xfrm>
          <a:prstGeom prst="rect">
            <a:avLst/>
          </a:prstGeom>
        </p:spPr>
      </p:pic>
      <p:sp>
        <p:nvSpPr>
          <p:cNvPr id="23" name="Title 1">
            <a:extLst>
              <a:ext uri="{FF2B5EF4-FFF2-40B4-BE49-F238E27FC236}">
                <a16:creationId xmlns:a16="http://schemas.microsoft.com/office/drawing/2014/main" id="{8A829577-FA05-C4CC-7175-563C78000265}"/>
              </a:ext>
            </a:extLst>
          </p:cNvPr>
          <p:cNvSpPr txBox="1">
            <a:spLocks/>
          </p:cNvSpPr>
          <p:nvPr/>
        </p:nvSpPr>
        <p:spPr>
          <a:xfrm>
            <a:off x="492761" y="127853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solidFill>
                  <a:prstClr val="black"/>
                </a:solidFill>
                <a:latin typeface="Aptos Display" panose="02110004020202020204"/>
              </a:rPr>
              <a:t>Normal truncated proximity </a:t>
            </a:r>
            <a:br>
              <a:rPr lang="en-US" sz="2800" b="1">
                <a:solidFill>
                  <a:prstClr val="black"/>
                </a:solidFill>
                <a:latin typeface="Aptos Display" panose="02110004020202020204"/>
              </a:rPr>
            </a:br>
            <a:r>
              <a:rPr lang="en-US" sz="2800" b="1">
                <a:solidFill>
                  <a:prstClr val="black"/>
                </a:solidFill>
                <a:latin typeface="Aptos Display" panose="02110004020202020204"/>
              </a:rPr>
              <a:t>search in PubMed:</a:t>
            </a:r>
            <a:endParaRPr lang="nl-NL" sz="2800" b="1">
              <a:solidFill>
                <a:prstClr val="black"/>
              </a:solidFill>
              <a:latin typeface="Aptos Display" panose="02110004020202020204"/>
            </a:endParaRPr>
          </a:p>
        </p:txBody>
      </p:sp>
      <p:pic>
        <p:nvPicPr>
          <p:cNvPr id="24" name="Graphic 23" descr="Loudly crying face with solid fill with solid fill">
            <a:extLst>
              <a:ext uri="{FF2B5EF4-FFF2-40B4-BE49-F238E27FC236}">
                <a16:creationId xmlns:a16="http://schemas.microsoft.com/office/drawing/2014/main" id="{81C58D71-1FE7-A5F3-8203-6D9006CDF57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03894" y="5377644"/>
            <a:ext cx="917276" cy="914400"/>
          </a:xfrm>
          <a:prstGeom prst="rect">
            <a:avLst/>
          </a:prstGeom>
        </p:spPr>
      </p:pic>
      <p:sp>
        <p:nvSpPr>
          <p:cNvPr id="25" name="Title 1">
            <a:extLst>
              <a:ext uri="{FF2B5EF4-FFF2-40B4-BE49-F238E27FC236}">
                <a16:creationId xmlns:a16="http://schemas.microsoft.com/office/drawing/2014/main" id="{58FC499D-A8B9-E0AD-4D86-A0EBC34D6415}"/>
              </a:ext>
            </a:extLst>
          </p:cNvPr>
          <p:cNvSpPr txBox="1">
            <a:spLocks/>
          </p:cNvSpPr>
          <p:nvPr/>
        </p:nvSpPr>
        <p:spPr>
          <a:xfrm>
            <a:off x="6332844" y="36739"/>
            <a:ext cx="618151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solidFill>
                  <a:prstClr val="black"/>
                </a:solidFill>
                <a:latin typeface="Aptos Display" panose="02110004020202020204"/>
              </a:rPr>
              <a:t>With REMI 2.0:</a:t>
            </a:r>
            <a:endParaRPr lang="nl-NL" sz="2800" b="1">
              <a:solidFill>
                <a:prstClr val="black"/>
              </a:solidFill>
              <a:latin typeface="Aptos Display" panose="02110004020202020204"/>
            </a:endParaRPr>
          </a:p>
        </p:txBody>
      </p:sp>
      <p:pic>
        <p:nvPicPr>
          <p:cNvPr id="26" name="Picture 25">
            <a:extLst>
              <a:ext uri="{FF2B5EF4-FFF2-40B4-BE49-F238E27FC236}">
                <a16:creationId xmlns:a16="http://schemas.microsoft.com/office/drawing/2014/main" id="{90C0EAD1-DAD8-0B3D-3F85-2000C7918464}"/>
              </a:ext>
            </a:extLst>
          </p:cNvPr>
          <p:cNvPicPr>
            <a:picLocks noChangeAspect="1"/>
          </p:cNvPicPr>
          <p:nvPr/>
        </p:nvPicPr>
        <p:blipFill>
          <a:blip r:embed="rId5"/>
          <a:stretch>
            <a:fillRect/>
          </a:stretch>
        </p:blipFill>
        <p:spPr>
          <a:xfrm>
            <a:off x="6399882" y="990955"/>
            <a:ext cx="4815130" cy="2155866"/>
          </a:xfrm>
          <a:prstGeom prst="rect">
            <a:avLst/>
          </a:prstGeom>
        </p:spPr>
      </p:pic>
      <p:sp>
        <p:nvSpPr>
          <p:cNvPr id="27" name="Rectangle 26">
            <a:extLst>
              <a:ext uri="{FF2B5EF4-FFF2-40B4-BE49-F238E27FC236}">
                <a16:creationId xmlns:a16="http://schemas.microsoft.com/office/drawing/2014/main" id="{EABD8604-1C34-7B4E-74F2-A487A815466A}"/>
              </a:ext>
            </a:extLst>
          </p:cNvPr>
          <p:cNvSpPr/>
          <p:nvPr/>
        </p:nvSpPr>
        <p:spPr>
          <a:xfrm>
            <a:off x="5750561" y="353683"/>
            <a:ext cx="108596" cy="6314536"/>
          </a:xfrm>
          <a:prstGeom prst="rect">
            <a:avLst/>
          </a:prstGeom>
          <a:solidFill>
            <a:srgbClr val="156082"/>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8" name="Title 1">
            <a:extLst>
              <a:ext uri="{FF2B5EF4-FFF2-40B4-BE49-F238E27FC236}">
                <a16:creationId xmlns:a16="http://schemas.microsoft.com/office/drawing/2014/main" id="{AAA35D7C-755C-31DB-6813-A43EB34A84FE}"/>
              </a:ext>
            </a:extLst>
          </p:cNvPr>
          <p:cNvSpPr txBox="1">
            <a:spLocks/>
          </p:cNvSpPr>
          <p:nvPr/>
        </p:nvSpPr>
        <p:spPr>
          <a:xfrm>
            <a:off x="6399882" y="3486417"/>
            <a:ext cx="5211273" cy="2282228"/>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a:solidFill>
                  <a:prstClr val="black"/>
                </a:solidFill>
                <a:latin typeface="Aptos Display" panose="02110004020202020204"/>
              </a:rPr>
              <a:t>REMI 2.0 </a:t>
            </a:r>
            <a:r>
              <a:rPr lang="en-US" sz="2000" b="1">
                <a:solidFill>
                  <a:prstClr val="black"/>
                </a:solidFill>
                <a:latin typeface="Aptos Display" panose="02110004020202020204"/>
              </a:rPr>
              <a:t>mimics</a:t>
            </a:r>
            <a:r>
              <a:rPr lang="en-US" sz="2000">
                <a:solidFill>
                  <a:prstClr val="black"/>
                </a:solidFill>
                <a:latin typeface="Aptos Display" panose="02110004020202020204"/>
              </a:rPr>
              <a:t> truncated proximity search within minutes with these steps:</a:t>
            </a:r>
            <a:br>
              <a:rPr lang="en-US" sz="2000">
                <a:solidFill>
                  <a:prstClr val="black"/>
                </a:solidFill>
                <a:latin typeface="Aptos Display" panose="02110004020202020204"/>
              </a:rPr>
            </a:br>
            <a:endParaRPr lang="en-US" sz="2000">
              <a:solidFill>
                <a:prstClr val="black"/>
              </a:solidFill>
              <a:latin typeface="Aptos Display" panose="02110004020202020204"/>
            </a:endParaRPr>
          </a:p>
          <a:p>
            <a:pPr marL="342900" indent="-342900">
              <a:buFont typeface="Arial" panose="020B0604020202020204" pitchFamily="34" charset="0"/>
              <a:buChar char="•"/>
            </a:pPr>
            <a:r>
              <a:rPr lang="en-US" sz="2000">
                <a:solidFill>
                  <a:prstClr val="black"/>
                </a:solidFill>
                <a:latin typeface="Aptos Display" panose="02110004020202020204"/>
              </a:rPr>
              <a:t>Collect all terms which are found with the first set of truncated term(s)</a:t>
            </a:r>
          </a:p>
          <a:p>
            <a:pPr marL="342900" indent="-342900">
              <a:buFont typeface="Arial" panose="020B0604020202020204" pitchFamily="34" charset="0"/>
              <a:buChar char="•"/>
            </a:pPr>
            <a:r>
              <a:rPr lang="en-US" sz="2000">
                <a:solidFill>
                  <a:prstClr val="black"/>
                </a:solidFill>
                <a:latin typeface="Aptos Display" panose="02110004020202020204"/>
              </a:rPr>
              <a:t>Collect all terms which are found with the second set of truncated term(s)</a:t>
            </a:r>
          </a:p>
          <a:p>
            <a:pPr marL="342900" indent="-342900">
              <a:buFont typeface="Arial" panose="020B0604020202020204" pitchFamily="34" charset="0"/>
              <a:buChar char="•"/>
            </a:pPr>
            <a:endParaRPr lang="en-US" sz="2000">
              <a:solidFill>
                <a:prstClr val="black"/>
              </a:solidFill>
              <a:latin typeface="Aptos Display" panose="02110004020202020204"/>
            </a:endParaRPr>
          </a:p>
          <a:p>
            <a:pPr marL="342900" indent="-342900">
              <a:buFont typeface="Arial" panose="020B0604020202020204" pitchFamily="34" charset="0"/>
              <a:buChar char="•"/>
            </a:pPr>
            <a:r>
              <a:rPr lang="en-US" sz="2000">
                <a:solidFill>
                  <a:prstClr val="black"/>
                </a:solidFill>
                <a:latin typeface="Aptos Display" panose="02110004020202020204"/>
              </a:rPr>
              <a:t>Combine all possible combinations of these terms with OR</a:t>
            </a:r>
          </a:p>
        </p:txBody>
      </p:sp>
      <p:sp>
        <p:nvSpPr>
          <p:cNvPr id="29" name="Rectangle 28">
            <a:extLst>
              <a:ext uri="{FF2B5EF4-FFF2-40B4-BE49-F238E27FC236}">
                <a16:creationId xmlns:a16="http://schemas.microsoft.com/office/drawing/2014/main" id="{9E2443E0-8055-0324-851B-DCD9B55C0525}"/>
              </a:ext>
            </a:extLst>
          </p:cNvPr>
          <p:cNvSpPr/>
          <p:nvPr/>
        </p:nvSpPr>
        <p:spPr>
          <a:xfrm rot="16200000">
            <a:off x="2561771" y="-1152625"/>
            <a:ext cx="74569" cy="4212589"/>
          </a:xfrm>
          <a:prstGeom prst="rect">
            <a:avLst/>
          </a:prstGeom>
          <a:solidFill>
            <a:srgbClr val="156082"/>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0" name="Title 1">
            <a:extLst>
              <a:ext uri="{FF2B5EF4-FFF2-40B4-BE49-F238E27FC236}">
                <a16:creationId xmlns:a16="http://schemas.microsoft.com/office/drawing/2014/main" id="{28FB7AB0-D98C-E11F-000A-15EE077AD685}"/>
              </a:ext>
            </a:extLst>
          </p:cNvPr>
          <p:cNvSpPr txBox="1">
            <a:spLocks/>
          </p:cNvSpPr>
          <p:nvPr/>
        </p:nvSpPr>
        <p:spPr>
          <a:xfrm>
            <a:off x="6399882" y="5052181"/>
            <a:ext cx="5211273" cy="22822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a:solidFill>
                  <a:prstClr val="black"/>
                </a:solidFill>
                <a:latin typeface="Aptos Display" panose="02110004020202020204"/>
              </a:rPr>
              <a:t>Through this, truncation proximity searching is now possible in PubMed!</a:t>
            </a:r>
          </a:p>
        </p:txBody>
      </p:sp>
    </p:spTree>
    <p:extLst>
      <p:ext uri="{BB962C8B-B14F-4D97-AF65-F5344CB8AC3E}">
        <p14:creationId xmlns:p14="http://schemas.microsoft.com/office/powerpoint/2010/main" val="322085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7" grpId="0" animBg="1"/>
      <p:bldP spid="28" grpId="0"/>
      <p:bldP spid="30" grpId="0"/>
    </p:bldLst>
  </p:timing>
</p:sld>
</file>

<file path=ppt/theme/theme1.xml><?xml version="1.0" encoding="utf-8"?>
<a:theme xmlns:a="http://schemas.openxmlformats.org/drawingml/2006/main" name="Motyw pakietu Office">
  <a:themeElements>
    <a:clrScheme name="Motyw pakietu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tyw pakietu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TotalTime>
  <Words>790</Words>
  <Application>Microsoft Office PowerPoint</Application>
  <PresentationFormat>Panoramiczny</PresentationFormat>
  <Paragraphs>117</Paragraphs>
  <Slides>20</Slides>
  <Notes>0</Notes>
  <HiddenSlides>0</HiddenSlides>
  <MMClips>2</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20</vt:i4>
      </vt:variant>
    </vt:vector>
  </HeadingPairs>
  <TitlesOfParts>
    <vt:vector size="26" baseType="lpstr">
      <vt:lpstr>Aptos</vt:lpstr>
      <vt:lpstr>Aptos Display</vt:lpstr>
      <vt:lpstr>Arial</vt:lpstr>
      <vt:lpstr>Calibri</vt:lpstr>
      <vt:lpstr>Calibri Light</vt:lpstr>
      <vt:lpstr>Motyw pakietu Office</vt:lpstr>
      <vt:lpstr>Prezentacja programu PowerPoint</vt:lpstr>
      <vt:lpstr>Prezentacja programu PowerPoint</vt:lpstr>
      <vt:lpstr>Prezentacja programu PowerPoint</vt:lpstr>
      <vt:lpstr>Prezentacja programu PowerPoint</vt:lpstr>
      <vt:lpstr>REMI 2.0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sponsor   logo Wolters</dc:title>
  <dc:creator>Mariusz Milewski</dc:creator>
  <cp:lastModifiedBy>Bogumiła Bruc</cp:lastModifiedBy>
  <cp:revision>15</cp:revision>
  <dcterms:created xsi:type="dcterms:W3CDTF">2020-10-29T09:01:46Z</dcterms:created>
  <dcterms:modified xsi:type="dcterms:W3CDTF">2025-06-09T07:03:55Z</dcterms:modified>
</cp:coreProperties>
</file>