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Happy Monkey" panose="020B0604020202020204" charset="0"/>
      <p:regular r:id="rId39"/>
    </p:embeddedFont>
    <p:embeddedFont>
      <p:font typeface="Palanquin" panose="020B0604020202020204" charset="-18"/>
      <p:regular r:id="rId40"/>
      <p:bold r:id="rId41"/>
    </p:embeddedFont>
    <p:embeddedFont>
      <p:font typeface="Questrial" panose="020B0604020202020204" charset="-18"/>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hJFgacKsXNceXyNUhJ3Bd2AWvQ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76096"/>
  </p:normalViewPr>
  <p:slideViewPr>
    <p:cSldViewPr snapToGrid="0">
      <p:cViewPr varScale="1">
        <p:scale>
          <a:sx n="83" d="100"/>
          <a:sy n="83" d="100"/>
        </p:scale>
        <p:origin x="9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f9460b71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a:solidFill>
                  <a:schemeClr val="dk1"/>
                </a:solidFill>
              </a:rPr>
              <a:t>That brings us to our research questions. Our team is heavily involved in teaching students drug information resources, and we wanted to know whether the resources we are teaching are ones students are actually able to use when they graduate and begin practicing in various settings. Settings that pharmacists might practice in include community pharmacies, which is the one most visible and familiar to the public, hospitals, online or specialty pharmacies, and federal agenicies such as the FDA. One hypothesis we had was that community pharmacies would have especially few resources. The only literature we found examining the availability of resources in pharmacy practice were either localized to a specific area (e.g. one US state) or were published so long ago that the findings no longer reflect current practice. Therefore we decided to do a national survey of practicing pharmacists to collect data on what resources they have and which ones they actively use. </a:t>
            </a:r>
            <a:endParaRPr/>
          </a:p>
        </p:txBody>
      </p:sp>
      <p:sp>
        <p:nvSpPr>
          <p:cNvPr id="163" name="Google Shape;163;g35ff9460b71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5ff9460b71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35ff9460b71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5ff9460b71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a:solidFill>
                  <a:schemeClr val="dk1"/>
                </a:solidFill>
              </a:rPr>
              <a:t>We asked a set of questions designed to capture demographics (such as year graduated from pharmacy school, practice setting, location of practice), what fee-based resources they had access to through their employer, which of those resources they use on a regular basis, how they feel the number of resources available to them in practice compares to what they had in pharmacy school, whether they run into issues of not being able to access information needed for practice because of a paywall, whether they pay for any resources with personal funds, and what resources they most wish were provided by their employer. </a:t>
            </a:r>
            <a:endParaRPr/>
          </a:p>
        </p:txBody>
      </p:sp>
      <p:sp>
        <p:nvSpPr>
          <p:cNvPr id="176" name="Google Shape;176;g35ff9460b71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5ff9460b71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a:solidFill>
                  <a:schemeClr val="dk1"/>
                </a:solidFill>
              </a:rPr>
              <a:t>We decided to restrict our survey to the United States because the health system landscape is unique compared to other countries. We shared the survey on email listservs, through professional organization groups, and on social media. The survey was open for about 5 weeks from April to May 2024. </a:t>
            </a:r>
            <a:endParaRPr/>
          </a:p>
        </p:txBody>
      </p:sp>
      <p:sp>
        <p:nvSpPr>
          <p:cNvPr id="183" name="Google Shape;183;g35ff9460b71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5ff9460b71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g35ff9460b71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f9460b71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a:solidFill>
                  <a:schemeClr val="dk1"/>
                </a:solidFill>
              </a:rPr>
              <a:t>On to our results. For quantitative results, all data were analyzed using SPSS v 29.0 and a pre-determined alpha of 0.05 was used to detect statistical significance. And for qualitative results, Nvivo was used to code open-text responses from our three final survey questions.</a:t>
            </a:r>
            <a:endParaRPr/>
          </a:p>
        </p:txBody>
      </p:sp>
      <p:sp>
        <p:nvSpPr>
          <p:cNvPr id="196" name="Google Shape;196;g35ff9460b71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5ff9460b71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pl-PL" sz="1200">
                <a:solidFill>
                  <a:schemeClr val="dk1"/>
                </a:solidFill>
                <a:latin typeface="Times New Roman"/>
                <a:ea typeface="Times New Roman"/>
                <a:cs typeface="Times New Roman"/>
                <a:sym typeface="Times New Roman"/>
              </a:rPr>
              <a:t>A total of 430 participants initiated the survey, with 10 participants excluded for identifying as a non-practicing pharmacist. The remaining 420 participants completed the demographics section of the survey, 385 completed all questions (both resource and demographics sections) of the survey, 33 did not complete the resource section, and 2 participants had partial completion of the resource use section. </a:t>
            </a:r>
            <a:endParaRPr/>
          </a:p>
        </p:txBody>
      </p:sp>
      <p:sp>
        <p:nvSpPr>
          <p:cNvPr id="203" name="Google Shape;203;g35ff9460b71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ff9460b7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l-PL" sz="1600">
                <a:solidFill>
                  <a:srgbClr val="24243E"/>
                </a:solidFill>
                <a:latin typeface="Palanquin"/>
                <a:ea typeface="Palanquin"/>
                <a:cs typeface="Palanquin"/>
                <a:sym typeface="Palanquin"/>
              </a:rPr>
              <a:t>Of the 387 full and partial respondents all states were represented with the exception of Hawaii. 49% graduated after 2009, 59% practiced in hospitals, 19% in ambulatory care, 9% in community, and 14% in other.  Respondents in the other category included pharmaceutical industry, government, retired, and others that were provided via freetext. Of note, Participants who only completed the demographic section were more likely to be employed in an academic hospital pharmacy setting compared to other settings (9.8% vs 4.2%, p=0.03). There were no other differences in participants that completed the demographics section only.</a:t>
            </a:r>
            <a:endParaRPr/>
          </a:p>
        </p:txBody>
      </p:sp>
      <p:sp>
        <p:nvSpPr>
          <p:cNvPr id="210" name="Google Shape;210;g35ff9460b71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f9460b71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l-PL" sz="1600">
                <a:solidFill>
                  <a:srgbClr val="24243E"/>
                </a:solidFill>
                <a:latin typeface="Palanquin"/>
                <a:ea typeface="Palanquin"/>
                <a:cs typeface="Palanquin"/>
                <a:sym typeface="Palanquin"/>
              </a:rPr>
              <a:t>However, there were differences depending on practice year.  Respondents that graduated before 2009 were more likely to have paid for resources with personal funds, had more access to resources overall, paid a higher monetary amount for resources, and experienced less access issues due to cost</a:t>
            </a:r>
            <a:endParaRPr/>
          </a:p>
        </p:txBody>
      </p:sp>
      <p:sp>
        <p:nvSpPr>
          <p:cNvPr id="217" name="Google Shape;217;g35ff9460b71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ff9460b7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a:solidFill>
                  <a:schemeClr val="dk1"/>
                </a:solidFill>
              </a:rPr>
              <a:t>To share some results that stood out to us, 41% of respondents paid for subscriptions with personal funds</a:t>
            </a:r>
            <a:endParaRPr/>
          </a:p>
        </p:txBody>
      </p:sp>
      <p:sp>
        <p:nvSpPr>
          <p:cNvPr id="224" name="Google Shape;224;g35ff9460b7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669e55023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l-PL" sz="1600">
                <a:solidFill>
                  <a:srgbClr val="24243E"/>
                </a:solidFill>
                <a:latin typeface="Palanquin"/>
                <a:ea typeface="Palanquin"/>
                <a:cs typeface="Palanquin"/>
                <a:sym typeface="Palanquin"/>
              </a:rPr>
              <a:t>A similar percentage of 41% noted that they used resources that were unavailable in school. This result is may be partly due to the fact that the online resources did not exist when some of the respondents were in pharmacy school, because they attended pre-Internet.</a:t>
            </a:r>
            <a:endParaRPr/>
          </a:p>
        </p:txBody>
      </p:sp>
      <p:sp>
        <p:nvSpPr>
          <p:cNvPr id="230" name="Google Shape;230;g3669e55023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ff9460b71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l-PL" sz="1600">
                <a:solidFill>
                  <a:srgbClr val="24243E"/>
                </a:solidFill>
                <a:latin typeface="Palanquin"/>
                <a:ea typeface="Palanquin"/>
                <a:cs typeface="Palanquin"/>
                <a:sym typeface="Palanquin"/>
              </a:rPr>
              <a:t>Of those 41 that paid for resources Only 29% of respondents never had access issues related to cost issues over the course of the year. They most frequently paid for 1-3 resources (88%) with most (58%) paying between $101- 500 per year.</a:t>
            </a:r>
            <a:endParaRPr/>
          </a:p>
        </p:txBody>
      </p:sp>
      <p:sp>
        <p:nvSpPr>
          <p:cNvPr id="236" name="Google Shape;236;g35ff9460b71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5ff9460b71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1100"/>
              <a:buFont typeface="Arial"/>
              <a:buNone/>
            </a:pPr>
            <a:r>
              <a:rPr lang="pl-PL" sz="2000">
                <a:solidFill>
                  <a:srgbClr val="24243E"/>
                </a:solidFill>
                <a:latin typeface="Palanquin"/>
                <a:ea typeface="Palanquin"/>
                <a:cs typeface="Palanquin"/>
                <a:sym typeface="Palanquin"/>
              </a:rPr>
              <a:t>This slide demonstrates the top employer provided resources, or resources they were able to access without using personal funds.</a:t>
            </a:r>
            <a:endParaRPr sz="2000">
              <a:solidFill>
                <a:srgbClr val="24243E"/>
              </a:solidFill>
              <a:latin typeface="Palanquin"/>
              <a:ea typeface="Palanquin"/>
              <a:cs typeface="Palanquin"/>
              <a:sym typeface="Palanquin"/>
            </a:endParaRPr>
          </a:p>
          <a:p>
            <a:pPr marL="457200" lvl="0" indent="0" algn="l" rtl="0">
              <a:spcBef>
                <a:spcPts val="1600"/>
              </a:spcBef>
              <a:spcAft>
                <a:spcPts val="0"/>
              </a:spcAft>
              <a:buClr>
                <a:schemeClr val="dk1"/>
              </a:buClr>
              <a:buSzPts val="1100"/>
              <a:buFont typeface="Arial"/>
              <a:buNone/>
            </a:pPr>
            <a:r>
              <a:rPr lang="pl-PL" sz="2000">
                <a:solidFill>
                  <a:srgbClr val="24243E"/>
                </a:solidFill>
                <a:latin typeface="Palanquin"/>
                <a:ea typeface="Palanquin"/>
                <a:cs typeface="Palanquin"/>
                <a:sym typeface="Palanquin"/>
              </a:rPr>
              <a:t>UpToDate 77%</a:t>
            </a:r>
            <a:endParaRPr sz="2000">
              <a:solidFill>
                <a:srgbClr val="24243E"/>
              </a:solidFill>
              <a:latin typeface="Palanquin"/>
              <a:ea typeface="Palanquin"/>
              <a:cs typeface="Palanquin"/>
              <a:sym typeface="Palanquin"/>
            </a:endParaRPr>
          </a:p>
          <a:p>
            <a:pPr marL="457200" lvl="0" indent="0" algn="l" rtl="0">
              <a:spcBef>
                <a:spcPts val="1600"/>
              </a:spcBef>
              <a:spcAft>
                <a:spcPts val="0"/>
              </a:spcAft>
              <a:buClr>
                <a:schemeClr val="dk1"/>
              </a:buClr>
              <a:buSzPts val="1100"/>
              <a:buFont typeface="Arial"/>
              <a:buNone/>
            </a:pPr>
            <a:r>
              <a:rPr lang="pl-PL" sz="2000">
                <a:solidFill>
                  <a:srgbClr val="24243E"/>
                </a:solidFill>
                <a:latin typeface="Palanquin"/>
                <a:ea typeface="Palanquin"/>
                <a:cs typeface="Palanquin"/>
                <a:sym typeface="Palanquin"/>
              </a:rPr>
              <a:t>Lexicomp 75%</a:t>
            </a:r>
            <a:endParaRPr sz="2000">
              <a:solidFill>
                <a:srgbClr val="24243E"/>
              </a:solidFill>
              <a:latin typeface="Palanquin"/>
              <a:ea typeface="Palanquin"/>
              <a:cs typeface="Palanquin"/>
              <a:sym typeface="Palanquin"/>
            </a:endParaRPr>
          </a:p>
          <a:p>
            <a:pPr marL="457200" lvl="0" indent="0" algn="l" rtl="0">
              <a:spcBef>
                <a:spcPts val="1600"/>
              </a:spcBef>
              <a:spcAft>
                <a:spcPts val="0"/>
              </a:spcAft>
              <a:buClr>
                <a:schemeClr val="dk1"/>
              </a:buClr>
              <a:buSzPts val="1100"/>
              <a:buFont typeface="Arial"/>
              <a:buNone/>
            </a:pPr>
            <a:r>
              <a:rPr lang="pl-PL" sz="2000">
                <a:solidFill>
                  <a:srgbClr val="24243E"/>
                </a:solidFill>
                <a:latin typeface="Palanquin"/>
                <a:ea typeface="Palanquin"/>
                <a:cs typeface="Palanquin"/>
                <a:sym typeface="Palanquin"/>
              </a:rPr>
              <a:t>Micromedex	 62%</a:t>
            </a:r>
            <a:endParaRPr sz="2000">
              <a:solidFill>
                <a:srgbClr val="24243E"/>
              </a:solidFill>
              <a:latin typeface="Palanquin"/>
              <a:ea typeface="Palanquin"/>
              <a:cs typeface="Palanquin"/>
              <a:sym typeface="Palanquin"/>
            </a:endParaRPr>
          </a:p>
          <a:p>
            <a:pPr marL="457200" lvl="0" indent="0" algn="l" rtl="0">
              <a:spcBef>
                <a:spcPts val="1600"/>
              </a:spcBef>
              <a:spcAft>
                <a:spcPts val="0"/>
              </a:spcAft>
              <a:buClr>
                <a:schemeClr val="dk1"/>
              </a:buClr>
              <a:buSzPts val="1100"/>
              <a:buFont typeface="Arial"/>
              <a:buNone/>
            </a:pPr>
            <a:r>
              <a:rPr lang="pl-PL" sz="2000">
                <a:solidFill>
                  <a:srgbClr val="24243E"/>
                </a:solidFill>
                <a:latin typeface="Palanquin"/>
                <a:ea typeface="Palanquin"/>
                <a:cs typeface="Palanquin"/>
                <a:sym typeface="Palanquin"/>
              </a:rPr>
              <a:t>Reference books (e.g. Handbook of Nonprescription Drugs, Goodman &amp; Gilman's, etc.) either in print or as ebooks 50%</a:t>
            </a:r>
            <a:endParaRPr sz="2000">
              <a:solidFill>
                <a:srgbClr val="24243E"/>
              </a:solidFill>
              <a:latin typeface="Palanquin"/>
              <a:ea typeface="Palanquin"/>
              <a:cs typeface="Palanquin"/>
              <a:sym typeface="Palanquin"/>
            </a:endParaRPr>
          </a:p>
          <a:p>
            <a:pPr marL="457200" lvl="0" indent="0" algn="l" rtl="0">
              <a:spcBef>
                <a:spcPts val="1600"/>
              </a:spcBef>
              <a:spcAft>
                <a:spcPts val="1600"/>
              </a:spcAft>
              <a:buNone/>
            </a:pPr>
            <a:r>
              <a:rPr lang="pl-PL" sz="2000">
                <a:solidFill>
                  <a:srgbClr val="24243E"/>
                </a:solidFill>
                <a:latin typeface="Palanquin"/>
                <a:ea typeface="Palanquin"/>
                <a:cs typeface="Palanquin"/>
                <a:sym typeface="Palanquin"/>
              </a:rPr>
              <a:t>Pharmacist's Letter	48%</a:t>
            </a:r>
            <a:endParaRPr/>
          </a:p>
        </p:txBody>
      </p:sp>
      <p:sp>
        <p:nvSpPr>
          <p:cNvPr id="243" name="Google Shape;243;g35ff9460b71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669e55023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1600"/>
              </a:spcAft>
              <a:buNone/>
            </a:pPr>
            <a:r>
              <a:rPr lang="pl-PL" sz="2000">
                <a:solidFill>
                  <a:srgbClr val="24243E"/>
                </a:solidFill>
                <a:latin typeface="Palanquin"/>
                <a:ea typeface="Palanquin"/>
                <a:cs typeface="Palanquin"/>
                <a:sym typeface="Palanquin"/>
              </a:rPr>
              <a:t>These were the overall top paid resources for respondents who did pay for resources with personal funds. There is some overlap between employer provided and paid resources. </a:t>
            </a:r>
            <a:endParaRPr sz="2000">
              <a:solidFill>
                <a:srgbClr val="24243E"/>
              </a:solidFill>
              <a:latin typeface="Palanquin"/>
              <a:ea typeface="Palanquin"/>
              <a:cs typeface="Palanquin"/>
              <a:sym typeface="Palanquin"/>
            </a:endParaRPr>
          </a:p>
        </p:txBody>
      </p:sp>
      <p:sp>
        <p:nvSpPr>
          <p:cNvPr id="250" name="Google Shape;250;g3669e55023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5ff9460b71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pl-PL" sz="1200">
                <a:solidFill>
                  <a:schemeClr val="dk1"/>
                </a:solidFill>
                <a:latin typeface="Times New Roman"/>
                <a:ea typeface="Times New Roman"/>
                <a:cs typeface="Times New Roman"/>
                <a:sym typeface="Times New Roman"/>
              </a:rPr>
              <a:t>Lastly, having access to resources significantly increased resource use across all resources.  The most frequently used resources in participants that had access through their employer were Lexidrug (91%), UpToDate (79%), Micromedex (68%), and subscription journals (55%). The most frequently used resources in participants without access to employer paid resources were UpToDate (18%), Lexidrug (16%), Pharmacists Letter (11%), and Sanford Guide (11%).</a:t>
            </a:r>
            <a:endParaRPr/>
          </a:p>
        </p:txBody>
      </p:sp>
      <p:sp>
        <p:nvSpPr>
          <p:cNvPr id="257" name="Google Shape;257;g35ff9460b71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f9460b71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a:solidFill>
                  <a:schemeClr val="dk1"/>
                </a:solidFill>
              </a:rPr>
              <a:t>When respondents were asked how often they are unable to access resources related to their practice due to payment barriers, 37% experienced this several times a year, 20% several times a month, 10% several times a week, and 4% daily. However, 29% reported that they never experienced payment barriers and one possibility for this may be due to the high response rate of 59% of respondents practicing in a hospital setting, and 44% of respondents who either work at a pharmacy school or serve as preceptor. Respondents who have more than one affiliation have more options available to access resources.</a:t>
            </a:r>
            <a:endParaRPr/>
          </a:p>
        </p:txBody>
      </p:sp>
      <p:sp>
        <p:nvSpPr>
          <p:cNvPr id="265" name="Google Shape;265;g35ff9460b71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5ff9460b71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pl-PL">
                <a:solidFill>
                  <a:schemeClr val="dk1"/>
                </a:solidFill>
              </a:rPr>
              <a:t>To measure our open text responses, we used nvivo to code the data we received from these three questions. Our open-ended questions were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pl-PL">
                <a:solidFill>
                  <a:schemeClr val="dk1"/>
                </a:solidFill>
              </a:rPr>
              <a:t>First, Which of the following subscription/fee-based resources are provided to you through your organization/employer?</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pl-PL">
                <a:solidFill>
                  <a:schemeClr val="dk1"/>
                </a:solidFill>
              </a:rPr>
              <a:t>This was asked to establish a baseline understanding of what we’re currently teaching that is being used by practicing pharmacists, as well as what we may not be teaching.</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pl-PL">
                <a:solidFill>
                  <a:schemeClr val="dk1"/>
                </a:solidFill>
              </a:rPr>
              <a:t>Second, In your current or most recent job, do you use any resources that were unavailable to you in pharmacy school?</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pl-PL">
                <a:solidFill>
                  <a:schemeClr val="dk1"/>
                </a:solidFill>
              </a:rPr>
              <a:t>This was an interesting one, as many folks noted attending pharmacy school before every resource had a digital access point, so many noted they used online tools now that were only paper during their education.</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pl-PL">
                <a:solidFill>
                  <a:schemeClr val="dk1"/>
                </a:solidFill>
              </a:rPr>
              <a:t>Finally, If you could have your employer provide access to one paid/subscription based resource that is currently unavailable to you, what would it be and why?</a:t>
            </a:r>
            <a:endParaRPr>
              <a:solidFill>
                <a:schemeClr val="dk1"/>
              </a:solidFill>
            </a:endParaRPr>
          </a:p>
          <a:p>
            <a:pPr marL="0" lvl="0" indent="0" algn="l" rtl="0">
              <a:lnSpc>
                <a:spcPct val="115000"/>
              </a:lnSpc>
              <a:spcBef>
                <a:spcPts val="1200"/>
              </a:spcBef>
              <a:spcAft>
                <a:spcPts val="1200"/>
              </a:spcAft>
              <a:buNone/>
            </a:pPr>
            <a:r>
              <a:rPr lang="pl-PL">
                <a:solidFill>
                  <a:schemeClr val="dk1"/>
                </a:solidFill>
              </a:rPr>
              <a:t>I’ll dig deeper into the responses on this one in a moment, but before we go further, lets see our codebook.</a:t>
            </a:r>
            <a:endParaRPr/>
          </a:p>
        </p:txBody>
      </p:sp>
      <p:sp>
        <p:nvSpPr>
          <p:cNvPr id="272" name="Google Shape;272;g35ff9460b71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5ff9460b71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pl-PL">
                <a:solidFill>
                  <a:schemeClr val="dk1"/>
                </a:solidFill>
              </a:rPr>
              <a:t>After we took all text responses and dropped them into our shared files to review, our themes started to reveal themselves. The largest buckets we were able to parse were larger compendia, like access products; very specific tools, like uptodate, dynamed, pharmarcists letter, things like that; journals and databases, which could be as big as Embase or as narrow as NEJM; association related resources, like proprietary information from American Society of Health-System Pharmacists, American College of Clinical Pharmacy, Society of Critical Care Medicine to name a few; unspecific entries like wanting internet, or google; then we had two non-resource-driven responses. Some folks stated they had all they need, and some folks stated they simply didn’t know what they may need.</a:t>
            </a:r>
            <a:endParaRPr/>
          </a:p>
        </p:txBody>
      </p:sp>
      <p:sp>
        <p:nvSpPr>
          <p:cNvPr id="279" name="Google Shape;279;g35ff9460b71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5ff9460b71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pl-PL" dirty="0" err="1">
                <a:solidFill>
                  <a:schemeClr val="dk1"/>
                </a:solidFill>
              </a:rPr>
              <a:t>We’ll</a:t>
            </a:r>
            <a:r>
              <a:rPr lang="pl-PL" dirty="0">
                <a:solidFill>
                  <a:schemeClr val="dk1"/>
                </a:solidFill>
              </a:rPr>
              <a:t> </a:t>
            </a:r>
            <a:r>
              <a:rPr lang="pl-PL" dirty="0" err="1">
                <a:solidFill>
                  <a:schemeClr val="dk1"/>
                </a:solidFill>
              </a:rPr>
              <a:t>have</a:t>
            </a:r>
            <a:r>
              <a:rPr lang="pl-PL" dirty="0">
                <a:solidFill>
                  <a:schemeClr val="dk1"/>
                </a:solidFill>
              </a:rPr>
              <a:t> </a:t>
            </a:r>
            <a:r>
              <a:rPr lang="pl-PL" dirty="0" err="1">
                <a:solidFill>
                  <a:schemeClr val="dk1"/>
                </a:solidFill>
              </a:rPr>
              <a:t>full</a:t>
            </a:r>
            <a:r>
              <a:rPr lang="pl-PL" dirty="0">
                <a:solidFill>
                  <a:schemeClr val="dk1"/>
                </a:solidFill>
              </a:rPr>
              <a:t> data on </a:t>
            </a:r>
            <a:r>
              <a:rPr lang="pl-PL" dirty="0" err="1">
                <a:solidFill>
                  <a:schemeClr val="dk1"/>
                </a:solidFill>
              </a:rPr>
              <a:t>all</a:t>
            </a:r>
            <a:r>
              <a:rPr lang="pl-PL" dirty="0">
                <a:solidFill>
                  <a:schemeClr val="dk1"/>
                </a:solidFill>
              </a:rPr>
              <a:t> </a:t>
            </a:r>
            <a:r>
              <a:rPr lang="pl-PL" dirty="0" err="1">
                <a:solidFill>
                  <a:schemeClr val="dk1"/>
                </a:solidFill>
              </a:rPr>
              <a:t>three</a:t>
            </a:r>
            <a:r>
              <a:rPr lang="pl-PL" dirty="0">
                <a:solidFill>
                  <a:schemeClr val="dk1"/>
                </a:solidFill>
              </a:rPr>
              <a:t> </a:t>
            </a:r>
            <a:r>
              <a:rPr lang="pl-PL" dirty="0" err="1">
                <a:solidFill>
                  <a:schemeClr val="dk1"/>
                </a:solidFill>
              </a:rPr>
              <a:t>qualitative</a:t>
            </a:r>
            <a:r>
              <a:rPr lang="pl-PL" dirty="0">
                <a:solidFill>
                  <a:schemeClr val="dk1"/>
                </a:solidFill>
              </a:rPr>
              <a:t> </a:t>
            </a:r>
            <a:r>
              <a:rPr lang="pl-PL" dirty="0" err="1">
                <a:solidFill>
                  <a:schemeClr val="dk1"/>
                </a:solidFill>
              </a:rPr>
              <a:t>responses</a:t>
            </a:r>
            <a:r>
              <a:rPr lang="pl-PL" dirty="0">
                <a:solidFill>
                  <a:schemeClr val="dk1"/>
                </a:solidFill>
              </a:rPr>
              <a:t> in </a:t>
            </a:r>
            <a:r>
              <a:rPr lang="pl-PL" dirty="0" err="1">
                <a:solidFill>
                  <a:schemeClr val="dk1"/>
                </a:solidFill>
              </a:rPr>
              <a:t>our</a:t>
            </a:r>
            <a:r>
              <a:rPr lang="pl-PL" dirty="0">
                <a:solidFill>
                  <a:schemeClr val="dk1"/>
                </a:solidFill>
              </a:rPr>
              <a:t> </a:t>
            </a:r>
            <a:r>
              <a:rPr lang="pl-PL" dirty="0" err="1">
                <a:solidFill>
                  <a:schemeClr val="dk1"/>
                </a:solidFill>
              </a:rPr>
              <a:t>full</a:t>
            </a:r>
            <a:r>
              <a:rPr lang="pl-PL" dirty="0">
                <a:solidFill>
                  <a:schemeClr val="dk1"/>
                </a:solidFill>
              </a:rPr>
              <a:t> </a:t>
            </a:r>
            <a:r>
              <a:rPr lang="pl-PL" dirty="0" err="1">
                <a:solidFill>
                  <a:schemeClr val="dk1"/>
                </a:solidFill>
              </a:rPr>
              <a:t>results</a:t>
            </a:r>
            <a:r>
              <a:rPr lang="pl-PL" dirty="0">
                <a:solidFill>
                  <a:schemeClr val="dk1"/>
                </a:solidFill>
              </a:rPr>
              <a:t> </a:t>
            </a:r>
            <a:r>
              <a:rPr lang="pl-PL" dirty="0" err="1">
                <a:solidFill>
                  <a:schemeClr val="dk1"/>
                </a:solidFill>
              </a:rPr>
              <a:t>hopefully</a:t>
            </a:r>
            <a:r>
              <a:rPr lang="pl-PL" dirty="0">
                <a:solidFill>
                  <a:schemeClr val="dk1"/>
                </a:solidFill>
              </a:rPr>
              <a:t> in </a:t>
            </a:r>
            <a:r>
              <a:rPr lang="pl-PL" dirty="0" err="1">
                <a:solidFill>
                  <a:schemeClr val="dk1"/>
                </a:solidFill>
              </a:rPr>
              <a:t>an</a:t>
            </a:r>
            <a:r>
              <a:rPr lang="pl-PL" dirty="0">
                <a:solidFill>
                  <a:schemeClr val="dk1"/>
                </a:solidFill>
              </a:rPr>
              <a:t> </a:t>
            </a:r>
            <a:r>
              <a:rPr lang="pl-PL" dirty="0" err="1">
                <a:solidFill>
                  <a:schemeClr val="dk1"/>
                </a:solidFill>
              </a:rPr>
              <a:t>upcoming</a:t>
            </a:r>
            <a:r>
              <a:rPr lang="pl-PL" dirty="0">
                <a:solidFill>
                  <a:schemeClr val="dk1"/>
                </a:solidFill>
              </a:rPr>
              <a:t> </a:t>
            </a:r>
            <a:r>
              <a:rPr lang="pl-PL" dirty="0" err="1">
                <a:solidFill>
                  <a:schemeClr val="dk1"/>
                </a:solidFill>
              </a:rPr>
              <a:t>manuscript</a:t>
            </a:r>
            <a:r>
              <a:rPr lang="pl-PL" dirty="0">
                <a:solidFill>
                  <a:schemeClr val="dk1"/>
                </a:solidFill>
              </a:rPr>
              <a:t>, but for </a:t>
            </a:r>
            <a:r>
              <a:rPr lang="pl-PL" dirty="0" err="1">
                <a:solidFill>
                  <a:schemeClr val="dk1"/>
                </a:solidFill>
              </a:rPr>
              <a:t>today</a:t>
            </a:r>
            <a:r>
              <a:rPr lang="pl-PL" dirty="0">
                <a:solidFill>
                  <a:schemeClr val="dk1"/>
                </a:solidFill>
              </a:rPr>
              <a:t> i </a:t>
            </a:r>
            <a:r>
              <a:rPr lang="pl-PL" dirty="0" err="1">
                <a:solidFill>
                  <a:schemeClr val="dk1"/>
                </a:solidFill>
              </a:rPr>
              <a:t>wanted</a:t>
            </a:r>
            <a:r>
              <a:rPr lang="pl-PL" dirty="0">
                <a:solidFill>
                  <a:schemeClr val="dk1"/>
                </a:solidFill>
              </a:rPr>
              <a:t> to </a:t>
            </a:r>
            <a:r>
              <a:rPr lang="pl-PL" dirty="0" err="1">
                <a:solidFill>
                  <a:schemeClr val="dk1"/>
                </a:solidFill>
              </a:rPr>
              <a:t>share</a:t>
            </a:r>
            <a:r>
              <a:rPr lang="pl-PL" dirty="0">
                <a:solidFill>
                  <a:schemeClr val="dk1"/>
                </a:solidFill>
              </a:rPr>
              <a:t> a </a:t>
            </a:r>
            <a:r>
              <a:rPr lang="pl-PL" dirty="0" err="1">
                <a:solidFill>
                  <a:schemeClr val="dk1"/>
                </a:solidFill>
              </a:rPr>
              <a:t>snapshot</a:t>
            </a:r>
            <a:r>
              <a:rPr lang="pl-PL" dirty="0">
                <a:solidFill>
                  <a:schemeClr val="dk1"/>
                </a:solidFill>
              </a:rPr>
              <a:t> of </a:t>
            </a:r>
            <a:r>
              <a:rPr lang="pl-PL" dirty="0" err="1">
                <a:solidFill>
                  <a:schemeClr val="dk1"/>
                </a:solidFill>
              </a:rPr>
              <a:t>how</a:t>
            </a:r>
            <a:r>
              <a:rPr lang="pl-PL" dirty="0">
                <a:solidFill>
                  <a:schemeClr val="dk1"/>
                </a:solidFill>
              </a:rPr>
              <a:t> the </a:t>
            </a:r>
            <a:r>
              <a:rPr lang="pl-PL" dirty="0" err="1">
                <a:solidFill>
                  <a:schemeClr val="dk1"/>
                </a:solidFill>
              </a:rPr>
              <a:t>final</a:t>
            </a:r>
            <a:r>
              <a:rPr lang="pl-PL" dirty="0">
                <a:solidFill>
                  <a:schemeClr val="dk1"/>
                </a:solidFill>
              </a:rPr>
              <a:t> </a:t>
            </a:r>
            <a:r>
              <a:rPr lang="pl-PL" dirty="0" err="1">
                <a:solidFill>
                  <a:schemeClr val="dk1"/>
                </a:solidFill>
              </a:rPr>
              <a:t>question</a:t>
            </a:r>
            <a:r>
              <a:rPr lang="pl-PL" dirty="0">
                <a:solidFill>
                  <a:schemeClr val="dk1"/>
                </a:solidFill>
              </a:rPr>
              <a:t> was </a:t>
            </a:r>
            <a:r>
              <a:rPr lang="pl-PL" dirty="0" err="1">
                <a:solidFill>
                  <a:schemeClr val="dk1"/>
                </a:solidFill>
              </a:rPr>
              <a:t>answered</a:t>
            </a:r>
            <a:r>
              <a:rPr lang="pl-PL" dirty="0">
                <a:solidFill>
                  <a:schemeClr val="dk1"/>
                </a:solidFill>
              </a:rPr>
              <a:t>. </a:t>
            </a:r>
            <a:r>
              <a:rPr lang="pl-PL" dirty="0" err="1">
                <a:solidFill>
                  <a:schemeClr val="dk1"/>
                </a:solidFill>
              </a:rPr>
              <a:t>These</a:t>
            </a:r>
            <a:r>
              <a:rPr lang="pl-PL" dirty="0">
                <a:solidFill>
                  <a:schemeClr val="dk1"/>
                </a:solidFill>
              </a:rPr>
              <a:t> </a:t>
            </a:r>
            <a:r>
              <a:rPr lang="pl-PL" dirty="0" err="1">
                <a:solidFill>
                  <a:schemeClr val="dk1"/>
                </a:solidFill>
              </a:rPr>
              <a:t>are</a:t>
            </a:r>
            <a:r>
              <a:rPr lang="pl-PL" dirty="0">
                <a:solidFill>
                  <a:schemeClr val="dk1"/>
                </a:solidFill>
              </a:rPr>
              <a:t> the top </a:t>
            </a:r>
            <a:r>
              <a:rPr lang="pl-PL" dirty="0" err="1">
                <a:solidFill>
                  <a:schemeClr val="dk1"/>
                </a:solidFill>
              </a:rPr>
              <a:t>four</a:t>
            </a:r>
            <a:r>
              <a:rPr lang="pl-PL" dirty="0">
                <a:solidFill>
                  <a:schemeClr val="dk1"/>
                </a:solidFill>
              </a:rPr>
              <a:t> </a:t>
            </a:r>
            <a:r>
              <a:rPr lang="pl-PL" dirty="0" err="1">
                <a:solidFill>
                  <a:schemeClr val="dk1"/>
                </a:solidFill>
              </a:rPr>
              <a:t>codes</a:t>
            </a:r>
            <a:r>
              <a:rPr lang="pl-PL" dirty="0">
                <a:solidFill>
                  <a:schemeClr val="dk1"/>
                </a:solidFill>
              </a:rPr>
              <a:t> from the </a:t>
            </a:r>
            <a:r>
              <a:rPr lang="pl-PL" dirty="0" err="1">
                <a:solidFill>
                  <a:schemeClr val="dk1"/>
                </a:solidFill>
              </a:rPr>
              <a:t>question</a:t>
            </a:r>
            <a:r>
              <a:rPr lang="pl-PL" dirty="0">
                <a:solidFill>
                  <a:schemeClr val="dk1"/>
                </a:solidFill>
              </a:rPr>
              <a:t>, and </a:t>
            </a:r>
            <a:r>
              <a:rPr lang="pl-PL" dirty="0" err="1">
                <a:solidFill>
                  <a:schemeClr val="dk1"/>
                </a:solidFill>
              </a:rPr>
              <a:t>their</a:t>
            </a:r>
            <a:r>
              <a:rPr lang="pl-PL" dirty="0">
                <a:solidFill>
                  <a:schemeClr val="dk1"/>
                </a:solidFill>
              </a:rPr>
              <a:t> top </a:t>
            </a:r>
            <a:r>
              <a:rPr lang="pl-PL" dirty="0" err="1">
                <a:solidFill>
                  <a:schemeClr val="dk1"/>
                </a:solidFill>
              </a:rPr>
              <a:t>replies</a:t>
            </a:r>
            <a:r>
              <a:rPr lang="pl-PL" dirty="0">
                <a:solidFill>
                  <a:schemeClr val="dk1"/>
                </a:solidFill>
              </a:rPr>
              <a:t> for </a:t>
            </a:r>
            <a:r>
              <a:rPr lang="pl-PL" dirty="0" err="1">
                <a:solidFill>
                  <a:schemeClr val="dk1"/>
                </a:solidFill>
              </a:rPr>
              <a:t>each</a:t>
            </a:r>
            <a:r>
              <a:rPr lang="pl-PL" dirty="0">
                <a:solidFill>
                  <a:schemeClr val="dk1"/>
                </a:solidFill>
              </a:rPr>
              <a:t> </a:t>
            </a:r>
            <a:r>
              <a:rPr lang="pl-PL" dirty="0" err="1">
                <a:solidFill>
                  <a:schemeClr val="dk1"/>
                </a:solidFill>
              </a:rPr>
              <a:t>code</a:t>
            </a:r>
            <a:r>
              <a:rPr lang="pl-PL" dirty="0">
                <a:solidFill>
                  <a:schemeClr val="dk1"/>
                </a:solidFill>
              </a:rPr>
              <a:t>.</a:t>
            </a:r>
            <a:endParaRPr dirty="0">
              <a:solidFill>
                <a:schemeClr val="dk1"/>
              </a:solidFill>
            </a:endParaRPr>
          </a:p>
          <a:p>
            <a:pPr marL="0" lvl="0" indent="0" algn="l" rtl="0">
              <a:lnSpc>
                <a:spcPct val="115000"/>
              </a:lnSpc>
              <a:spcBef>
                <a:spcPts val="1200"/>
              </a:spcBef>
              <a:spcAft>
                <a:spcPts val="1200"/>
              </a:spcAft>
              <a:buNone/>
            </a:pPr>
            <a:r>
              <a:rPr lang="pl-PL" dirty="0">
                <a:solidFill>
                  <a:schemeClr val="dk1"/>
                </a:solidFill>
              </a:rPr>
              <a:t>For a </a:t>
            </a:r>
            <a:r>
              <a:rPr lang="pl-PL" dirty="0" err="1">
                <a:solidFill>
                  <a:schemeClr val="dk1"/>
                </a:solidFill>
              </a:rPr>
              <a:t>specific</a:t>
            </a:r>
            <a:r>
              <a:rPr lang="pl-PL" dirty="0">
                <a:solidFill>
                  <a:schemeClr val="dk1"/>
                </a:solidFill>
              </a:rPr>
              <a:t> </a:t>
            </a:r>
            <a:r>
              <a:rPr lang="pl-PL" dirty="0" err="1">
                <a:solidFill>
                  <a:schemeClr val="dk1"/>
                </a:solidFill>
              </a:rPr>
              <a:t>resource</a:t>
            </a:r>
            <a:r>
              <a:rPr lang="pl-PL" dirty="0">
                <a:solidFill>
                  <a:schemeClr val="dk1"/>
                </a:solidFill>
              </a:rPr>
              <a:t>, the </a:t>
            </a:r>
            <a:r>
              <a:rPr lang="pl-PL" dirty="0" err="1">
                <a:solidFill>
                  <a:schemeClr val="dk1"/>
                </a:solidFill>
              </a:rPr>
              <a:t>heaviest</a:t>
            </a:r>
            <a:r>
              <a:rPr lang="pl-PL" dirty="0">
                <a:solidFill>
                  <a:schemeClr val="dk1"/>
                </a:solidFill>
              </a:rPr>
              <a:t> </a:t>
            </a:r>
            <a:r>
              <a:rPr lang="pl-PL" dirty="0" err="1">
                <a:solidFill>
                  <a:schemeClr val="dk1"/>
                </a:solidFill>
              </a:rPr>
              <a:t>hitters</a:t>
            </a:r>
            <a:r>
              <a:rPr lang="pl-PL" dirty="0">
                <a:solidFill>
                  <a:schemeClr val="dk1"/>
                </a:solidFill>
              </a:rPr>
              <a:t> </a:t>
            </a:r>
            <a:r>
              <a:rPr lang="pl-PL" dirty="0" err="1">
                <a:solidFill>
                  <a:schemeClr val="dk1"/>
                </a:solidFill>
              </a:rPr>
              <a:t>were</a:t>
            </a:r>
            <a:r>
              <a:rPr lang="pl-PL" dirty="0">
                <a:solidFill>
                  <a:schemeClr val="dk1"/>
                </a:solidFill>
              </a:rPr>
              <a:t> </a:t>
            </a:r>
            <a:r>
              <a:rPr lang="pl-PL" dirty="0" err="1">
                <a:solidFill>
                  <a:schemeClr val="dk1"/>
                </a:solidFill>
              </a:rPr>
              <a:t>pharmacists</a:t>
            </a:r>
            <a:r>
              <a:rPr lang="pl-PL" dirty="0">
                <a:solidFill>
                  <a:schemeClr val="dk1"/>
                </a:solidFill>
              </a:rPr>
              <a:t> </a:t>
            </a:r>
            <a:r>
              <a:rPr lang="pl-PL" dirty="0" err="1">
                <a:solidFill>
                  <a:schemeClr val="dk1"/>
                </a:solidFill>
              </a:rPr>
              <a:t>letter</a:t>
            </a:r>
            <a:r>
              <a:rPr lang="pl-PL" dirty="0">
                <a:solidFill>
                  <a:schemeClr val="dk1"/>
                </a:solidFill>
              </a:rPr>
              <a:t>, </a:t>
            </a:r>
            <a:r>
              <a:rPr lang="pl-PL" dirty="0" err="1">
                <a:solidFill>
                  <a:schemeClr val="dk1"/>
                </a:solidFill>
              </a:rPr>
              <a:t>which</a:t>
            </a:r>
            <a:r>
              <a:rPr lang="pl-PL" dirty="0">
                <a:solidFill>
                  <a:schemeClr val="dk1"/>
                </a:solidFill>
              </a:rPr>
              <a:t> </a:t>
            </a:r>
            <a:r>
              <a:rPr lang="pl-PL" dirty="0" err="1">
                <a:solidFill>
                  <a:schemeClr val="dk1"/>
                </a:solidFill>
              </a:rPr>
              <a:t>if</a:t>
            </a:r>
            <a:r>
              <a:rPr lang="pl-PL" dirty="0">
                <a:solidFill>
                  <a:schemeClr val="dk1"/>
                </a:solidFill>
              </a:rPr>
              <a:t> </a:t>
            </a:r>
            <a:r>
              <a:rPr lang="pl-PL" dirty="0" err="1">
                <a:solidFill>
                  <a:schemeClr val="dk1"/>
                </a:solidFill>
              </a:rPr>
              <a:t>you</a:t>
            </a:r>
            <a:r>
              <a:rPr lang="pl-PL" dirty="0">
                <a:solidFill>
                  <a:schemeClr val="dk1"/>
                </a:solidFill>
              </a:rPr>
              <a:t> </a:t>
            </a:r>
            <a:r>
              <a:rPr lang="pl-PL" dirty="0" err="1">
                <a:solidFill>
                  <a:schemeClr val="dk1"/>
                </a:solidFill>
              </a:rPr>
              <a:t>havent</a:t>
            </a:r>
            <a:r>
              <a:rPr lang="pl-PL" dirty="0">
                <a:solidFill>
                  <a:schemeClr val="dk1"/>
                </a:solidFill>
              </a:rPr>
              <a:t> </a:t>
            </a:r>
            <a:r>
              <a:rPr lang="pl-PL" dirty="0" err="1">
                <a:solidFill>
                  <a:schemeClr val="dk1"/>
                </a:solidFill>
              </a:rPr>
              <a:t>heard</a:t>
            </a:r>
            <a:r>
              <a:rPr lang="pl-PL" dirty="0">
                <a:solidFill>
                  <a:schemeClr val="dk1"/>
                </a:solidFill>
              </a:rPr>
              <a:t> of, </a:t>
            </a:r>
            <a:r>
              <a:rPr lang="pl-PL" dirty="0" err="1">
                <a:solidFill>
                  <a:schemeClr val="dk1"/>
                </a:solidFill>
              </a:rPr>
              <a:t>is</a:t>
            </a:r>
            <a:r>
              <a:rPr lang="pl-PL" dirty="0">
                <a:solidFill>
                  <a:schemeClr val="dk1"/>
                </a:solidFill>
              </a:rPr>
              <a:t> a </a:t>
            </a:r>
            <a:r>
              <a:rPr lang="pl-PL" dirty="0" err="1">
                <a:solidFill>
                  <a:schemeClr val="dk1"/>
                </a:solidFill>
              </a:rPr>
              <a:t>subscription</a:t>
            </a:r>
            <a:r>
              <a:rPr lang="pl-PL" dirty="0">
                <a:solidFill>
                  <a:schemeClr val="dk1"/>
                </a:solidFill>
              </a:rPr>
              <a:t> </a:t>
            </a:r>
            <a:r>
              <a:rPr lang="pl-PL" dirty="0" err="1">
                <a:solidFill>
                  <a:schemeClr val="dk1"/>
                </a:solidFill>
              </a:rPr>
              <a:t>that</a:t>
            </a:r>
            <a:r>
              <a:rPr lang="pl-PL" dirty="0">
                <a:solidFill>
                  <a:schemeClr val="dk1"/>
                </a:solidFill>
              </a:rPr>
              <a:t> </a:t>
            </a:r>
            <a:r>
              <a:rPr lang="pl-PL" dirty="0" err="1">
                <a:solidFill>
                  <a:schemeClr val="dk1"/>
                </a:solidFill>
              </a:rPr>
              <a:t>includes</a:t>
            </a:r>
            <a:r>
              <a:rPr lang="pl-PL" dirty="0">
                <a:solidFill>
                  <a:schemeClr val="dk1"/>
                </a:solidFill>
              </a:rPr>
              <a:t> </a:t>
            </a:r>
            <a:r>
              <a:rPr lang="pl-PL" dirty="0" err="1">
                <a:solidFill>
                  <a:schemeClr val="dk1"/>
                </a:solidFill>
              </a:rPr>
              <a:t>clinical</a:t>
            </a:r>
            <a:r>
              <a:rPr lang="pl-PL" dirty="0">
                <a:solidFill>
                  <a:schemeClr val="dk1"/>
                </a:solidFill>
              </a:rPr>
              <a:t> </a:t>
            </a:r>
            <a:r>
              <a:rPr lang="pl-PL" dirty="0" err="1">
                <a:solidFill>
                  <a:schemeClr val="dk1"/>
                </a:solidFill>
              </a:rPr>
              <a:t>recommendations</a:t>
            </a:r>
            <a:r>
              <a:rPr lang="pl-PL" dirty="0">
                <a:solidFill>
                  <a:schemeClr val="dk1"/>
                </a:solidFill>
              </a:rPr>
              <a:t>, </a:t>
            </a:r>
            <a:r>
              <a:rPr lang="pl-PL" dirty="0" err="1">
                <a:solidFill>
                  <a:schemeClr val="dk1"/>
                </a:solidFill>
              </a:rPr>
              <a:t>quick</a:t>
            </a:r>
            <a:r>
              <a:rPr lang="pl-PL" dirty="0">
                <a:solidFill>
                  <a:schemeClr val="dk1"/>
                </a:solidFill>
              </a:rPr>
              <a:t> </a:t>
            </a:r>
            <a:r>
              <a:rPr lang="pl-PL" dirty="0" err="1">
                <a:solidFill>
                  <a:schemeClr val="dk1"/>
                </a:solidFill>
              </a:rPr>
              <a:t>reference</a:t>
            </a:r>
            <a:r>
              <a:rPr lang="pl-PL" dirty="0">
                <a:solidFill>
                  <a:schemeClr val="dk1"/>
                </a:solidFill>
              </a:rPr>
              <a:t> </a:t>
            </a:r>
            <a:r>
              <a:rPr lang="pl-PL" dirty="0" err="1">
                <a:solidFill>
                  <a:schemeClr val="dk1"/>
                </a:solidFill>
              </a:rPr>
              <a:t>resources</a:t>
            </a:r>
            <a:r>
              <a:rPr lang="pl-PL" dirty="0">
                <a:solidFill>
                  <a:schemeClr val="dk1"/>
                </a:solidFill>
              </a:rPr>
              <a:t>, and CE, </a:t>
            </a:r>
            <a:r>
              <a:rPr lang="pl-PL" dirty="0" err="1">
                <a:solidFill>
                  <a:schemeClr val="dk1"/>
                </a:solidFill>
              </a:rPr>
              <a:t>delivered</a:t>
            </a:r>
            <a:r>
              <a:rPr lang="pl-PL" dirty="0">
                <a:solidFill>
                  <a:schemeClr val="dk1"/>
                </a:solidFill>
              </a:rPr>
              <a:t> to </a:t>
            </a:r>
            <a:r>
              <a:rPr lang="pl-PL" dirty="0" err="1">
                <a:solidFill>
                  <a:schemeClr val="dk1"/>
                </a:solidFill>
              </a:rPr>
              <a:t>subscribers</a:t>
            </a:r>
            <a:r>
              <a:rPr lang="pl-PL" dirty="0">
                <a:solidFill>
                  <a:schemeClr val="dk1"/>
                </a:solidFill>
              </a:rPr>
              <a:t> </a:t>
            </a:r>
            <a:r>
              <a:rPr lang="pl-PL" dirty="0" err="1">
                <a:solidFill>
                  <a:schemeClr val="dk1"/>
                </a:solidFill>
              </a:rPr>
              <a:t>monthly</a:t>
            </a:r>
            <a:r>
              <a:rPr lang="pl-PL" dirty="0">
                <a:solidFill>
                  <a:schemeClr val="dk1"/>
                </a:solidFill>
              </a:rPr>
              <a:t>. Many </a:t>
            </a:r>
            <a:r>
              <a:rPr lang="pl-PL" dirty="0" err="1">
                <a:solidFill>
                  <a:schemeClr val="dk1"/>
                </a:solidFill>
              </a:rPr>
              <a:t>universities</a:t>
            </a:r>
            <a:r>
              <a:rPr lang="pl-PL" dirty="0">
                <a:solidFill>
                  <a:schemeClr val="dk1"/>
                </a:solidFill>
              </a:rPr>
              <a:t> </a:t>
            </a:r>
            <a:r>
              <a:rPr lang="pl-PL" dirty="0" err="1">
                <a:solidFill>
                  <a:schemeClr val="dk1"/>
                </a:solidFill>
              </a:rPr>
              <a:t>have</a:t>
            </a:r>
            <a:r>
              <a:rPr lang="pl-PL" dirty="0">
                <a:solidFill>
                  <a:schemeClr val="dk1"/>
                </a:solidFill>
              </a:rPr>
              <a:t> </a:t>
            </a:r>
            <a:r>
              <a:rPr lang="pl-PL" dirty="0" err="1">
                <a:solidFill>
                  <a:schemeClr val="dk1"/>
                </a:solidFill>
              </a:rPr>
              <a:t>site</a:t>
            </a:r>
            <a:r>
              <a:rPr lang="pl-PL" dirty="0">
                <a:solidFill>
                  <a:schemeClr val="dk1"/>
                </a:solidFill>
              </a:rPr>
              <a:t> </a:t>
            </a:r>
            <a:r>
              <a:rPr lang="pl-PL" dirty="0" err="1">
                <a:solidFill>
                  <a:schemeClr val="dk1"/>
                </a:solidFill>
              </a:rPr>
              <a:t>licenses</a:t>
            </a:r>
            <a:r>
              <a:rPr lang="pl-PL" dirty="0">
                <a:solidFill>
                  <a:schemeClr val="dk1"/>
                </a:solidFill>
              </a:rPr>
              <a:t> for </a:t>
            </a:r>
            <a:r>
              <a:rPr lang="pl-PL" dirty="0" err="1">
                <a:solidFill>
                  <a:schemeClr val="dk1"/>
                </a:solidFill>
              </a:rPr>
              <a:t>their</a:t>
            </a:r>
            <a:r>
              <a:rPr lang="pl-PL" dirty="0">
                <a:solidFill>
                  <a:schemeClr val="dk1"/>
                </a:solidFill>
              </a:rPr>
              <a:t> </a:t>
            </a:r>
            <a:r>
              <a:rPr lang="pl-PL" dirty="0" err="1">
                <a:solidFill>
                  <a:schemeClr val="dk1"/>
                </a:solidFill>
              </a:rPr>
              <a:t>faculty</a:t>
            </a:r>
            <a:r>
              <a:rPr lang="pl-PL" dirty="0">
                <a:solidFill>
                  <a:schemeClr val="dk1"/>
                </a:solidFill>
              </a:rPr>
              <a:t>, and </a:t>
            </a:r>
            <a:r>
              <a:rPr lang="pl-PL" dirty="0" err="1">
                <a:solidFill>
                  <a:schemeClr val="dk1"/>
                </a:solidFill>
              </a:rPr>
              <a:t>there</a:t>
            </a:r>
            <a:r>
              <a:rPr lang="pl-PL" dirty="0">
                <a:solidFill>
                  <a:schemeClr val="dk1"/>
                </a:solidFill>
              </a:rPr>
              <a:t> </a:t>
            </a:r>
            <a:r>
              <a:rPr lang="pl-PL" dirty="0" err="1">
                <a:solidFill>
                  <a:schemeClr val="dk1"/>
                </a:solidFill>
              </a:rPr>
              <a:t>are</a:t>
            </a:r>
            <a:r>
              <a:rPr lang="pl-PL" dirty="0">
                <a:solidFill>
                  <a:schemeClr val="dk1"/>
                </a:solidFill>
              </a:rPr>
              <a:t> student </a:t>
            </a:r>
            <a:r>
              <a:rPr lang="pl-PL" dirty="0" err="1">
                <a:solidFill>
                  <a:schemeClr val="dk1"/>
                </a:solidFill>
              </a:rPr>
              <a:t>options</a:t>
            </a:r>
            <a:r>
              <a:rPr lang="pl-PL" dirty="0">
                <a:solidFill>
                  <a:schemeClr val="dk1"/>
                </a:solidFill>
              </a:rPr>
              <a:t> as </a:t>
            </a:r>
            <a:r>
              <a:rPr lang="pl-PL" dirty="0" err="1">
                <a:solidFill>
                  <a:schemeClr val="dk1"/>
                </a:solidFill>
              </a:rPr>
              <a:t>well</a:t>
            </a:r>
            <a:r>
              <a:rPr lang="pl-PL" dirty="0">
                <a:solidFill>
                  <a:schemeClr val="dk1"/>
                </a:solidFill>
              </a:rPr>
              <a:t>, but in </a:t>
            </a:r>
            <a:r>
              <a:rPr lang="pl-PL" dirty="0" err="1">
                <a:solidFill>
                  <a:schemeClr val="dk1"/>
                </a:solidFill>
              </a:rPr>
              <a:t>practice</a:t>
            </a:r>
            <a:r>
              <a:rPr lang="pl-PL" dirty="0">
                <a:solidFill>
                  <a:schemeClr val="dk1"/>
                </a:solidFill>
              </a:rPr>
              <a:t> </a:t>
            </a:r>
            <a:r>
              <a:rPr lang="pl-PL" dirty="0" err="1">
                <a:solidFill>
                  <a:schemeClr val="dk1"/>
                </a:solidFill>
              </a:rPr>
              <a:t>sites</a:t>
            </a:r>
            <a:r>
              <a:rPr lang="pl-PL" dirty="0">
                <a:solidFill>
                  <a:schemeClr val="dk1"/>
                </a:solidFill>
              </a:rPr>
              <a:t> </a:t>
            </a:r>
            <a:r>
              <a:rPr lang="pl-PL" dirty="0" err="1">
                <a:solidFill>
                  <a:schemeClr val="dk1"/>
                </a:solidFill>
              </a:rPr>
              <a:t>it</a:t>
            </a:r>
            <a:r>
              <a:rPr lang="pl-PL" dirty="0">
                <a:solidFill>
                  <a:schemeClr val="dk1"/>
                </a:solidFill>
              </a:rPr>
              <a:t> </a:t>
            </a:r>
            <a:r>
              <a:rPr lang="pl-PL" dirty="0" err="1">
                <a:solidFill>
                  <a:schemeClr val="dk1"/>
                </a:solidFill>
              </a:rPr>
              <a:t>sounds</a:t>
            </a:r>
            <a:r>
              <a:rPr lang="pl-PL" dirty="0">
                <a:solidFill>
                  <a:schemeClr val="dk1"/>
                </a:solidFill>
              </a:rPr>
              <a:t> less </a:t>
            </a:r>
            <a:r>
              <a:rPr lang="pl-PL" dirty="0" err="1">
                <a:solidFill>
                  <a:schemeClr val="dk1"/>
                </a:solidFill>
              </a:rPr>
              <a:t>subscribed</a:t>
            </a:r>
            <a:r>
              <a:rPr lang="pl-PL" dirty="0">
                <a:solidFill>
                  <a:schemeClr val="dk1"/>
                </a:solidFill>
              </a:rPr>
              <a:t> to, </a:t>
            </a:r>
            <a:r>
              <a:rPr lang="pl-PL" dirty="0" err="1">
                <a:solidFill>
                  <a:schemeClr val="dk1"/>
                </a:solidFill>
              </a:rPr>
              <a:t>at</a:t>
            </a:r>
            <a:r>
              <a:rPr lang="pl-PL" dirty="0">
                <a:solidFill>
                  <a:schemeClr val="dk1"/>
                </a:solidFill>
              </a:rPr>
              <a:t> </a:t>
            </a:r>
            <a:r>
              <a:rPr lang="pl-PL" dirty="0" err="1">
                <a:solidFill>
                  <a:schemeClr val="dk1"/>
                </a:solidFill>
              </a:rPr>
              <a:t>least</a:t>
            </a:r>
            <a:r>
              <a:rPr lang="pl-PL" dirty="0">
                <a:solidFill>
                  <a:schemeClr val="dk1"/>
                </a:solidFill>
              </a:rPr>
              <a:t> </a:t>
            </a:r>
            <a:r>
              <a:rPr lang="pl-PL" dirty="0" err="1">
                <a:solidFill>
                  <a:schemeClr val="dk1"/>
                </a:solidFill>
              </a:rPr>
              <a:t>based</a:t>
            </a:r>
            <a:r>
              <a:rPr lang="pl-PL" dirty="0">
                <a:solidFill>
                  <a:schemeClr val="dk1"/>
                </a:solidFill>
              </a:rPr>
              <a:t> on </a:t>
            </a:r>
            <a:r>
              <a:rPr lang="pl-PL" dirty="0" err="1">
                <a:solidFill>
                  <a:schemeClr val="dk1"/>
                </a:solidFill>
              </a:rPr>
              <a:t>this</a:t>
            </a:r>
            <a:r>
              <a:rPr lang="pl-PL" dirty="0">
                <a:solidFill>
                  <a:schemeClr val="dk1"/>
                </a:solidFill>
              </a:rPr>
              <a:t> </a:t>
            </a:r>
            <a:r>
              <a:rPr lang="pl-PL" dirty="0" err="1">
                <a:solidFill>
                  <a:schemeClr val="dk1"/>
                </a:solidFill>
              </a:rPr>
              <a:t>response</a:t>
            </a:r>
            <a:r>
              <a:rPr lang="pl-PL" dirty="0">
                <a:solidFill>
                  <a:schemeClr val="dk1"/>
                </a:solidFill>
              </a:rPr>
              <a:t>. A </a:t>
            </a:r>
            <a:r>
              <a:rPr lang="pl-PL" dirty="0" err="1">
                <a:solidFill>
                  <a:schemeClr val="dk1"/>
                </a:solidFill>
              </a:rPr>
              <a:t>close</a:t>
            </a:r>
            <a:r>
              <a:rPr lang="pl-PL" dirty="0">
                <a:solidFill>
                  <a:schemeClr val="dk1"/>
                </a:solidFill>
              </a:rPr>
              <a:t> </a:t>
            </a:r>
            <a:r>
              <a:rPr lang="pl-PL" dirty="0" err="1">
                <a:solidFill>
                  <a:schemeClr val="dk1"/>
                </a:solidFill>
              </a:rPr>
              <a:t>second</a:t>
            </a:r>
            <a:r>
              <a:rPr lang="pl-PL" dirty="0">
                <a:solidFill>
                  <a:schemeClr val="dk1"/>
                </a:solidFill>
              </a:rPr>
              <a:t> was </a:t>
            </a:r>
            <a:r>
              <a:rPr lang="pl-PL" dirty="0" err="1">
                <a:solidFill>
                  <a:schemeClr val="dk1"/>
                </a:solidFill>
              </a:rPr>
              <a:t>uptodate</a:t>
            </a:r>
            <a:r>
              <a:rPr lang="pl-PL" dirty="0">
                <a:solidFill>
                  <a:schemeClr val="dk1"/>
                </a:solidFill>
              </a:rPr>
              <a:t>, and the </a:t>
            </a:r>
            <a:r>
              <a:rPr lang="pl-PL" dirty="0" err="1">
                <a:solidFill>
                  <a:schemeClr val="dk1"/>
                </a:solidFill>
              </a:rPr>
              <a:t>Sanford</a:t>
            </a:r>
            <a:r>
              <a:rPr lang="pl-PL" dirty="0">
                <a:solidFill>
                  <a:schemeClr val="dk1"/>
                </a:solidFill>
              </a:rPr>
              <a:t> </a:t>
            </a:r>
            <a:r>
              <a:rPr lang="pl-PL" dirty="0" err="1">
                <a:solidFill>
                  <a:schemeClr val="dk1"/>
                </a:solidFill>
              </a:rPr>
              <a:t>guide</a:t>
            </a:r>
            <a:r>
              <a:rPr lang="pl-PL" dirty="0">
                <a:solidFill>
                  <a:schemeClr val="dk1"/>
                </a:solidFill>
              </a:rPr>
              <a:t> for </a:t>
            </a:r>
            <a:r>
              <a:rPr lang="pl-PL" dirty="0" err="1">
                <a:solidFill>
                  <a:schemeClr val="dk1"/>
                </a:solidFill>
              </a:rPr>
              <a:t>antimicrobial</a:t>
            </a:r>
            <a:r>
              <a:rPr lang="pl-PL" dirty="0">
                <a:solidFill>
                  <a:schemeClr val="dk1"/>
                </a:solidFill>
              </a:rPr>
              <a:t> </a:t>
            </a:r>
            <a:r>
              <a:rPr lang="pl-PL" dirty="0" err="1">
                <a:solidFill>
                  <a:schemeClr val="dk1"/>
                </a:solidFill>
              </a:rPr>
              <a:t>stewardship</a:t>
            </a:r>
            <a:r>
              <a:rPr lang="pl-PL" dirty="0">
                <a:solidFill>
                  <a:schemeClr val="dk1"/>
                </a:solidFill>
              </a:rPr>
              <a:t> in third. </a:t>
            </a:r>
            <a:r>
              <a:rPr lang="pl-PL" dirty="0" err="1">
                <a:solidFill>
                  <a:schemeClr val="dk1"/>
                </a:solidFill>
              </a:rPr>
              <a:t>You</a:t>
            </a:r>
            <a:r>
              <a:rPr lang="pl-PL" dirty="0">
                <a:solidFill>
                  <a:schemeClr val="dk1"/>
                </a:solidFill>
              </a:rPr>
              <a:t> </a:t>
            </a:r>
            <a:r>
              <a:rPr lang="pl-PL" dirty="0" err="1">
                <a:solidFill>
                  <a:schemeClr val="dk1"/>
                </a:solidFill>
              </a:rPr>
              <a:t>could</a:t>
            </a:r>
            <a:r>
              <a:rPr lang="pl-PL" dirty="0">
                <a:solidFill>
                  <a:schemeClr val="dk1"/>
                </a:solidFill>
              </a:rPr>
              <a:t> </a:t>
            </a:r>
            <a:r>
              <a:rPr lang="pl-PL" dirty="0" err="1">
                <a:solidFill>
                  <a:schemeClr val="dk1"/>
                </a:solidFill>
              </a:rPr>
              <a:t>make</a:t>
            </a:r>
            <a:r>
              <a:rPr lang="pl-PL" dirty="0">
                <a:solidFill>
                  <a:schemeClr val="dk1"/>
                </a:solidFill>
              </a:rPr>
              <a:t> a </a:t>
            </a:r>
            <a:r>
              <a:rPr lang="pl-PL" dirty="0" err="1">
                <a:solidFill>
                  <a:schemeClr val="dk1"/>
                </a:solidFill>
              </a:rPr>
              <a:t>case</a:t>
            </a:r>
            <a:r>
              <a:rPr lang="pl-PL" dirty="0">
                <a:solidFill>
                  <a:schemeClr val="dk1"/>
                </a:solidFill>
              </a:rPr>
              <a:t> </a:t>
            </a:r>
            <a:r>
              <a:rPr lang="pl-PL" dirty="0" err="1">
                <a:solidFill>
                  <a:schemeClr val="dk1"/>
                </a:solidFill>
              </a:rPr>
              <a:t>that</a:t>
            </a:r>
            <a:r>
              <a:rPr lang="pl-PL" dirty="0">
                <a:solidFill>
                  <a:schemeClr val="dk1"/>
                </a:solidFill>
              </a:rPr>
              <a:t> </a:t>
            </a:r>
            <a:r>
              <a:rPr lang="pl-PL" dirty="0" err="1">
                <a:solidFill>
                  <a:schemeClr val="dk1"/>
                </a:solidFill>
              </a:rPr>
              <a:t>uptodate</a:t>
            </a:r>
            <a:r>
              <a:rPr lang="pl-PL" dirty="0">
                <a:solidFill>
                  <a:schemeClr val="dk1"/>
                </a:solidFill>
              </a:rPr>
              <a:t> </a:t>
            </a:r>
            <a:r>
              <a:rPr lang="pl-PL" dirty="0" err="1">
                <a:solidFill>
                  <a:schemeClr val="dk1"/>
                </a:solidFill>
              </a:rPr>
              <a:t>belonged</a:t>
            </a:r>
            <a:r>
              <a:rPr lang="pl-PL" dirty="0">
                <a:solidFill>
                  <a:schemeClr val="dk1"/>
                </a:solidFill>
              </a:rPr>
              <a:t> in the </a:t>
            </a:r>
            <a:r>
              <a:rPr lang="pl-PL" dirty="0" err="1">
                <a:solidFill>
                  <a:schemeClr val="dk1"/>
                </a:solidFill>
              </a:rPr>
              <a:t>database</a:t>
            </a:r>
            <a:r>
              <a:rPr lang="pl-PL" dirty="0">
                <a:solidFill>
                  <a:schemeClr val="dk1"/>
                </a:solidFill>
              </a:rPr>
              <a:t> </a:t>
            </a:r>
            <a:r>
              <a:rPr lang="pl-PL" dirty="0" err="1">
                <a:solidFill>
                  <a:schemeClr val="dk1"/>
                </a:solidFill>
              </a:rPr>
              <a:t>section</a:t>
            </a:r>
            <a:r>
              <a:rPr lang="pl-PL" dirty="0">
                <a:solidFill>
                  <a:schemeClr val="dk1"/>
                </a:solidFill>
              </a:rPr>
              <a:t>, but we </a:t>
            </a:r>
            <a:r>
              <a:rPr lang="pl-PL" dirty="0" err="1">
                <a:solidFill>
                  <a:schemeClr val="dk1"/>
                </a:solidFill>
              </a:rPr>
              <a:t>opted</a:t>
            </a:r>
            <a:r>
              <a:rPr lang="pl-PL" dirty="0">
                <a:solidFill>
                  <a:schemeClr val="dk1"/>
                </a:solidFill>
              </a:rPr>
              <a:t> to </a:t>
            </a:r>
            <a:r>
              <a:rPr lang="pl-PL" dirty="0" err="1">
                <a:solidFill>
                  <a:schemeClr val="dk1"/>
                </a:solidFill>
              </a:rPr>
              <a:t>keep</a:t>
            </a:r>
            <a:r>
              <a:rPr lang="pl-PL" dirty="0">
                <a:solidFill>
                  <a:schemeClr val="dk1"/>
                </a:solidFill>
              </a:rPr>
              <a:t> point of </a:t>
            </a:r>
            <a:r>
              <a:rPr lang="pl-PL" dirty="0" err="1">
                <a:solidFill>
                  <a:schemeClr val="dk1"/>
                </a:solidFill>
              </a:rPr>
              <a:t>care</a:t>
            </a:r>
            <a:r>
              <a:rPr lang="pl-PL" dirty="0">
                <a:solidFill>
                  <a:schemeClr val="dk1"/>
                </a:solidFill>
              </a:rPr>
              <a:t> </a:t>
            </a:r>
            <a:r>
              <a:rPr lang="pl-PL" dirty="0" err="1">
                <a:solidFill>
                  <a:schemeClr val="dk1"/>
                </a:solidFill>
              </a:rPr>
              <a:t>tools</a:t>
            </a:r>
            <a:r>
              <a:rPr lang="pl-PL" dirty="0">
                <a:solidFill>
                  <a:schemeClr val="dk1"/>
                </a:solidFill>
              </a:rPr>
              <a:t> </a:t>
            </a:r>
            <a:r>
              <a:rPr lang="pl-PL" dirty="0" err="1">
                <a:solidFill>
                  <a:schemeClr val="dk1"/>
                </a:solidFill>
              </a:rPr>
              <a:t>separated</a:t>
            </a:r>
            <a:r>
              <a:rPr lang="pl-PL" dirty="0">
                <a:solidFill>
                  <a:schemeClr val="dk1"/>
                </a:solidFill>
              </a:rPr>
              <a:t> and </a:t>
            </a:r>
            <a:r>
              <a:rPr lang="pl-PL" dirty="0" err="1">
                <a:solidFill>
                  <a:schemeClr val="dk1"/>
                </a:solidFill>
              </a:rPr>
              <a:t>drug</a:t>
            </a:r>
            <a:r>
              <a:rPr lang="pl-PL" dirty="0">
                <a:solidFill>
                  <a:schemeClr val="dk1"/>
                </a:solidFill>
              </a:rPr>
              <a:t> </a:t>
            </a:r>
            <a:r>
              <a:rPr lang="pl-PL" dirty="0" err="1">
                <a:solidFill>
                  <a:schemeClr val="dk1"/>
                </a:solidFill>
              </a:rPr>
              <a:t>information</a:t>
            </a:r>
            <a:r>
              <a:rPr lang="pl-PL" dirty="0">
                <a:solidFill>
                  <a:schemeClr val="dk1"/>
                </a:solidFill>
              </a:rPr>
              <a:t> </a:t>
            </a:r>
            <a:r>
              <a:rPr lang="pl-PL" dirty="0" err="1">
                <a:solidFill>
                  <a:schemeClr val="dk1"/>
                </a:solidFill>
              </a:rPr>
              <a:t>databases</a:t>
            </a:r>
            <a:r>
              <a:rPr lang="pl-PL" dirty="0">
                <a:solidFill>
                  <a:schemeClr val="dk1"/>
                </a:solidFill>
              </a:rPr>
              <a:t> in the </a:t>
            </a:r>
            <a:r>
              <a:rPr lang="pl-PL" dirty="0" err="1">
                <a:solidFill>
                  <a:schemeClr val="dk1"/>
                </a:solidFill>
              </a:rPr>
              <a:t>journals</a:t>
            </a:r>
            <a:r>
              <a:rPr lang="pl-PL" dirty="0">
                <a:solidFill>
                  <a:schemeClr val="dk1"/>
                </a:solidFill>
              </a:rPr>
              <a:t> and </a:t>
            </a:r>
            <a:r>
              <a:rPr lang="pl-PL" dirty="0" err="1">
                <a:solidFill>
                  <a:schemeClr val="dk1"/>
                </a:solidFill>
              </a:rPr>
              <a:t>databases</a:t>
            </a:r>
            <a:r>
              <a:rPr lang="pl-PL" dirty="0">
                <a:solidFill>
                  <a:schemeClr val="dk1"/>
                </a:solidFill>
              </a:rPr>
              <a:t> </a:t>
            </a:r>
            <a:r>
              <a:rPr lang="pl-PL" dirty="0" err="1">
                <a:solidFill>
                  <a:schemeClr val="dk1"/>
                </a:solidFill>
              </a:rPr>
              <a:t>section</a:t>
            </a:r>
            <a:r>
              <a:rPr lang="pl-PL" dirty="0">
                <a:solidFill>
                  <a:schemeClr val="dk1"/>
                </a:solidFill>
              </a:rPr>
              <a:t>, as </a:t>
            </a:r>
            <a:r>
              <a:rPr lang="pl-PL" dirty="0" err="1">
                <a:solidFill>
                  <a:schemeClr val="dk1"/>
                </a:solidFill>
              </a:rPr>
              <a:t>you</a:t>
            </a:r>
            <a:r>
              <a:rPr lang="pl-PL" dirty="0">
                <a:solidFill>
                  <a:schemeClr val="dk1"/>
                </a:solidFill>
              </a:rPr>
              <a:t> </a:t>
            </a:r>
            <a:r>
              <a:rPr lang="pl-PL" dirty="0" err="1">
                <a:solidFill>
                  <a:schemeClr val="dk1"/>
                </a:solidFill>
              </a:rPr>
              <a:t>can</a:t>
            </a:r>
            <a:r>
              <a:rPr lang="pl-PL" dirty="0">
                <a:solidFill>
                  <a:schemeClr val="dk1"/>
                </a:solidFill>
              </a:rPr>
              <a:t> </a:t>
            </a:r>
            <a:r>
              <a:rPr lang="pl-PL" dirty="0" err="1">
                <a:solidFill>
                  <a:schemeClr val="dk1"/>
                </a:solidFill>
              </a:rPr>
              <a:t>see</a:t>
            </a:r>
            <a:r>
              <a:rPr lang="pl-PL" dirty="0">
                <a:solidFill>
                  <a:schemeClr val="dk1"/>
                </a:solidFill>
              </a:rPr>
              <a:t> with </a:t>
            </a:r>
            <a:r>
              <a:rPr lang="pl-PL" dirty="0" err="1">
                <a:solidFill>
                  <a:schemeClr val="dk1"/>
                </a:solidFill>
              </a:rPr>
              <a:t>Lexicomp</a:t>
            </a:r>
            <a:r>
              <a:rPr lang="pl-PL" dirty="0">
                <a:solidFill>
                  <a:schemeClr val="dk1"/>
                </a:solidFill>
              </a:rPr>
              <a:t> </a:t>
            </a:r>
            <a:r>
              <a:rPr lang="pl-PL" dirty="0" err="1">
                <a:solidFill>
                  <a:schemeClr val="dk1"/>
                </a:solidFill>
              </a:rPr>
              <a:t>being</a:t>
            </a:r>
            <a:r>
              <a:rPr lang="pl-PL" dirty="0">
                <a:solidFill>
                  <a:schemeClr val="dk1"/>
                </a:solidFill>
              </a:rPr>
              <a:t> the top </a:t>
            </a:r>
            <a:r>
              <a:rPr lang="pl-PL" dirty="0" err="1">
                <a:solidFill>
                  <a:schemeClr val="dk1"/>
                </a:solidFill>
              </a:rPr>
              <a:t>request</a:t>
            </a:r>
            <a:r>
              <a:rPr lang="pl-PL" dirty="0">
                <a:solidFill>
                  <a:schemeClr val="dk1"/>
                </a:solidFill>
              </a:rPr>
              <a:t> for the </a:t>
            </a:r>
            <a:r>
              <a:rPr lang="pl-PL" dirty="0" err="1">
                <a:solidFill>
                  <a:schemeClr val="dk1"/>
                </a:solidFill>
              </a:rPr>
              <a:t>second</a:t>
            </a:r>
            <a:r>
              <a:rPr lang="pl-PL" dirty="0">
                <a:solidFill>
                  <a:schemeClr val="dk1"/>
                </a:solidFill>
              </a:rPr>
              <a:t> </a:t>
            </a:r>
            <a:r>
              <a:rPr lang="pl-PL" dirty="0" err="1">
                <a:solidFill>
                  <a:schemeClr val="dk1"/>
                </a:solidFill>
              </a:rPr>
              <a:t>column</a:t>
            </a:r>
            <a:r>
              <a:rPr lang="pl-PL" dirty="0">
                <a:solidFill>
                  <a:schemeClr val="dk1"/>
                </a:solidFill>
              </a:rPr>
              <a:t>. Second was </a:t>
            </a:r>
            <a:r>
              <a:rPr lang="pl-PL" dirty="0" err="1">
                <a:solidFill>
                  <a:schemeClr val="dk1"/>
                </a:solidFill>
              </a:rPr>
              <a:t>natural</a:t>
            </a:r>
            <a:r>
              <a:rPr lang="pl-PL" dirty="0">
                <a:solidFill>
                  <a:schemeClr val="dk1"/>
                </a:solidFill>
              </a:rPr>
              <a:t> </a:t>
            </a:r>
            <a:r>
              <a:rPr lang="pl-PL" dirty="0" err="1">
                <a:solidFill>
                  <a:schemeClr val="dk1"/>
                </a:solidFill>
              </a:rPr>
              <a:t>medicines</a:t>
            </a:r>
            <a:r>
              <a:rPr lang="pl-PL" dirty="0">
                <a:solidFill>
                  <a:schemeClr val="dk1"/>
                </a:solidFill>
              </a:rPr>
              <a:t>, with </a:t>
            </a:r>
            <a:r>
              <a:rPr lang="pl-PL" dirty="0" err="1">
                <a:solidFill>
                  <a:schemeClr val="dk1"/>
                </a:solidFill>
              </a:rPr>
              <a:t>Micromedex</a:t>
            </a:r>
            <a:r>
              <a:rPr lang="pl-PL" dirty="0">
                <a:solidFill>
                  <a:schemeClr val="dk1"/>
                </a:solidFill>
              </a:rPr>
              <a:t> a </a:t>
            </a:r>
            <a:r>
              <a:rPr lang="pl-PL" dirty="0" err="1">
                <a:solidFill>
                  <a:schemeClr val="dk1"/>
                </a:solidFill>
              </a:rPr>
              <a:t>very</a:t>
            </a:r>
            <a:r>
              <a:rPr lang="pl-PL" dirty="0">
                <a:solidFill>
                  <a:schemeClr val="dk1"/>
                </a:solidFill>
              </a:rPr>
              <a:t> </a:t>
            </a:r>
            <a:r>
              <a:rPr lang="pl-PL" dirty="0" err="1">
                <a:solidFill>
                  <a:schemeClr val="dk1"/>
                </a:solidFill>
              </a:rPr>
              <a:t>close</a:t>
            </a:r>
            <a:r>
              <a:rPr lang="pl-PL" dirty="0">
                <a:solidFill>
                  <a:schemeClr val="dk1"/>
                </a:solidFill>
              </a:rPr>
              <a:t> third. </a:t>
            </a:r>
            <a:r>
              <a:rPr lang="pl-PL" dirty="0" err="1">
                <a:solidFill>
                  <a:schemeClr val="dk1"/>
                </a:solidFill>
              </a:rPr>
              <a:t>Our</a:t>
            </a:r>
            <a:r>
              <a:rPr lang="pl-PL" dirty="0">
                <a:solidFill>
                  <a:schemeClr val="dk1"/>
                </a:solidFill>
              </a:rPr>
              <a:t> third place </a:t>
            </a:r>
            <a:r>
              <a:rPr lang="pl-PL" dirty="0" err="1">
                <a:solidFill>
                  <a:schemeClr val="dk1"/>
                </a:solidFill>
              </a:rPr>
              <a:t>response</a:t>
            </a:r>
            <a:r>
              <a:rPr lang="pl-PL" dirty="0">
                <a:solidFill>
                  <a:schemeClr val="dk1"/>
                </a:solidFill>
              </a:rPr>
              <a:t> in </a:t>
            </a:r>
            <a:r>
              <a:rPr lang="pl-PL" dirty="0" err="1">
                <a:solidFill>
                  <a:schemeClr val="dk1"/>
                </a:solidFill>
              </a:rPr>
              <a:t>this</a:t>
            </a:r>
            <a:r>
              <a:rPr lang="pl-PL" dirty="0">
                <a:solidFill>
                  <a:schemeClr val="dk1"/>
                </a:solidFill>
              </a:rPr>
              <a:t> </a:t>
            </a:r>
            <a:r>
              <a:rPr lang="pl-PL" dirty="0" err="1">
                <a:solidFill>
                  <a:schemeClr val="dk1"/>
                </a:solidFill>
              </a:rPr>
              <a:t>question</a:t>
            </a:r>
            <a:r>
              <a:rPr lang="pl-PL" dirty="0">
                <a:solidFill>
                  <a:schemeClr val="dk1"/>
                </a:solidFill>
              </a:rPr>
              <a:t>, </a:t>
            </a:r>
            <a:r>
              <a:rPr lang="pl-PL" dirty="0" err="1">
                <a:solidFill>
                  <a:schemeClr val="dk1"/>
                </a:solidFill>
              </a:rPr>
              <a:t>interestingly</a:t>
            </a:r>
            <a:r>
              <a:rPr lang="pl-PL" dirty="0">
                <a:solidFill>
                  <a:schemeClr val="dk1"/>
                </a:solidFill>
              </a:rPr>
              <a:t>, was </a:t>
            </a:r>
            <a:r>
              <a:rPr lang="pl-PL" dirty="0" err="1">
                <a:solidFill>
                  <a:schemeClr val="dk1"/>
                </a:solidFill>
              </a:rPr>
              <a:t>that</a:t>
            </a:r>
            <a:r>
              <a:rPr lang="pl-PL" dirty="0">
                <a:solidFill>
                  <a:schemeClr val="dk1"/>
                </a:solidFill>
              </a:rPr>
              <a:t> </a:t>
            </a:r>
            <a:r>
              <a:rPr lang="pl-PL" dirty="0" err="1">
                <a:solidFill>
                  <a:schemeClr val="dk1"/>
                </a:solidFill>
              </a:rPr>
              <a:t>they</a:t>
            </a:r>
            <a:r>
              <a:rPr lang="pl-PL" dirty="0">
                <a:solidFill>
                  <a:schemeClr val="dk1"/>
                </a:solidFill>
              </a:rPr>
              <a:t> </a:t>
            </a:r>
            <a:r>
              <a:rPr lang="pl-PL" dirty="0" err="1">
                <a:solidFill>
                  <a:schemeClr val="dk1"/>
                </a:solidFill>
              </a:rPr>
              <a:t>have</a:t>
            </a:r>
            <a:r>
              <a:rPr lang="pl-PL" dirty="0">
                <a:solidFill>
                  <a:schemeClr val="dk1"/>
                </a:solidFill>
              </a:rPr>
              <a:t> </a:t>
            </a:r>
            <a:r>
              <a:rPr lang="pl-PL" dirty="0" err="1">
                <a:solidFill>
                  <a:schemeClr val="dk1"/>
                </a:solidFill>
              </a:rPr>
              <a:t>all</a:t>
            </a:r>
            <a:r>
              <a:rPr lang="pl-PL" dirty="0">
                <a:solidFill>
                  <a:schemeClr val="dk1"/>
                </a:solidFill>
              </a:rPr>
              <a:t> </a:t>
            </a:r>
            <a:r>
              <a:rPr lang="pl-PL" dirty="0" err="1">
                <a:solidFill>
                  <a:schemeClr val="dk1"/>
                </a:solidFill>
              </a:rPr>
              <a:t>they</a:t>
            </a:r>
            <a:r>
              <a:rPr lang="pl-PL" dirty="0">
                <a:solidFill>
                  <a:schemeClr val="dk1"/>
                </a:solidFill>
              </a:rPr>
              <a:t> </a:t>
            </a:r>
            <a:r>
              <a:rPr lang="pl-PL" dirty="0" err="1">
                <a:solidFill>
                  <a:schemeClr val="dk1"/>
                </a:solidFill>
              </a:rPr>
              <a:t>need</a:t>
            </a:r>
            <a:r>
              <a:rPr lang="pl-PL" dirty="0">
                <a:solidFill>
                  <a:schemeClr val="dk1"/>
                </a:solidFill>
              </a:rPr>
              <a:t>. Many of </a:t>
            </a:r>
            <a:r>
              <a:rPr lang="pl-PL" dirty="0" err="1">
                <a:solidFill>
                  <a:schemeClr val="dk1"/>
                </a:solidFill>
              </a:rPr>
              <a:t>these</a:t>
            </a:r>
            <a:r>
              <a:rPr lang="pl-PL" dirty="0">
                <a:solidFill>
                  <a:schemeClr val="dk1"/>
                </a:solidFill>
              </a:rPr>
              <a:t> </a:t>
            </a:r>
            <a:r>
              <a:rPr lang="pl-PL" dirty="0" err="1">
                <a:solidFill>
                  <a:schemeClr val="dk1"/>
                </a:solidFill>
              </a:rPr>
              <a:t>responses</a:t>
            </a:r>
            <a:r>
              <a:rPr lang="pl-PL" dirty="0">
                <a:solidFill>
                  <a:schemeClr val="dk1"/>
                </a:solidFill>
              </a:rPr>
              <a:t> </a:t>
            </a:r>
            <a:r>
              <a:rPr lang="pl-PL" dirty="0" err="1">
                <a:solidFill>
                  <a:schemeClr val="dk1"/>
                </a:solidFill>
              </a:rPr>
              <a:t>noted</a:t>
            </a:r>
            <a:r>
              <a:rPr lang="pl-PL" dirty="0">
                <a:solidFill>
                  <a:schemeClr val="dk1"/>
                </a:solidFill>
              </a:rPr>
              <a:t> </a:t>
            </a:r>
            <a:r>
              <a:rPr lang="pl-PL" dirty="0" err="1">
                <a:solidFill>
                  <a:schemeClr val="dk1"/>
                </a:solidFill>
              </a:rPr>
              <a:t>working</a:t>
            </a:r>
            <a:r>
              <a:rPr lang="pl-PL" dirty="0">
                <a:solidFill>
                  <a:schemeClr val="dk1"/>
                </a:solidFill>
              </a:rPr>
              <a:t> for a </a:t>
            </a:r>
            <a:r>
              <a:rPr lang="pl-PL" dirty="0" err="1">
                <a:solidFill>
                  <a:schemeClr val="dk1"/>
                </a:solidFill>
              </a:rPr>
              <a:t>larger</a:t>
            </a:r>
            <a:r>
              <a:rPr lang="pl-PL" dirty="0">
                <a:solidFill>
                  <a:schemeClr val="dk1"/>
                </a:solidFill>
              </a:rPr>
              <a:t> </a:t>
            </a:r>
            <a:r>
              <a:rPr lang="pl-PL" dirty="0" err="1">
                <a:solidFill>
                  <a:schemeClr val="dk1"/>
                </a:solidFill>
              </a:rPr>
              <a:t>academic</a:t>
            </a:r>
            <a:r>
              <a:rPr lang="pl-PL" dirty="0">
                <a:solidFill>
                  <a:schemeClr val="dk1"/>
                </a:solidFill>
              </a:rPr>
              <a:t> </a:t>
            </a:r>
            <a:r>
              <a:rPr lang="pl-PL" dirty="0" err="1">
                <a:solidFill>
                  <a:schemeClr val="dk1"/>
                </a:solidFill>
              </a:rPr>
              <a:t>medical</a:t>
            </a:r>
            <a:r>
              <a:rPr lang="pl-PL" dirty="0">
                <a:solidFill>
                  <a:schemeClr val="dk1"/>
                </a:solidFill>
              </a:rPr>
              <a:t> </a:t>
            </a:r>
            <a:r>
              <a:rPr lang="pl-PL" dirty="0" err="1">
                <a:solidFill>
                  <a:schemeClr val="dk1"/>
                </a:solidFill>
              </a:rPr>
              <a:t>center</a:t>
            </a:r>
            <a:r>
              <a:rPr lang="pl-PL" dirty="0">
                <a:solidFill>
                  <a:schemeClr val="dk1"/>
                </a:solidFill>
              </a:rPr>
              <a:t> </a:t>
            </a:r>
            <a:r>
              <a:rPr lang="pl-PL" dirty="0" err="1">
                <a:solidFill>
                  <a:schemeClr val="dk1"/>
                </a:solidFill>
              </a:rPr>
              <a:t>which</a:t>
            </a:r>
            <a:r>
              <a:rPr lang="pl-PL" dirty="0">
                <a:solidFill>
                  <a:schemeClr val="dk1"/>
                </a:solidFill>
              </a:rPr>
              <a:t> </a:t>
            </a:r>
            <a:r>
              <a:rPr lang="pl-PL" dirty="0" err="1">
                <a:solidFill>
                  <a:schemeClr val="dk1"/>
                </a:solidFill>
              </a:rPr>
              <a:t>allowed</a:t>
            </a:r>
            <a:r>
              <a:rPr lang="pl-PL" dirty="0">
                <a:solidFill>
                  <a:schemeClr val="dk1"/>
                </a:solidFill>
              </a:rPr>
              <a:t> </a:t>
            </a:r>
            <a:r>
              <a:rPr lang="pl-PL" dirty="0" err="1">
                <a:solidFill>
                  <a:schemeClr val="dk1"/>
                </a:solidFill>
              </a:rPr>
              <a:t>them</a:t>
            </a:r>
            <a:r>
              <a:rPr lang="pl-PL" dirty="0">
                <a:solidFill>
                  <a:schemeClr val="dk1"/>
                </a:solidFill>
              </a:rPr>
              <a:t> </a:t>
            </a:r>
            <a:r>
              <a:rPr lang="pl-PL" dirty="0" err="1">
                <a:solidFill>
                  <a:schemeClr val="dk1"/>
                </a:solidFill>
              </a:rPr>
              <a:t>all</a:t>
            </a:r>
            <a:r>
              <a:rPr lang="pl-PL" dirty="0">
                <a:solidFill>
                  <a:schemeClr val="dk1"/>
                </a:solidFill>
              </a:rPr>
              <a:t> </a:t>
            </a:r>
            <a:r>
              <a:rPr lang="pl-PL" dirty="0" err="1">
                <a:solidFill>
                  <a:schemeClr val="dk1"/>
                </a:solidFill>
              </a:rPr>
              <a:t>this</a:t>
            </a:r>
            <a:r>
              <a:rPr lang="pl-PL" dirty="0">
                <a:solidFill>
                  <a:schemeClr val="dk1"/>
                </a:solidFill>
              </a:rPr>
              <a:t> </a:t>
            </a:r>
            <a:r>
              <a:rPr lang="pl-PL" dirty="0" err="1">
                <a:solidFill>
                  <a:schemeClr val="dk1"/>
                </a:solidFill>
              </a:rPr>
              <a:t>access</a:t>
            </a:r>
            <a:r>
              <a:rPr lang="pl-PL" dirty="0">
                <a:solidFill>
                  <a:schemeClr val="dk1"/>
                </a:solidFill>
              </a:rPr>
              <a:t>. </a:t>
            </a:r>
            <a:r>
              <a:rPr lang="pl-PL" dirty="0" err="1">
                <a:solidFill>
                  <a:schemeClr val="dk1"/>
                </a:solidFill>
              </a:rPr>
              <a:t>Finally</a:t>
            </a:r>
            <a:r>
              <a:rPr lang="pl-PL" dirty="0">
                <a:solidFill>
                  <a:schemeClr val="dk1"/>
                </a:solidFill>
              </a:rPr>
              <a:t>, </a:t>
            </a:r>
            <a:r>
              <a:rPr lang="pl-PL" dirty="0" err="1">
                <a:solidFill>
                  <a:schemeClr val="dk1"/>
                </a:solidFill>
              </a:rPr>
              <a:t>our</a:t>
            </a:r>
            <a:r>
              <a:rPr lang="pl-PL" dirty="0">
                <a:solidFill>
                  <a:schemeClr val="dk1"/>
                </a:solidFill>
              </a:rPr>
              <a:t> </a:t>
            </a:r>
            <a:r>
              <a:rPr lang="pl-PL" dirty="0" err="1">
                <a:solidFill>
                  <a:schemeClr val="dk1"/>
                </a:solidFill>
              </a:rPr>
              <a:t>fourth</a:t>
            </a:r>
            <a:r>
              <a:rPr lang="pl-PL" dirty="0">
                <a:solidFill>
                  <a:schemeClr val="dk1"/>
                </a:solidFill>
              </a:rPr>
              <a:t> </a:t>
            </a:r>
            <a:r>
              <a:rPr lang="pl-PL" dirty="0" err="1">
                <a:solidFill>
                  <a:schemeClr val="dk1"/>
                </a:solidFill>
              </a:rPr>
              <a:t>highest</a:t>
            </a:r>
            <a:r>
              <a:rPr lang="pl-PL" dirty="0">
                <a:solidFill>
                  <a:schemeClr val="dk1"/>
                </a:solidFill>
              </a:rPr>
              <a:t> </a:t>
            </a:r>
            <a:r>
              <a:rPr lang="pl-PL" dirty="0" err="1">
                <a:solidFill>
                  <a:schemeClr val="dk1"/>
                </a:solidFill>
              </a:rPr>
              <a:t>response</a:t>
            </a:r>
            <a:r>
              <a:rPr lang="pl-PL" dirty="0">
                <a:solidFill>
                  <a:schemeClr val="dk1"/>
                </a:solidFill>
              </a:rPr>
              <a:t> was </a:t>
            </a:r>
            <a:r>
              <a:rPr lang="pl-PL" dirty="0" err="1">
                <a:solidFill>
                  <a:schemeClr val="dk1"/>
                </a:solidFill>
              </a:rPr>
              <a:t>larger</a:t>
            </a:r>
            <a:r>
              <a:rPr lang="pl-PL" dirty="0">
                <a:solidFill>
                  <a:schemeClr val="dk1"/>
                </a:solidFill>
              </a:rPr>
              <a:t> </a:t>
            </a:r>
            <a:r>
              <a:rPr lang="pl-PL" dirty="0" err="1">
                <a:solidFill>
                  <a:schemeClr val="dk1"/>
                </a:solidFill>
              </a:rPr>
              <a:t>compendia</a:t>
            </a:r>
            <a:r>
              <a:rPr lang="pl-PL" dirty="0">
                <a:solidFill>
                  <a:schemeClr val="dk1"/>
                </a:solidFill>
              </a:rPr>
              <a:t>, with </a:t>
            </a:r>
            <a:r>
              <a:rPr lang="pl-PL" dirty="0" err="1">
                <a:solidFill>
                  <a:schemeClr val="dk1"/>
                </a:solidFill>
              </a:rPr>
              <a:t>clinical</a:t>
            </a:r>
            <a:r>
              <a:rPr lang="pl-PL" dirty="0">
                <a:solidFill>
                  <a:schemeClr val="dk1"/>
                </a:solidFill>
              </a:rPr>
              <a:t> </a:t>
            </a:r>
            <a:r>
              <a:rPr lang="pl-PL" dirty="0" err="1">
                <a:solidFill>
                  <a:schemeClr val="dk1"/>
                </a:solidFill>
              </a:rPr>
              <a:t>pharmacology</a:t>
            </a:r>
            <a:r>
              <a:rPr lang="pl-PL" dirty="0">
                <a:solidFill>
                  <a:schemeClr val="dk1"/>
                </a:solidFill>
              </a:rPr>
              <a:t> and </a:t>
            </a:r>
            <a:r>
              <a:rPr lang="pl-PL" dirty="0" err="1">
                <a:solidFill>
                  <a:schemeClr val="dk1"/>
                </a:solidFill>
              </a:rPr>
              <a:t>access</a:t>
            </a:r>
            <a:r>
              <a:rPr lang="pl-PL" dirty="0">
                <a:solidFill>
                  <a:schemeClr val="dk1"/>
                </a:solidFill>
              </a:rPr>
              <a:t> products </a:t>
            </a:r>
            <a:r>
              <a:rPr lang="pl-PL" dirty="0" err="1">
                <a:solidFill>
                  <a:schemeClr val="dk1"/>
                </a:solidFill>
              </a:rPr>
              <a:t>being</a:t>
            </a:r>
            <a:r>
              <a:rPr lang="pl-PL" dirty="0">
                <a:solidFill>
                  <a:schemeClr val="dk1"/>
                </a:solidFill>
              </a:rPr>
              <a:t> </a:t>
            </a:r>
            <a:r>
              <a:rPr lang="pl-PL" dirty="0" err="1">
                <a:solidFill>
                  <a:schemeClr val="dk1"/>
                </a:solidFill>
              </a:rPr>
              <a:t>mentioned</a:t>
            </a:r>
            <a:r>
              <a:rPr lang="pl-PL" dirty="0">
                <a:solidFill>
                  <a:schemeClr val="dk1"/>
                </a:solidFill>
              </a:rPr>
              <a:t> the most.  </a:t>
            </a:r>
            <a:endParaRPr dirty="0"/>
          </a:p>
        </p:txBody>
      </p:sp>
      <p:sp>
        <p:nvSpPr>
          <p:cNvPr id="286" name="Google Shape;286;g35ff9460b71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5ff9460b71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pl-PL">
                <a:solidFill>
                  <a:schemeClr val="dk1"/>
                </a:solidFill>
              </a:rPr>
              <a:t>H: Now what does all this mean? </a:t>
            </a:r>
            <a:endParaRPr/>
          </a:p>
        </p:txBody>
      </p:sp>
      <p:sp>
        <p:nvSpPr>
          <p:cNvPr id="293" name="Google Shape;293;g35ff9460b71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5ff9460b71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pl-PL">
                <a:solidFill>
                  <a:schemeClr val="dk1"/>
                </a:solidFill>
              </a:rPr>
              <a:t>H: Knowing what pharmacists are using in practice can really inform our work. First, knowing that some of the tools we teach may be difficult to access for most students going into community after graduation means we may need to focus on those more static resources, or ones that will always have a publicly available component. That’s not to say we throw out our drug information databases, but making sure they know where to find information without their campus credentials is a priority.</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pl-PL">
                <a:solidFill>
                  <a:schemeClr val="dk1"/>
                </a:solidFill>
              </a:rPr>
              <a:t>Next, this can impact our collection development. If we know the resources pharmacists use the most, we can be sure they are accessing those earlier on. For example, AccessPharmacy and Pharmacists Letter are popular but not ubiquitous. Knowing these are tools practicing pharmacists prefer means we should advocate to budget for them while theyre students.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pl-PL">
                <a:solidFill>
                  <a:schemeClr val="dk1"/>
                </a:solidFill>
              </a:rPr>
              <a:t>Lastly, this has large impact on our future clinicians, our users. Not just showing them the premier licensed resources by the library, but making sure we’re really equipping them for practice, is something to keep as a priority when shaping collection and instruction.</a:t>
            </a:r>
            <a:endParaRPr>
              <a:solidFill>
                <a:schemeClr val="dk1"/>
              </a:solidFill>
            </a:endParaRPr>
          </a:p>
          <a:p>
            <a:pPr marL="0" lvl="0" indent="0" algn="l" rtl="0">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
        <p:nvSpPr>
          <p:cNvPr id="300" name="Google Shape;300;g35ff9460b71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pl-PL">
                <a:solidFill>
                  <a:schemeClr val="dk1"/>
                </a:solidFill>
              </a:rPr>
              <a:t>Thanks so much for your interest in our work. If you have any questions, please reach out to us!</a:t>
            </a:r>
            <a:endParaRPr/>
          </a:p>
        </p:txBody>
      </p:sp>
      <p:sp>
        <p:nvSpPr>
          <p:cNvPr id="307" name="Google Shape;30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a:solidFill>
                  <a:schemeClr val="dk1"/>
                </a:solidFill>
              </a:rPr>
              <a:t>Although only I am presenting today, our full research team is 7 collaborators who met through the Drug Information and Library Science Section of the American Association of Colleges of Pharmacy. The team includes three librarians and information specialists, and four pharmacists. </a:t>
            </a:r>
            <a:endParaRPr/>
          </a:p>
        </p:txBody>
      </p:sp>
      <p:sp>
        <p:nvSpPr>
          <p:cNvPr id="118" name="Google Shape;1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a:solidFill>
                  <a:schemeClr val="dk1"/>
                </a:solidFill>
              </a:rPr>
              <a:t>This session will go through the background of our project, details of the survey we conducted, the qualitative and quantitative results, and how those results could impact librarians.</a:t>
            </a:r>
            <a:endParaRPr/>
          </a:p>
        </p:txBody>
      </p:sp>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f9460b71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g35ff9460b71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ff9460b71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a:solidFill>
                  <a:schemeClr val="dk1"/>
                </a:solidFill>
              </a:rPr>
              <a:t>This project centers around drug information resources, so we will start with a definition of what that means for our context. Drug databases are online collections of reference materials about medications. They contain information on dosing, approved and unapproved uses, storage and stability, and much more. Literature resources include journal articles, textbooks, and literature databases such as PubMed. Finally, there are clinical tools such as UpToDate that provide practice guidelines and other point-of-care information.</a:t>
            </a:r>
            <a:endParaRPr/>
          </a:p>
        </p:txBody>
      </p:sp>
      <p:sp>
        <p:nvSpPr>
          <p:cNvPr id="151" name="Google Shape;151;g35ff9460b71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ytuł i zawartość" type="obj">
  <p:cSld name="OBJECT">
    <p:spTree>
      <p:nvGrpSpPr>
        <p:cNvPr id="1" name="Shape 11"/>
        <p:cNvGrpSpPr/>
        <p:nvPr/>
      </p:nvGrpSpPr>
      <p:grpSpPr>
        <a:xfrm>
          <a:off x="0" y="0"/>
          <a:ext cx="0" cy="0"/>
          <a:chOff x="0" y="0"/>
          <a:chExt cx="0" cy="0"/>
        </a:xfrm>
      </p:grpSpPr>
      <p:sp>
        <p:nvSpPr>
          <p:cNvPr id="12" name="Google Shape;1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ytuł pionowy i teks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CUSTOM_7">
    <p:spTree>
      <p:nvGrpSpPr>
        <p:cNvPr id="1" name="Shape 80"/>
        <p:cNvGrpSpPr/>
        <p:nvPr/>
      </p:nvGrpSpPr>
      <p:grpSpPr>
        <a:xfrm>
          <a:off x="0" y="0"/>
          <a:ext cx="0" cy="0"/>
          <a:chOff x="0" y="0"/>
          <a:chExt cx="0" cy="0"/>
        </a:xfrm>
      </p:grpSpPr>
      <p:sp>
        <p:nvSpPr>
          <p:cNvPr id="81" name="Google Shape;81;g3669e550232_0_404"/>
          <p:cNvSpPr txBox="1">
            <a:spLocks noGrp="1"/>
          </p:cNvSpPr>
          <p:nvPr>
            <p:ph type="title"/>
          </p:nvPr>
        </p:nvSpPr>
        <p:spPr>
          <a:xfrm>
            <a:off x="3019600" y="593367"/>
            <a:ext cx="6152700" cy="993900"/>
          </a:xfrm>
          <a:prstGeom prst="rect">
            <a:avLst/>
          </a:prstGeom>
        </p:spPr>
        <p:txBody>
          <a:bodyPr spcFirstLastPara="1" wrap="square" lIns="91425" tIns="45700" rIns="91425" bIns="45700" anchor="t" anchorCtr="0">
            <a:normAutofit/>
          </a:bodyPr>
          <a:lstStyle>
            <a:lvl1pPr lvl="0" algn="ctr">
              <a:spcBef>
                <a:spcPts val="0"/>
              </a:spcBef>
              <a:spcAft>
                <a:spcPts val="0"/>
              </a:spcAft>
              <a:buSzPts val="5100"/>
              <a:buFont typeface="Happy Monkey"/>
              <a:buNone/>
              <a:defRPr sz="5100" b="1">
                <a:latin typeface="Happy Monkey"/>
                <a:ea typeface="Happy Monkey"/>
                <a:cs typeface="Happy Monkey"/>
                <a:sym typeface="Happy Monkey"/>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82" name="Google Shape;82;g3669e550232_0_404"/>
          <p:cNvSpPr/>
          <p:nvPr/>
        </p:nvSpPr>
        <p:spPr>
          <a:xfrm flipH="1">
            <a:off x="10678127" y="-809433"/>
            <a:ext cx="4471356" cy="5583294"/>
          </a:xfrm>
          <a:custGeom>
            <a:avLst/>
            <a:gdLst/>
            <a:ahLst/>
            <a:cxnLst/>
            <a:rect l="l" t="t" r="r" b="b"/>
            <a:pathLst>
              <a:path w="151919" h="167503" extrusionOk="0">
                <a:moveTo>
                  <a:pt x="13205" y="13234"/>
                </a:moveTo>
                <a:cubicBezTo>
                  <a:pt x="35621" y="-11023"/>
                  <a:pt x="124775" y="4535"/>
                  <a:pt x="145031" y="10948"/>
                </a:cubicBezTo>
                <a:cubicBezTo>
                  <a:pt x="165288" y="17362"/>
                  <a:pt x="134300" y="39714"/>
                  <a:pt x="134744" y="51715"/>
                </a:cubicBezTo>
                <a:cubicBezTo>
                  <a:pt x="135189" y="63717"/>
                  <a:pt x="153731" y="74512"/>
                  <a:pt x="147698" y="82957"/>
                </a:cubicBezTo>
                <a:cubicBezTo>
                  <a:pt x="141666" y="91403"/>
                  <a:pt x="112519" y="90958"/>
                  <a:pt x="98549" y="102388"/>
                </a:cubicBezTo>
                <a:cubicBezTo>
                  <a:pt x="84579" y="113818"/>
                  <a:pt x="78547" y="142520"/>
                  <a:pt x="63878" y="151537"/>
                </a:cubicBezTo>
                <a:cubicBezTo>
                  <a:pt x="49210" y="160554"/>
                  <a:pt x="18984" y="179541"/>
                  <a:pt x="10538" y="156490"/>
                </a:cubicBezTo>
                <a:cubicBezTo>
                  <a:pt x="2093" y="133440"/>
                  <a:pt x="-9210" y="37491"/>
                  <a:pt x="13205" y="13234"/>
                </a:cubicBezTo>
                <a:close/>
              </a:path>
            </a:pathLst>
          </a:custGeom>
          <a:solidFill>
            <a:schemeClr val="accent3"/>
          </a:solidFill>
          <a:ln>
            <a:noFill/>
          </a:ln>
        </p:spPr>
      </p:sp>
      <p:sp>
        <p:nvSpPr>
          <p:cNvPr id="83" name="Google Shape;83;g3669e550232_0_404"/>
          <p:cNvSpPr/>
          <p:nvPr/>
        </p:nvSpPr>
        <p:spPr>
          <a:xfrm>
            <a:off x="-2957467" y="-809433"/>
            <a:ext cx="4471356" cy="5583294"/>
          </a:xfrm>
          <a:custGeom>
            <a:avLst/>
            <a:gdLst/>
            <a:ahLst/>
            <a:cxnLst/>
            <a:rect l="l" t="t" r="r" b="b"/>
            <a:pathLst>
              <a:path w="151919" h="167503" extrusionOk="0">
                <a:moveTo>
                  <a:pt x="13205" y="13234"/>
                </a:moveTo>
                <a:cubicBezTo>
                  <a:pt x="35621" y="-11023"/>
                  <a:pt x="124775" y="4535"/>
                  <a:pt x="145031" y="10948"/>
                </a:cubicBezTo>
                <a:cubicBezTo>
                  <a:pt x="165288" y="17362"/>
                  <a:pt x="134300" y="39714"/>
                  <a:pt x="134744" y="51715"/>
                </a:cubicBezTo>
                <a:cubicBezTo>
                  <a:pt x="135189" y="63717"/>
                  <a:pt x="153731" y="74512"/>
                  <a:pt x="147698" y="82957"/>
                </a:cubicBezTo>
                <a:cubicBezTo>
                  <a:pt x="141666" y="91403"/>
                  <a:pt x="112519" y="90958"/>
                  <a:pt x="98549" y="102388"/>
                </a:cubicBezTo>
                <a:cubicBezTo>
                  <a:pt x="84579" y="113818"/>
                  <a:pt x="78547" y="142520"/>
                  <a:pt x="63878" y="151537"/>
                </a:cubicBezTo>
                <a:cubicBezTo>
                  <a:pt x="49210" y="160554"/>
                  <a:pt x="18984" y="179541"/>
                  <a:pt x="10538" y="156490"/>
                </a:cubicBezTo>
                <a:cubicBezTo>
                  <a:pt x="2093" y="133440"/>
                  <a:pt x="-9210" y="37491"/>
                  <a:pt x="13205" y="13234"/>
                </a:cubicBezTo>
                <a:close/>
              </a:path>
            </a:pathLst>
          </a:custGeom>
          <a:solidFill>
            <a:schemeClr val="accent3"/>
          </a:solidFill>
          <a:ln>
            <a:noFill/>
          </a:ln>
        </p:spPr>
      </p:sp>
      <p:grpSp>
        <p:nvGrpSpPr>
          <p:cNvPr id="84" name="Google Shape;84;g3669e550232_0_404"/>
          <p:cNvGrpSpPr/>
          <p:nvPr/>
        </p:nvGrpSpPr>
        <p:grpSpPr>
          <a:xfrm>
            <a:off x="360011" y="5167609"/>
            <a:ext cx="1200305" cy="1205256"/>
            <a:chOff x="4759475" y="1031875"/>
            <a:chExt cx="497000" cy="499050"/>
          </a:xfrm>
        </p:grpSpPr>
        <p:sp>
          <p:nvSpPr>
            <p:cNvPr id="85" name="Google Shape;85;g3669e550232_0_404"/>
            <p:cNvSpPr/>
            <p:nvPr/>
          </p:nvSpPr>
          <p:spPr>
            <a:xfrm>
              <a:off x="4830900" y="1031875"/>
              <a:ext cx="72225" cy="91550"/>
            </a:xfrm>
            <a:custGeom>
              <a:avLst/>
              <a:gdLst/>
              <a:ahLst/>
              <a:cxnLst/>
              <a:rect l="l" t="t" r="r" b="b"/>
              <a:pathLst>
                <a:path w="2889" h="3662" extrusionOk="0">
                  <a:moveTo>
                    <a:pt x="1421" y="1"/>
                  </a:moveTo>
                  <a:cubicBezTo>
                    <a:pt x="1412" y="1"/>
                    <a:pt x="1399" y="14"/>
                    <a:pt x="1399" y="14"/>
                  </a:cubicBezTo>
                  <a:cubicBezTo>
                    <a:pt x="1338" y="531"/>
                    <a:pt x="1368" y="1048"/>
                    <a:pt x="1368" y="1565"/>
                  </a:cubicBezTo>
                  <a:cubicBezTo>
                    <a:pt x="1216" y="1382"/>
                    <a:pt x="1095" y="1139"/>
                    <a:pt x="973" y="926"/>
                  </a:cubicBezTo>
                  <a:lnTo>
                    <a:pt x="943" y="926"/>
                  </a:lnTo>
                  <a:cubicBezTo>
                    <a:pt x="913" y="1200"/>
                    <a:pt x="1064" y="1443"/>
                    <a:pt x="1216" y="1686"/>
                  </a:cubicBezTo>
                  <a:cubicBezTo>
                    <a:pt x="983" y="1668"/>
                    <a:pt x="717" y="1618"/>
                    <a:pt x="470" y="1618"/>
                  </a:cubicBezTo>
                  <a:cubicBezTo>
                    <a:pt x="299" y="1618"/>
                    <a:pt x="137" y="1642"/>
                    <a:pt x="1" y="1716"/>
                  </a:cubicBezTo>
                  <a:lnTo>
                    <a:pt x="1" y="1747"/>
                  </a:lnTo>
                  <a:cubicBezTo>
                    <a:pt x="213" y="1868"/>
                    <a:pt x="487" y="1838"/>
                    <a:pt x="761" y="1868"/>
                  </a:cubicBezTo>
                  <a:cubicBezTo>
                    <a:pt x="913" y="1868"/>
                    <a:pt x="1004" y="1899"/>
                    <a:pt x="1186" y="1899"/>
                  </a:cubicBezTo>
                  <a:cubicBezTo>
                    <a:pt x="1034" y="2020"/>
                    <a:pt x="821" y="2142"/>
                    <a:pt x="821" y="2324"/>
                  </a:cubicBezTo>
                  <a:cubicBezTo>
                    <a:pt x="1034" y="2324"/>
                    <a:pt x="1186" y="2172"/>
                    <a:pt x="1338" y="2020"/>
                  </a:cubicBezTo>
                  <a:lnTo>
                    <a:pt x="1338" y="2689"/>
                  </a:lnTo>
                  <a:cubicBezTo>
                    <a:pt x="1338" y="2902"/>
                    <a:pt x="1186" y="3571"/>
                    <a:pt x="1368" y="3662"/>
                  </a:cubicBezTo>
                  <a:cubicBezTo>
                    <a:pt x="1399" y="3662"/>
                    <a:pt x="1429" y="3662"/>
                    <a:pt x="1429" y="3601"/>
                  </a:cubicBezTo>
                  <a:cubicBezTo>
                    <a:pt x="1429" y="3599"/>
                    <a:pt x="1429" y="3597"/>
                    <a:pt x="1429" y="3596"/>
                  </a:cubicBezTo>
                  <a:lnTo>
                    <a:pt x="1429" y="3596"/>
                  </a:lnTo>
                  <a:cubicBezTo>
                    <a:pt x="1429" y="3596"/>
                    <a:pt x="1429" y="3596"/>
                    <a:pt x="1430" y="3596"/>
                  </a:cubicBezTo>
                  <a:cubicBezTo>
                    <a:pt x="1453" y="3596"/>
                    <a:pt x="1468" y="3605"/>
                    <a:pt x="1479" y="3605"/>
                  </a:cubicBezTo>
                  <a:cubicBezTo>
                    <a:pt x="1496" y="3605"/>
                    <a:pt x="1504" y="3580"/>
                    <a:pt x="1520" y="3449"/>
                  </a:cubicBezTo>
                  <a:cubicBezTo>
                    <a:pt x="1581" y="3267"/>
                    <a:pt x="1520" y="2902"/>
                    <a:pt x="1520" y="2689"/>
                  </a:cubicBezTo>
                  <a:cubicBezTo>
                    <a:pt x="1520" y="2476"/>
                    <a:pt x="1490" y="2294"/>
                    <a:pt x="1490" y="2051"/>
                  </a:cubicBezTo>
                  <a:lnTo>
                    <a:pt x="1490" y="2051"/>
                  </a:lnTo>
                  <a:cubicBezTo>
                    <a:pt x="1612" y="2233"/>
                    <a:pt x="1824" y="2476"/>
                    <a:pt x="2007" y="2598"/>
                  </a:cubicBezTo>
                  <a:cubicBezTo>
                    <a:pt x="2018" y="2603"/>
                    <a:pt x="2030" y="2606"/>
                    <a:pt x="2043" y="2606"/>
                  </a:cubicBezTo>
                  <a:cubicBezTo>
                    <a:pt x="2105" y="2606"/>
                    <a:pt x="2178" y="2551"/>
                    <a:pt x="2128" y="2476"/>
                  </a:cubicBezTo>
                  <a:cubicBezTo>
                    <a:pt x="2007" y="2294"/>
                    <a:pt x="1824" y="2142"/>
                    <a:pt x="1612" y="1990"/>
                  </a:cubicBezTo>
                  <a:cubicBezTo>
                    <a:pt x="1710" y="1990"/>
                    <a:pt x="1834" y="1994"/>
                    <a:pt x="1965" y="1994"/>
                  </a:cubicBezTo>
                  <a:cubicBezTo>
                    <a:pt x="2358" y="1994"/>
                    <a:pt x="2820" y="1960"/>
                    <a:pt x="2888" y="1686"/>
                  </a:cubicBezTo>
                  <a:cubicBezTo>
                    <a:pt x="2831" y="1640"/>
                    <a:pt x="2778" y="1625"/>
                    <a:pt x="2726" y="1625"/>
                  </a:cubicBezTo>
                  <a:cubicBezTo>
                    <a:pt x="2640" y="1625"/>
                    <a:pt x="2557" y="1667"/>
                    <a:pt x="2463" y="1686"/>
                  </a:cubicBezTo>
                  <a:cubicBezTo>
                    <a:pt x="2250" y="1716"/>
                    <a:pt x="1976" y="1716"/>
                    <a:pt x="1733" y="1716"/>
                  </a:cubicBezTo>
                  <a:cubicBezTo>
                    <a:pt x="1946" y="1565"/>
                    <a:pt x="2098" y="1382"/>
                    <a:pt x="2250" y="1200"/>
                  </a:cubicBezTo>
                  <a:cubicBezTo>
                    <a:pt x="2293" y="1114"/>
                    <a:pt x="2214" y="1028"/>
                    <a:pt x="2122" y="1028"/>
                  </a:cubicBezTo>
                  <a:cubicBezTo>
                    <a:pt x="2083" y="1028"/>
                    <a:pt x="2042" y="1043"/>
                    <a:pt x="2007" y="1078"/>
                  </a:cubicBezTo>
                  <a:cubicBezTo>
                    <a:pt x="1855" y="1291"/>
                    <a:pt x="1703" y="1443"/>
                    <a:pt x="1520" y="1656"/>
                  </a:cubicBezTo>
                  <a:lnTo>
                    <a:pt x="1520" y="1230"/>
                  </a:lnTo>
                  <a:cubicBezTo>
                    <a:pt x="1551" y="805"/>
                    <a:pt x="1581" y="440"/>
                    <a:pt x="1429" y="14"/>
                  </a:cubicBezTo>
                  <a:cubicBezTo>
                    <a:pt x="1429" y="4"/>
                    <a:pt x="1426" y="1"/>
                    <a:pt x="142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6" name="Google Shape;86;g3669e550232_0_404"/>
            <p:cNvSpPr/>
            <p:nvPr/>
          </p:nvSpPr>
          <p:spPr>
            <a:xfrm>
              <a:off x="4759475" y="1336375"/>
              <a:ext cx="152750" cy="194550"/>
            </a:xfrm>
            <a:custGeom>
              <a:avLst/>
              <a:gdLst/>
              <a:ahLst/>
              <a:cxnLst/>
              <a:rect l="l" t="t" r="r" b="b"/>
              <a:pathLst>
                <a:path w="6110" h="7782" extrusionOk="0">
                  <a:moveTo>
                    <a:pt x="3040" y="0"/>
                  </a:moveTo>
                  <a:cubicBezTo>
                    <a:pt x="3025" y="0"/>
                    <a:pt x="3010" y="8"/>
                    <a:pt x="3010" y="23"/>
                  </a:cubicBezTo>
                  <a:cubicBezTo>
                    <a:pt x="2888" y="1117"/>
                    <a:pt x="2888" y="2242"/>
                    <a:pt x="2888" y="3336"/>
                  </a:cubicBezTo>
                  <a:cubicBezTo>
                    <a:pt x="2584" y="2911"/>
                    <a:pt x="2311" y="2455"/>
                    <a:pt x="2098" y="1938"/>
                  </a:cubicBezTo>
                  <a:cubicBezTo>
                    <a:pt x="2098" y="1907"/>
                    <a:pt x="2090" y="1892"/>
                    <a:pt x="2075" y="1892"/>
                  </a:cubicBezTo>
                  <a:cubicBezTo>
                    <a:pt x="2060" y="1892"/>
                    <a:pt x="2037" y="1907"/>
                    <a:pt x="2007" y="1938"/>
                  </a:cubicBezTo>
                  <a:cubicBezTo>
                    <a:pt x="1946" y="2485"/>
                    <a:pt x="2250" y="3063"/>
                    <a:pt x="2584" y="3549"/>
                  </a:cubicBezTo>
                  <a:cubicBezTo>
                    <a:pt x="2140" y="3499"/>
                    <a:pt x="1624" y="3414"/>
                    <a:pt x="1133" y="3414"/>
                  </a:cubicBezTo>
                  <a:cubicBezTo>
                    <a:pt x="718" y="3414"/>
                    <a:pt x="321" y="3475"/>
                    <a:pt x="0" y="3670"/>
                  </a:cubicBezTo>
                  <a:lnTo>
                    <a:pt x="0" y="3701"/>
                  </a:lnTo>
                  <a:cubicBezTo>
                    <a:pt x="487" y="3944"/>
                    <a:pt x="1064" y="3914"/>
                    <a:pt x="1611" y="3944"/>
                  </a:cubicBezTo>
                  <a:cubicBezTo>
                    <a:pt x="1915" y="3974"/>
                    <a:pt x="2219" y="4005"/>
                    <a:pt x="2462" y="4066"/>
                  </a:cubicBezTo>
                  <a:cubicBezTo>
                    <a:pt x="2159" y="4278"/>
                    <a:pt x="1794" y="4582"/>
                    <a:pt x="1703" y="4917"/>
                  </a:cubicBezTo>
                  <a:cubicBezTo>
                    <a:pt x="1703" y="4947"/>
                    <a:pt x="1703" y="4947"/>
                    <a:pt x="1763" y="4947"/>
                  </a:cubicBezTo>
                  <a:cubicBezTo>
                    <a:pt x="2128" y="4917"/>
                    <a:pt x="2523" y="4582"/>
                    <a:pt x="2858" y="4309"/>
                  </a:cubicBezTo>
                  <a:lnTo>
                    <a:pt x="2858" y="5768"/>
                  </a:lnTo>
                  <a:cubicBezTo>
                    <a:pt x="2858" y="6132"/>
                    <a:pt x="2523" y="7591"/>
                    <a:pt x="2918" y="7774"/>
                  </a:cubicBezTo>
                  <a:cubicBezTo>
                    <a:pt x="2935" y="7779"/>
                    <a:pt x="2950" y="7782"/>
                    <a:pt x="2963" y="7782"/>
                  </a:cubicBezTo>
                  <a:cubicBezTo>
                    <a:pt x="3020" y="7782"/>
                    <a:pt x="3040" y="7732"/>
                    <a:pt x="3040" y="7683"/>
                  </a:cubicBezTo>
                  <a:lnTo>
                    <a:pt x="3040" y="7652"/>
                  </a:lnTo>
                  <a:cubicBezTo>
                    <a:pt x="3040" y="7622"/>
                    <a:pt x="2979" y="7622"/>
                    <a:pt x="2918" y="7622"/>
                  </a:cubicBezTo>
                  <a:cubicBezTo>
                    <a:pt x="2949" y="7598"/>
                    <a:pt x="2972" y="7590"/>
                    <a:pt x="2991" y="7590"/>
                  </a:cubicBezTo>
                  <a:cubicBezTo>
                    <a:pt x="3019" y="7590"/>
                    <a:pt x="3037" y="7607"/>
                    <a:pt x="3055" y="7607"/>
                  </a:cubicBezTo>
                  <a:cubicBezTo>
                    <a:pt x="3086" y="7607"/>
                    <a:pt x="3116" y="7561"/>
                    <a:pt x="3192" y="7318"/>
                  </a:cubicBezTo>
                  <a:cubicBezTo>
                    <a:pt x="3344" y="6892"/>
                    <a:pt x="3192" y="6102"/>
                    <a:pt x="3162" y="5677"/>
                  </a:cubicBezTo>
                  <a:cubicBezTo>
                    <a:pt x="3101" y="5221"/>
                    <a:pt x="3070" y="4765"/>
                    <a:pt x="3070" y="4309"/>
                  </a:cubicBezTo>
                  <a:lnTo>
                    <a:pt x="3070" y="4309"/>
                  </a:lnTo>
                  <a:cubicBezTo>
                    <a:pt x="3405" y="4765"/>
                    <a:pt x="3800" y="5221"/>
                    <a:pt x="4225" y="5464"/>
                  </a:cubicBezTo>
                  <a:cubicBezTo>
                    <a:pt x="4246" y="5472"/>
                    <a:pt x="4268" y="5476"/>
                    <a:pt x="4289" y="5476"/>
                  </a:cubicBezTo>
                  <a:cubicBezTo>
                    <a:pt x="4429" y="5476"/>
                    <a:pt x="4574" y="5322"/>
                    <a:pt x="4469" y="5190"/>
                  </a:cubicBezTo>
                  <a:cubicBezTo>
                    <a:pt x="4225" y="4765"/>
                    <a:pt x="3800" y="4461"/>
                    <a:pt x="3466" y="4096"/>
                  </a:cubicBezTo>
                  <a:lnTo>
                    <a:pt x="3466" y="4096"/>
                  </a:lnTo>
                  <a:cubicBezTo>
                    <a:pt x="3788" y="4158"/>
                    <a:pt x="4253" y="4220"/>
                    <a:pt x="4704" y="4220"/>
                  </a:cubicBezTo>
                  <a:cubicBezTo>
                    <a:pt x="5358" y="4220"/>
                    <a:pt x="5984" y="4090"/>
                    <a:pt x="6110" y="3640"/>
                  </a:cubicBezTo>
                  <a:cubicBezTo>
                    <a:pt x="6110" y="3610"/>
                    <a:pt x="6110" y="3549"/>
                    <a:pt x="6080" y="3549"/>
                  </a:cubicBezTo>
                  <a:cubicBezTo>
                    <a:pt x="5986" y="3502"/>
                    <a:pt x="5905" y="3484"/>
                    <a:pt x="5827" y="3484"/>
                  </a:cubicBezTo>
                  <a:cubicBezTo>
                    <a:pt x="5650" y="3484"/>
                    <a:pt x="5491" y="3577"/>
                    <a:pt x="5259" y="3640"/>
                  </a:cubicBezTo>
                  <a:cubicBezTo>
                    <a:pt x="4956" y="3711"/>
                    <a:pt x="4654" y="3741"/>
                    <a:pt x="4345" y="3741"/>
                  </a:cubicBezTo>
                  <a:cubicBezTo>
                    <a:pt x="4126" y="3741"/>
                    <a:pt x="3905" y="3726"/>
                    <a:pt x="3678" y="3701"/>
                  </a:cubicBezTo>
                  <a:cubicBezTo>
                    <a:pt x="4073" y="3366"/>
                    <a:pt x="4408" y="3002"/>
                    <a:pt x="4712" y="2546"/>
                  </a:cubicBezTo>
                  <a:cubicBezTo>
                    <a:pt x="4838" y="2357"/>
                    <a:pt x="4659" y="2183"/>
                    <a:pt x="4477" y="2183"/>
                  </a:cubicBezTo>
                  <a:cubicBezTo>
                    <a:pt x="4395" y="2183"/>
                    <a:pt x="4312" y="2218"/>
                    <a:pt x="4256" y="2303"/>
                  </a:cubicBezTo>
                  <a:cubicBezTo>
                    <a:pt x="3952" y="2759"/>
                    <a:pt x="3587" y="3154"/>
                    <a:pt x="3192" y="3518"/>
                  </a:cubicBezTo>
                  <a:cubicBezTo>
                    <a:pt x="3192" y="3214"/>
                    <a:pt x="3192" y="2911"/>
                    <a:pt x="3222" y="2607"/>
                  </a:cubicBezTo>
                  <a:cubicBezTo>
                    <a:pt x="3314" y="1725"/>
                    <a:pt x="3344" y="874"/>
                    <a:pt x="3070" y="23"/>
                  </a:cubicBezTo>
                  <a:cubicBezTo>
                    <a:pt x="3070" y="8"/>
                    <a:pt x="3055" y="0"/>
                    <a:pt x="304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7" name="Google Shape;87;g3669e550232_0_404"/>
            <p:cNvSpPr/>
            <p:nvPr/>
          </p:nvSpPr>
          <p:spPr>
            <a:xfrm>
              <a:off x="5165275" y="1333025"/>
              <a:ext cx="91200" cy="91675"/>
            </a:xfrm>
            <a:custGeom>
              <a:avLst/>
              <a:gdLst/>
              <a:ahLst/>
              <a:cxnLst/>
              <a:rect l="l" t="t" r="r" b="b"/>
              <a:pathLst>
                <a:path w="3648" h="3667" extrusionOk="0">
                  <a:moveTo>
                    <a:pt x="2015" y="1"/>
                  </a:moveTo>
                  <a:cubicBezTo>
                    <a:pt x="1944" y="1"/>
                    <a:pt x="1870" y="47"/>
                    <a:pt x="1854" y="127"/>
                  </a:cubicBezTo>
                  <a:cubicBezTo>
                    <a:pt x="1732" y="431"/>
                    <a:pt x="1672" y="765"/>
                    <a:pt x="1520" y="1038"/>
                  </a:cubicBezTo>
                  <a:cubicBezTo>
                    <a:pt x="1520" y="1038"/>
                    <a:pt x="584" y="586"/>
                    <a:pt x="210" y="586"/>
                  </a:cubicBezTo>
                  <a:cubicBezTo>
                    <a:pt x="61" y="586"/>
                    <a:pt x="0" y="658"/>
                    <a:pt x="121" y="856"/>
                  </a:cubicBezTo>
                  <a:cubicBezTo>
                    <a:pt x="364" y="1312"/>
                    <a:pt x="729" y="1707"/>
                    <a:pt x="1064" y="2102"/>
                  </a:cubicBezTo>
                  <a:cubicBezTo>
                    <a:pt x="1124" y="2163"/>
                    <a:pt x="638" y="3014"/>
                    <a:pt x="608" y="3075"/>
                  </a:cubicBezTo>
                  <a:cubicBezTo>
                    <a:pt x="547" y="3136"/>
                    <a:pt x="547" y="3197"/>
                    <a:pt x="547" y="3227"/>
                  </a:cubicBezTo>
                  <a:cubicBezTo>
                    <a:pt x="538" y="3421"/>
                    <a:pt x="610" y="3493"/>
                    <a:pt x="720" y="3493"/>
                  </a:cubicBezTo>
                  <a:cubicBezTo>
                    <a:pt x="1007" y="3493"/>
                    <a:pt x="1562" y="3002"/>
                    <a:pt x="1672" y="2893"/>
                  </a:cubicBezTo>
                  <a:lnTo>
                    <a:pt x="1702" y="2862"/>
                  </a:lnTo>
                  <a:cubicBezTo>
                    <a:pt x="1702" y="2862"/>
                    <a:pt x="2067" y="3470"/>
                    <a:pt x="2127" y="3500"/>
                  </a:cubicBezTo>
                  <a:cubicBezTo>
                    <a:pt x="2186" y="3617"/>
                    <a:pt x="2235" y="3666"/>
                    <a:pt x="2276" y="3666"/>
                  </a:cubicBezTo>
                  <a:cubicBezTo>
                    <a:pt x="2492" y="3666"/>
                    <a:pt x="2492" y="2315"/>
                    <a:pt x="2492" y="2315"/>
                  </a:cubicBezTo>
                  <a:cubicBezTo>
                    <a:pt x="2553" y="2315"/>
                    <a:pt x="2553" y="2285"/>
                    <a:pt x="2583" y="2285"/>
                  </a:cubicBezTo>
                  <a:cubicBezTo>
                    <a:pt x="2857" y="2102"/>
                    <a:pt x="3100" y="1859"/>
                    <a:pt x="3404" y="1707"/>
                  </a:cubicBezTo>
                  <a:cubicBezTo>
                    <a:pt x="3647" y="1616"/>
                    <a:pt x="3434" y="1373"/>
                    <a:pt x="3252" y="1342"/>
                  </a:cubicBezTo>
                  <a:lnTo>
                    <a:pt x="3161" y="1342"/>
                  </a:lnTo>
                  <a:cubicBezTo>
                    <a:pt x="2887" y="1342"/>
                    <a:pt x="2644" y="1312"/>
                    <a:pt x="2401" y="1312"/>
                  </a:cubicBezTo>
                  <a:cubicBezTo>
                    <a:pt x="2310" y="886"/>
                    <a:pt x="2249" y="491"/>
                    <a:pt x="2158" y="127"/>
                  </a:cubicBezTo>
                  <a:cubicBezTo>
                    <a:pt x="2143" y="39"/>
                    <a:pt x="2080" y="1"/>
                    <a:pt x="201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88" name="Google Shape;88;g3669e550232_0_404"/>
          <p:cNvSpPr/>
          <p:nvPr/>
        </p:nvSpPr>
        <p:spPr>
          <a:xfrm rot="900028" flipH="1">
            <a:off x="10496252" y="4688385"/>
            <a:ext cx="1662438" cy="2124101"/>
          </a:xfrm>
          <a:custGeom>
            <a:avLst/>
            <a:gdLst/>
            <a:ahLst/>
            <a:cxnLst/>
            <a:rect l="l" t="t" r="r" b="b"/>
            <a:pathLst>
              <a:path w="29276" h="37406" extrusionOk="0">
                <a:moveTo>
                  <a:pt x="21879" y="0"/>
                </a:moveTo>
                <a:cubicBezTo>
                  <a:pt x="20937" y="0"/>
                  <a:pt x="20123" y="1127"/>
                  <a:pt x="19969" y="2023"/>
                </a:cubicBezTo>
                <a:cubicBezTo>
                  <a:pt x="19735" y="3358"/>
                  <a:pt x="20035" y="5559"/>
                  <a:pt x="20602" y="6827"/>
                </a:cubicBezTo>
                <a:cubicBezTo>
                  <a:pt x="20803" y="7294"/>
                  <a:pt x="21136" y="7561"/>
                  <a:pt x="21536" y="7727"/>
                </a:cubicBezTo>
                <a:cubicBezTo>
                  <a:pt x="21536" y="8328"/>
                  <a:pt x="21536" y="8895"/>
                  <a:pt x="21470" y="9495"/>
                </a:cubicBezTo>
                <a:cubicBezTo>
                  <a:pt x="20903" y="8495"/>
                  <a:pt x="19935" y="7561"/>
                  <a:pt x="19068" y="7027"/>
                </a:cubicBezTo>
                <a:cubicBezTo>
                  <a:pt x="18801" y="6860"/>
                  <a:pt x="18468" y="6693"/>
                  <a:pt x="18101" y="6560"/>
                </a:cubicBezTo>
                <a:cubicBezTo>
                  <a:pt x="17797" y="6453"/>
                  <a:pt x="17465" y="6384"/>
                  <a:pt x="17145" y="6384"/>
                </a:cubicBezTo>
                <a:cubicBezTo>
                  <a:pt x="16867" y="6384"/>
                  <a:pt x="16599" y="6436"/>
                  <a:pt x="16366" y="6560"/>
                </a:cubicBezTo>
                <a:cubicBezTo>
                  <a:pt x="15432" y="7127"/>
                  <a:pt x="15565" y="8695"/>
                  <a:pt x="16066" y="9495"/>
                </a:cubicBezTo>
                <a:cubicBezTo>
                  <a:pt x="16766" y="10663"/>
                  <a:pt x="18434" y="12164"/>
                  <a:pt x="19702" y="12698"/>
                </a:cubicBezTo>
                <a:cubicBezTo>
                  <a:pt x="19963" y="12802"/>
                  <a:pt x="20207" y="12852"/>
                  <a:pt x="20441" y="12852"/>
                </a:cubicBezTo>
                <a:cubicBezTo>
                  <a:pt x="20656" y="12852"/>
                  <a:pt x="20862" y="12811"/>
                  <a:pt x="21069" y="12731"/>
                </a:cubicBezTo>
                <a:lnTo>
                  <a:pt x="21069" y="12731"/>
                </a:lnTo>
                <a:cubicBezTo>
                  <a:pt x="20869" y="13698"/>
                  <a:pt x="20636" y="14632"/>
                  <a:pt x="20402" y="15533"/>
                </a:cubicBezTo>
                <a:cubicBezTo>
                  <a:pt x="19802" y="14299"/>
                  <a:pt x="18434" y="13231"/>
                  <a:pt x="17300" y="12698"/>
                </a:cubicBezTo>
                <a:cubicBezTo>
                  <a:pt x="17033" y="12531"/>
                  <a:pt x="16700" y="12397"/>
                  <a:pt x="16299" y="12331"/>
                </a:cubicBezTo>
                <a:cubicBezTo>
                  <a:pt x="16066" y="12276"/>
                  <a:pt x="15815" y="12238"/>
                  <a:pt x="15568" y="12238"/>
                </a:cubicBezTo>
                <a:cubicBezTo>
                  <a:pt x="15216" y="12238"/>
                  <a:pt x="14873" y="12315"/>
                  <a:pt x="14598" y="12531"/>
                </a:cubicBezTo>
                <a:cubicBezTo>
                  <a:pt x="13731" y="13198"/>
                  <a:pt x="14064" y="14732"/>
                  <a:pt x="14631" y="15500"/>
                </a:cubicBezTo>
                <a:cubicBezTo>
                  <a:pt x="15465" y="16567"/>
                  <a:pt x="17300" y="17835"/>
                  <a:pt x="18601" y="18235"/>
                </a:cubicBezTo>
                <a:cubicBezTo>
                  <a:pt x="18826" y="18310"/>
                  <a:pt x="19051" y="18348"/>
                  <a:pt x="19248" y="18348"/>
                </a:cubicBezTo>
                <a:cubicBezTo>
                  <a:pt x="19314" y="18348"/>
                  <a:pt x="19377" y="18343"/>
                  <a:pt x="19435" y="18335"/>
                </a:cubicBezTo>
                <a:lnTo>
                  <a:pt x="19435" y="18335"/>
                </a:lnTo>
                <a:cubicBezTo>
                  <a:pt x="18935" y="19569"/>
                  <a:pt x="18367" y="20803"/>
                  <a:pt x="17700" y="21971"/>
                </a:cubicBezTo>
                <a:cubicBezTo>
                  <a:pt x="17767" y="20203"/>
                  <a:pt x="16133" y="18535"/>
                  <a:pt x="14765" y="17668"/>
                </a:cubicBezTo>
                <a:cubicBezTo>
                  <a:pt x="14531" y="17501"/>
                  <a:pt x="14198" y="17334"/>
                  <a:pt x="13798" y="17201"/>
                </a:cubicBezTo>
                <a:cubicBezTo>
                  <a:pt x="13514" y="17101"/>
                  <a:pt x="13205" y="17042"/>
                  <a:pt x="12905" y="17042"/>
                </a:cubicBezTo>
                <a:cubicBezTo>
                  <a:pt x="12605" y="17042"/>
                  <a:pt x="12313" y="17101"/>
                  <a:pt x="12063" y="17234"/>
                </a:cubicBezTo>
                <a:cubicBezTo>
                  <a:pt x="11129" y="17801"/>
                  <a:pt x="11296" y="19369"/>
                  <a:pt x="11796" y="20170"/>
                </a:cubicBezTo>
                <a:cubicBezTo>
                  <a:pt x="12563" y="21337"/>
                  <a:pt x="14231" y="22805"/>
                  <a:pt x="15465" y="23339"/>
                </a:cubicBezTo>
                <a:cubicBezTo>
                  <a:pt x="15716" y="23439"/>
                  <a:pt x="15966" y="23489"/>
                  <a:pt x="16208" y="23489"/>
                </a:cubicBezTo>
                <a:cubicBezTo>
                  <a:pt x="16449" y="23489"/>
                  <a:pt x="16683" y="23439"/>
                  <a:pt x="16900" y="23339"/>
                </a:cubicBezTo>
                <a:lnTo>
                  <a:pt x="16900" y="23339"/>
                </a:lnTo>
                <a:cubicBezTo>
                  <a:pt x="16099" y="24640"/>
                  <a:pt x="15199" y="25840"/>
                  <a:pt x="14198" y="27008"/>
                </a:cubicBezTo>
                <a:cubicBezTo>
                  <a:pt x="14365" y="25173"/>
                  <a:pt x="12697" y="23472"/>
                  <a:pt x="11262" y="22571"/>
                </a:cubicBezTo>
                <a:cubicBezTo>
                  <a:pt x="11029" y="22405"/>
                  <a:pt x="10662" y="22238"/>
                  <a:pt x="10295" y="22138"/>
                </a:cubicBezTo>
                <a:cubicBezTo>
                  <a:pt x="10012" y="22021"/>
                  <a:pt x="9703" y="21954"/>
                  <a:pt x="9403" y="21954"/>
                </a:cubicBezTo>
                <a:cubicBezTo>
                  <a:pt x="9103" y="21954"/>
                  <a:pt x="8811" y="22021"/>
                  <a:pt x="8560" y="22171"/>
                </a:cubicBezTo>
                <a:cubicBezTo>
                  <a:pt x="7626" y="22705"/>
                  <a:pt x="7793" y="24306"/>
                  <a:pt x="8294" y="25073"/>
                </a:cubicBezTo>
                <a:cubicBezTo>
                  <a:pt x="9061" y="26241"/>
                  <a:pt x="10729" y="27708"/>
                  <a:pt x="11963" y="28242"/>
                </a:cubicBezTo>
                <a:cubicBezTo>
                  <a:pt x="12210" y="28366"/>
                  <a:pt x="12458" y="28434"/>
                  <a:pt x="12691" y="28434"/>
                </a:cubicBezTo>
                <a:cubicBezTo>
                  <a:pt x="12773" y="28434"/>
                  <a:pt x="12853" y="28426"/>
                  <a:pt x="12930" y="28409"/>
                </a:cubicBezTo>
                <a:lnTo>
                  <a:pt x="12930" y="28409"/>
                </a:lnTo>
                <a:cubicBezTo>
                  <a:pt x="12030" y="29410"/>
                  <a:pt x="11029" y="30344"/>
                  <a:pt x="9928" y="31211"/>
                </a:cubicBezTo>
                <a:cubicBezTo>
                  <a:pt x="9928" y="31077"/>
                  <a:pt x="9961" y="31011"/>
                  <a:pt x="9961" y="30911"/>
                </a:cubicBezTo>
                <a:cubicBezTo>
                  <a:pt x="10128" y="29076"/>
                  <a:pt x="8460" y="27375"/>
                  <a:pt x="7059" y="26508"/>
                </a:cubicBezTo>
                <a:cubicBezTo>
                  <a:pt x="6793" y="26341"/>
                  <a:pt x="6459" y="26174"/>
                  <a:pt x="6092" y="26041"/>
                </a:cubicBezTo>
                <a:cubicBezTo>
                  <a:pt x="5809" y="25940"/>
                  <a:pt x="5492" y="25882"/>
                  <a:pt x="5187" y="25882"/>
                </a:cubicBezTo>
                <a:cubicBezTo>
                  <a:pt x="4883" y="25882"/>
                  <a:pt x="4591" y="25940"/>
                  <a:pt x="4357" y="26074"/>
                </a:cubicBezTo>
                <a:cubicBezTo>
                  <a:pt x="3423" y="26641"/>
                  <a:pt x="3590" y="28209"/>
                  <a:pt x="4091" y="29009"/>
                </a:cubicBezTo>
                <a:cubicBezTo>
                  <a:pt x="4858" y="30177"/>
                  <a:pt x="6526" y="31645"/>
                  <a:pt x="7760" y="32178"/>
                </a:cubicBezTo>
                <a:cubicBezTo>
                  <a:pt x="8027" y="32312"/>
                  <a:pt x="8227" y="32345"/>
                  <a:pt x="8460" y="32345"/>
                </a:cubicBezTo>
                <a:cubicBezTo>
                  <a:pt x="6059" y="34080"/>
                  <a:pt x="3357" y="35514"/>
                  <a:pt x="521" y="36481"/>
                </a:cubicBezTo>
                <a:cubicBezTo>
                  <a:pt x="1" y="36655"/>
                  <a:pt x="132" y="37406"/>
                  <a:pt x="547" y="37406"/>
                </a:cubicBezTo>
                <a:cubicBezTo>
                  <a:pt x="610" y="37406"/>
                  <a:pt x="680" y="37388"/>
                  <a:pt x="755" y="37349"/>
                </a:cubicBezTo>
                <a:cubicBezTo>
                  <a:pt x="3857" y="36315"/>
                  <a:pt x="6726" y="34747"/>
                  <a:pt x="9361" y="32845"/>
                </a:cubicBezTo>
                <a:lnTo>
                  <a:pt x="9361" y="32845"/>
                </a:lnTo>
                <a:cubicBezTo>
                  <a:pt x="9261" y="33579"/>
                  <a:pt x="9695" y="34413"/>
                  <a:pt x="10128" y="34880"/>
                </a:cubicBezTo>
                <a:cubicBezTo>
                  <a:pt x="11096" y="35848"/>
                  <a:pt x="13097" y="36882"/>
                  <a:pt x="14431" y="37082"/>
                </a:cubicBezTo>
                <a:cubicBezTo>
                  <a:pt x="14569" y="37110"/>
                  <a:pt x="14703" y="37124"/>
                  <a:pt x="14831" y="37124"/>
                </a:cubicBezTo>
                <a:cubicBezTo>
                  <a:pt x="15768" y="37124"/>
                  <a:pt x="16446" y="36407"/>
                  <a:pt x="16299" y="35381"/>
                </a:cubicBezTo>
                <a:cubicBezTo>
                  <a:pt x="16066" y="33546"/>
                  <a:pt x="14031" y="32245"/>
                  <a:pt x="12430" y="31745"/>
                </a:cubicBezTo>
                <a:cubicBezTo>
                  <a:pt x="12130" y="31645"/>
                  <a:pt x="11763" y="31544"/>
                  <a:pt x="11396" y="31511"/>
                </a:cubicBezTo>
                <a:lnTo>
                  <a:pt x="11029" y="31511"/>
                </a:lnTo>
                <a:cubicBezTo>
                  <a:pt x="11963" y="30677"/>
                  <a:pt x="12897" y="29843"/>
                  <a:pt x="13764" y="28909"/>
                </a:cubicBezTo>
                <a:cubicBezTo>
                  <a:pt x="13898" y="29643"/>
                  <a:pt x="14398" y="30344"/>
                  <a:pt x="14898" y="30711"/>
                </a:cubicBezTo>
                <a:cubicBezTo>
                  <a:pt x="16032" y="31511"/>
                  <a:pt x="18101" y="32212"/>
                  <a:pt x="19468" y="32212"/>
                </a:cubicBezTo>
                <a:cubicBezTo>
                  <a:pt x="20636" y="32212"/>
                  <a:pt x="21436" y="31344"/>
                  <a:pt x="21069" y="30210"/>
                </a:cubicBezTo>
                <a:cubicBezTo>
                  <a:pt x="20469" y="28509"/>
                  <a:pt x="18267" y="27542"/>
                  <a:pt x="16633" y="27308"/>
                </a:cubicBezTo>
                <a:cubicBezTo>
                  <a:pt x="16389" y="27259"/>
                  <a:pt x="16127" y="27228"/>
                  <a:pt x="15860" y="27228"/>
                </a:cubicBezTo>
                <a:cubicBezTo>
                  <a:pt x="15762" y="27228"/>
                  <a:pt x="15664" y="27232"/>
                  <a:pt x="15565" y="27241"/>
                </a:cubicBezTo>
                <a:cubicBezTo>
                  <a:pt x="15465" y="27241"/>
                  <a:pt x="15365" y="27308"/>
                  <a:pt x="15265" y="27308"/>
                </a:cubicBezTo>
                <a:cubicBezTo>
                  <a:pt x="16233" y="26141"/>
                  <a:pt x="17133" y="24906"/>
                  <a:pt x="17934" y="23639"/>
                </a:cubicBezTo>
                <a:cubicBezTo>
                  <a:pt x="18134" y="24306"/>
                  <a:pt x="18768" y="24973"/>
                  <a:pt x="19368" y="25207"/>
                </a:cubicBezTo>
                <a:cubicBezTo>
                  <a:pt x="20309" y="25664"/>
                  <a:pt x="21811" y="25967"/>
                  <a:pt x="23063" y="25967"/>
                </a:cubicBezTo>
                <a:cubicBezTo>
                  <a:pt x="23454" y="25967"/>
                  <a:pt x="23821" y="25937"/>
                  <a:pt x="24138" y="25874"/>
                </a:cubicBezTo>
                <a:cubicBezTo>
                  <a:pt x="25272" y="25674"/>
                  <a:pt x="25906" y="24673"/>
                  <a:pt x="25372" y="23639"/>
                </a:cubicBezTo>
                <a:cubicBezTo>
                  <a:pt x="24498" y="22052"/>
                  <a:pt x="22271" y="21502"/>
                  <a:pt x="20616" y="21502"/>
                </a:cubicBezTo>
                <a:cubicBezTo>
                  <a:pt x="20566" y="21502"/>
                  <a:pt x="20517" y="21503"/>
                  <a:pt x="20469" y="21504"/>
                </a:cubicBezTo>
                <a:cubicBezTo>
                  <a:pt x="20135" y="21504"/>
                  <a:pt x="19768" y="21537"/>
                  <a:pt x="19402" y="21637"/>
                </a:cubicBezTo>
                <a:cubicBezTo>
                  <a:pt x="19235" y="21671"/>
                  <a:pt x="19101" y="21704"/>
                  <a:pt x="18968" y="21737"/>
                </a:cubicBezTo>
                <a:cubicBezTo>
                  <a:pt x="19602" y="20570"/>
                  <a:pt x="20202" y="19336"/>
                  <a:pt x="20636" y="18068"/>
                </a:cubicBezTo>
                <a:cubicBezTo>
                  <a:pt x="21103" y="18635"/>
                  <a:pt x="21970" y="18969"/>
                  <a:pt x="22604" y="18969"/>
                </a:cubicBezTo>
                <a:cubicBezTo>
                  <a:pt x="23938" y="18969"/>
                  <a:pt x="26106" y="18335"/>
                  <a:pt x="27240" y="17568"/>
                </a:cubicBezTo>
                <a:cubicBezTo>
                  <a:pt x="28208" y="16967"/>
                  <a:pt x="28308" y="15733"/>
                  <a:pt x="27407" y="15033"/>
                </a:cubicBezTo>
                <a:cubicBezTo>
                  <a:pt x="26792" y="14574"/>
                  <a:pt x="26004" y="14393"/>
                  <a:pt x="25186" y="14393"/>
                </a:cubicBezTo>
                <a:cubicBezTo>
                  <a:pt x="24099" y="14393"/>
                  <a:pt x="22960" y="14714"/>
                  <a:pt x="22103" y="15133"/>
                </a:cubicBezTo>
                <a:cubicBezTo>
                  <a:pt x="21937" y="15233"/>
                  <a:pt x="21703" y="15366"/>
                  <a:pt x="21470" y="15500"/>
                </a:cubicBezTo>
                <a:cubicBezTo>
                  <a:pt x="21737" y="14632"/>
                  <a:pt x="21937" y="13665"/>
                  <a:pt x="22103" y="12731"/>
                </a:cubicBezTo>
                <a:cubicBezTo>
                  <a:pt x="22590" y="13055"/>
                  <a:pt x="23186" y="13226"/>
                  <a:pt x="23714" y="13226"/>
                </a:cubicBezTo>
                <a:cubicBezTo>
                  <a:pt x="23838" y="13226"/>
                  <a:pt x="23958" y="13217"/>
                  <a:pt x="24072" y="13198"/>
                </a:cubicBezTo>
                <a:cubicBezTo>
                  <a:pt x="25439" y="12998"/>
                  <a:pt x="27441" y="12030"/>
                  <a:pt x="28441" y="11130"/>
                </a:cubicBezTo>
                <a:cubicBezTo>
                  <a:pt x="29275" y="10329"/>
                  <a:pt x="29242" y="9162"/>
                  <a:pt x="28208" y="8561"/>
                </a:cubicBezTo>
                <a:cubicBezTo>
                  <a:pt x="27735" y="8305"/>
                  <a:pt x="27208" y="8198"/>
                  <a:pt x="26663" y="8198"/>
                </a:cubicBezTo>
                <a:cubicBezTo>
                  <a:pt x="25361" y="8198"/>
                  <a:pt x="23958" y="8813"/>
                  <a:pt x="22971" y="9495"/>
                </a:cubicBezTo>
                <a:cubicBezTo>
                  <a:pt x="22804" y="9562"/>
                  <a:pt x="22637" y="9695"/>
                  <a:pt x="22470" y="9862"/>
                </a:cubicBezTo>
                <a:cubicBezTo>
                  <a:pt x="22570" y="9195"/>
                  <a:pt x="22570" y="8495"/>
                  <a:pt x="22570" y="7794"/>
                </a:cubicBezTo>
                <a:cubicBezTo>
                  <a:pt x="22737" y="7694"/>
                  <a:pt x="22937" y="7561"/>
                  <a:pt x="23104" y="7394"/>
                </a:cubicBezTo>
                <a:cubicBezTo>
                  <a:pt x="24438" y="6160"/>
                  <a:pt x="24305" y="3725"/>
                  <a:pt x="23871" y="2157"/>
                </a:cubicBezTo>
                <a:cubicBezTo>
                  <a:pt x="23771" y="1857"/>
                  <a:pt x="23605" y="1490"/>
                  <a:pt x="23438" y="1156"/>
                </a:cubicBezTo>
                <a:cubicBezTo>
                  <a:pt x="23104" y="622"/>
                  <a:pt x="22704" y="122"/>
                  <a:pt x="22103" y="22"/>
                </a:cubicBezTo>
                <a:cubicBezTo>
                  <a:pt x="22028" y="7"/>
                  <a:pt x="21953" y="0"/>
                  <a:pt x="2187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ajd tytułowy" type="title">
  <p:cSld name="TITLE">
    <p:spTree>
      <p:nvGrpSpPr>
        <p:cNvPr id="1" name="Shape 17"/>
        <p:cNvGrpSpPr/>
        <p:nvPr/>
      </p:nvGrpSpPr>
      <p:grpSpPr>
        <a:xfrm>
          <a:off x="0" y="0"/>
          <a:ext cx="0" cy="0"/>
          <a:chOff x="0" y="0"/>
          <a:chExt cx="0" cy="0"/>
        </a:xfrm>
      </p:grpSpPr>
      <p:sp>
        <p:nvSpPr>
          <p:cNvPr id="18" name="Google Shape;18;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agłówek sekcji"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wa elementy zawartości"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ównanie"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usty"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awartość z podpisem"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raz z podpisem"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ytuł i tekst pionowy"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g35ff9460b71_0_72"/>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166" name="Google Shape;166;g35ff9460b71_0_72"/>
          <p:cNvSpPr txBox="1">
            <a:spLocks noGrp="1"/>
          </p:cNvSpPr>
          <p:nvPr>
            <p:ph type="subTitle" idx="1"/>
          </p:nvPr>
        </p:nvSpPr>
        <p:spPr>
          <a:xfrm>
            <a:off x="2110800" y="1002890"/>
            <a:ext cx="9463200" cy="830628"/>
          </a:xfrm>
          <a:prstGeom prst="rect">
            <a:avLst/>
          </a:prstGeom>
          <a:solidFill>
            <a:srgbClr val="004773"/>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pl-PL" sz="3600" dirty="0" err="1">
                <a:solidFill>
                  <a:schemeClr val="bg1"/>
                </a:solidFill>
              </a:rPr>
              <a:t>Research</a:t>
            </a:r>
            <a:r>
              <a:rPr lang="pl-PL" sz="3600" dirty="0"/>
              <a:t> </a:t>
            </a:r>
            <a:r>
              <a:rPr lang="pl-PL" sz="3600" dirty="0" err="1">
                <a:solidFill>
                  <a:schemeClr val="bg1"/>
                </a:solidFill>
              </a:rPr>
              <a:t>Questions</a:t>
            </a:r>
            <a:endParaRPr sz="3600" dirty="0">
              <a:solidFill>
                <a:schemeClr val="bg1"/>
              </a:solidFill>
              <a:latin typeface="Calibri"/>
              <a:ea typeface="Calibri"/>
              <a:cs typeface="Calibri"/>
              <a:sym typeface="Calibri"/>
            </a:endParaRPr>
          </a:p>
        </p:txBody>
      </p:sp>
      <p:sp>
        <p:nvSpPr>
          <p:cNvPr id="167" name="Google Shape;167;g35ff9460b71_0_72"/>
          <p:cNvSpPr txBox="1"/>
          <p:nvPr/>
        </p:nvSpPr>
        <p:spPr>
          <a:xfrm>
            <a:off x="1675700" y="2068800"/>
            <a:ext cx="8541300" cy="2216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AutoNum type="arabicPeriod"/>
            </a:pPr>
            <a:r>
              <a:rPr lang="pl-PL" sz="2200">
                <a:solidFill>
                  <a:schemeClr val="dk1"/>
                </a:solidFill>
                <a:latin typeface="Calibri"/>
                <a:ea typeface="Calibri"/>
                <a:cs typeface="Calibri"/>
                <a:sym typeface="Calibri"/>
              </a:rPr>
              <a:t>What DI resources are available to practicing pharmacists?</a:t>
            </a:r>
            <a:endParaRPr sz="2200">
              <a:solidFill>
                <a:schemeClr val="dk1"/>
              </a:solidFill>
              <a:latin typeface="Calibri"/>
              <a:ea typeface="Calibri"/>
              <a:cs typeface="Calibri"/>
              <a:sym typeface="Calibri"/>
            </a:endParaRPr>
          </a:p>
          <a:p>
            <a:pPr marL="457200" lvl="0" indent="0" algn="l" rtl="0">
              <a:spcBef>
                <a:spcPts val="0"/>
              </a:spcBef>
              <a:spcAft>
                <a:spcPts val="0"/>
              </a:spcAft>
              <a:buNone/>
            </a:pP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AutoNum type="arabicPeriod"/>
            </a:pPr>
            <a:r>
              <a:rPr lang="pl-PL" sz="2200">
                <a:solidFill>
                  <a:schemeClr val="dk1"/>
                </a:solidFill>
                <a:latin typeface="Calibri"/>
                <a:ea typeface="Calibri"/>
                <a:cs typeface="Calibri"/>
                <a:sym typeface="Calibri"/>
              </a:rPr>
              <a:t>Are the DI resources being taught in pharmacy school the same ones that are most available and used in practice?</a:t>
            </a:r>
            <a:endParaRPr sz="2200">
              <a:solidFill>
                <a:schemeClr val="dk1"/>
              </a:solidFill>
              <a:latin typeface="Calibri"/>
              <a:ea typeface="Calibri"/>
              <a:cs typeface="Calibri"/>
              <a:sym typeface="Calibri"/>
            </a:endParaRPr>
          </a:p>
          <a:p>
            <a:pPr marL="457200" lvl="0" indent="0" algn="l" rtl="0">
              <a:spcBef>
                <a:spcPts val="0"/>
              </a:spcBef>
              <a:spcAft>
                <a:spcPts val="0"/>
              </a:spcAft>
              <a:buNone/>
            </a:pP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AutoNum type="arabicPeriod"/>
            </a:pPr>
            <a:r>
              <a:rPr lang="pl-PL" sz="2200">
                <a:solidFill>
                  <a:schemeClr val="dk1"/>
                </a:solidFill>
                <a:latin typeface="Calibri"/>
                <a:ea typeface="Calibri"/>
                <a:cs typeface="Calibri"/>
                <a:sym typeface="Calibri"/>
              </a:rPr>
              <a:t>Do pharmacists have sufficient DI resources to practice effectively?</a:t>
            </a:r>
            <a:endParaRPr sz="22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35ff9460b71_0_77"/>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173" name="Google Shape;173;g35ff9460b71_0_77"/>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pl-PL"/>
              <a:t>Survey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g35ff9460b71_0_82"/>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179" name="Google Shape;179;g35ff9460b71_0_82"/>
          <p:cNvSpPr txBox="1">
            <a:spLocks noGrp="1"/>
          </p:cNvSpPr>
          <p:nvPr>
            <p:ph type="subTitle" idx="1"/>
          </p:nvPr>
        </p:nvSpPr>
        <p:spPr>
          <a:xfrm>
            <a:off x="2110800" y="1209219"/>
            <a:ext cx="9463200" cy="693900"/>
          </a:xfrm>
          <a:prstGeom prst="rect">
            <a:avLst/>
          </a:prstGeom>
          <a:solidFill>
            <a:srgbClr val="004773"/>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pl-PL" sz="3600" dirty="0" err="1">
                <a:solidFill>
                  <a:schemeClr val="bg1"/>
                </a:solidFill>
              </a:rPr>
              <a:t>Survey</a:t>
            </a:r>
            <a:r>
              <a:rPr lang="pl-PL" sz="3600" dirty="0"/>
              <a:t> </a:t>
            </a:r>
            <a:r>
              <a:rPr lang="pl-PL" sz="3600" dirty="0" err="1">
                <a:solidFill>
                  <a:schemeClr val="bg1"/>
                </a:solidFill>
              </a:rPr>
              <a:t>Questions</a:t>
            </a:r>
            <a:endParaRPr sz="3600" dirty="0">
              <a:solidFill>
                <a:schemeClr val="bg1"/>
              </a:solidFill>
              <a:latin typeface="Calibri"/>
              <a:ea typeface="Calibri"/>
              <a:cs typeface="Calibri"/>
              <a:sym typeface="Calibri"/>
            </a:endParaRPr>
          </a:p>
        </p:txBody>
      </p:sp>
      <p:sp>
        <p:nvSpPr>
          <p:cNvPr id="180" name="Google Shape;180;g35ff9460b71_0_82"/>
          <p:cNvSpPr txBox="1"/>
          <p:nvPr/>
        </p:nvSpPr>
        <p:spPr>
          <a:xfrm>
            <a:off x="1799825" y="1903125"/>
            <a:ext cx="7759500" cy="39096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Demographics</a:t>
            </a:r>
            <a:endParaRPr sz="2200">
              <a:solidFill>
                <a:schemeClr val="dk1"/>
              </a:solidFill>
              <a:latin typeface="Calibri"/>
              <a:ea typeface="Calibri"/>
              <a:cs typeface="Calibri"/>
              <a:sym typeface="Calibri"/>
            </a:endParaRPr>
          </a:p>
          <a:p>
            <a:pPr marL="457200" lvl="0" indent="0" algn="l" rtl="0">
              <a:spcBef>
                <a:spcPts val="0"/>
              </a:spcBef>
              <a:spcAft>
                <a:spcPts val="0"/>
              </a:spcAft>
              <a:buNone/>
            </a:pP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Subscription DI resources available through employer</a:t>
            </a:r>
            <a:endParaRPr sz="2200">
              <a:solidFill>
                <a:schemeClr val="dk1"/>
              </a:solidFill>
              <a:latin typeface="Calibri"/>
              <a:ea typeface="Calibri"/>
              <a:cs typeface="Calibri"/>
              <a:sym typeface="Calibri"/>
            </a:endParaRPr>
          </a:p>
          <a:p>
            <a:pPr marL="457200" lvl="0" indent="0" algn="l" rtl="0">
              <a:spcBef>
                <a:spcPts val="0"/>
              </a:spcBef>
              <a:spcAft>
                <a:spcPts val="0"/>
              </a:spcAft>
              <a:buNone/>
            </a:pP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Subscription DI resources used regularly</a:t>
            </a:r>
            <a:endParaRPr sz="2200">
              <a:solidFill>
                <a:schemeClr val="dk1"/>
              </a:solidFill>
              <a:latin typeface="Calibri"/>
              <a:ea typeface="Calibri"/>
              <a:cs typeface="Calibri"/>
              <a:sym typeface="Calibri"/>
            </a:endParaRPr>
          </a:p>
          <a:p>
            <a:pPr marL="457200" lvl="0" indent="0" algn="l" rtl="0">
              <a:spcBef>
                <a:spcPts val="0"/>
              </a:spcBef>
              <a:spcAft>
                <a:spcPts val="0"/>
              </a:spcAft>
              <a:buNone/>
            </a:pP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Comparison between current practice and pharmacy school</a:t>
            </a:r>
            <a:endParaRPr sz="2200">
              <a:solidFill>
                <a:schemeClr val="dk1"/>
              </a:solidFill>
              <a:latin typeface="Calibri"/>
              <a:ea typeface="Calibri"/>
              <a:cs typeface="Calibri"/>
              <a:sym typeface="Calibri"/>
            </a:endParaRPr>
          </a:p>
          <a:p>
            <a:pPr marL="457200" lvl="0" indent="0" algn="l" rtl="0">
              <a:spcBef>
                <a:spcPts val="0"/>
              </a:spcBef>
              <a:spcAft>
                <a:spcPts val="0"/>
              </a:spcAft>
              <a:buNone/>
            </a:pP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Subscription DI resources paid for out of pocket</a:t>
            </a:r>
            <a:endParaRPr sz="2200">
              <a:solidFill>
                <a:schemeClr val="dk1"/>
              </a:solidFill>
              <a:latin typeface="Calibri"/>
              <a:ea typeface="Calibri"/>
              <a:cs typeface="Calibri"/>
              <a:sym typeface="Calibri"/>
            </a:endParaRPr>
          </a:p>
          <a:p>
            <a:pPr marL="457200" lvl="0" indent="0" algn="l" rtl="0">
              <a:spcBef>
                <a:spcPts val="0"/>
              </a:spcBef>
              <a:spcAft>
                <a:spcPts val="0"/>
              </a:spcAft>
              <a:buNone/>
            </a:pP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Wishlist resources</a:t>
            </a:r>
            <a:endParaRPr sz="22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g35ff9460b71_0_87"/>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186" name="Google Shape;186;g35ff9460b71_0_87"/>
          <p:cNvSpPr txBox="1">
            <a:spLocks noGrp="1"/>
          </p:cNvSpPr>
          <p:nvPr>
            <p:ph type="subTitle" idx="1"/>
          </p:nvPr>
        </p:nvSpPr>
        <p:spPr>
          <a:xfrm>
            <a:off x="2110811" y="1209215"/>
            <a:ext cx="9463200" cy="813895"/>
          </a:xfrm>
          <a:prstGeom prst="rect">
            <a:avLst/>
          </a:prstGeom>
          <a:solidFill>
            <a:srgbClr val="004773"/>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pl-PL" sz="3600" dirty="0" err="1">
                <a:solidFill>
                  <a:schemeClr val="bg1"/>
                </a:solidFill>
              </a:rPr>
              <a:t>Survey</a:t>
            </a:r>
            <a:r>
              <a:rPr lang="pl-PL" sz="3600" dirty="0">
                <a:solidFill>
                  <a:schemeClr val="bg1"/>
                </a:solidFill>
              </a:rPr>
              <a:t> Distribution</a:t>
            </a:r>
            <a:endParaRPr sz="3600" dirty="0">
              <a:solidFill>
                <a:schemeClr val="bg1"/>
              </a:solidFill>
              <a:latin typeface="Calibri"/>
              <a:ea typeface="Calibri"/>
              <a:cs typeface="Calibri"/>
              <a:sym typeface="Calibri"/>
            </a:endParaRPr>
          </a:p>
        </p:txBody>
      </p:sp>
      <p:sp>
        <p:nvSpPr>
          <p:cNvPr id="187" name="Google Shape;187;g35ff9460b71_0_87"/>
          <p:cNvSpPr txBox="1"/>
          <p:nvPr/>
        </p:nvSpPr>
        <p:spPr>
          <a:xfrm>
            <a:off x="2110800" y="2213600"/>
            <a:ext cx="8050200" cy="28938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April - May 2024</a:t>
            </a:r>
            <a:endParaRPr sz="2200">
              <a:solidFill>
                <a:schemeClr val="dk1"/>
              </a:solidFill>
              <a:latin typeface="Calibri"/>
              <a:ea typeface="Calibri"/>
              <a:cs typeface="Calibri"/>
              <a:sym typeface="Calibri"/>
            </a:endParaRPr>
          </a:p>
          <a:p>
            <a:pPr marL="457200" lvl="0" indent="0" algn="l" rtl="0">
              <a:spcBef>
                <a:spcPts val="0"/>
              </a:spcBef>
              <a:spcAft>
                <a:spcPts val="0"/>
              </a:spcAft>
              <a:buNone/>
            </a:pP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Email listservs (GPO Vizient, PharmLib)</a:t>
            </a:r>
            <a:endParaRPr sz="2200">
              <a:solidFill>
                <a:schemeClr val="dk1"/>
              </a:solidFill>
              <a:latin typeface="Calibri"/>
              <a:ea typeface="Calibri"/>
              <a:cs typeface="Calibri"/>
              <a:sym typeface="Calibri"/>
            </a:endParaRPr>
          </a:p>
          <a:p>
            <a:pPr marL="457200" lvl="0" indent="0" algn="l" rtl="0">
              <a:spcBef>
                <a:spcPts val="0"/>
              </a:spcBef>
              <a:spcAft>
                <a:spcPts val="0"/>
              </a:spcAft>
              <a:buNone/>
            </a:pP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Professional organizations (AACP, ACCP, APhA, ASHP, MLA, NCPA)</a:t>
            </a:r>
            <a:endParaRPr sz="2200">
              <a:solidFill>
                <a:schemeClr val="dk1"/>
              </a:solidFill>
              <a:latin typeface="Calibri"/>
              <a:ea typeface="Calibri"/>
              <a:cs typeface="Calibri"/>
              <a:sym typeface="Calibri"/>
            </a:endParaRPr>
          </a:p>
          <a:p>
            <a:pPr marL="457200" lvl="0" indent="0" algn="l" rtl="0">
              <a:spcBef>
                <a:spcPts val="0"/>
              </a:spcBef>
              <a:spcAft>
                <a:spcPts val="0"/>
              </a:spcAft>
              <a:buNone/>
            </a:pP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Social media (Facebook, LinkedIn)</a:t>
            </a:r>
            <a:endParaRPr sz="2200">
              <a:solidFill>
                <a:schemeClr val="dk1"/>
              </a:solidFill>
              <a:latin typeface="Calibri"/>
              <a:ea typeface="Calibri"/>
              <a:cs typeface="Calibri"/>
              <a:sym typeface="Calibri"/>
            </a:endParaRPr>
          </a:p>
          <a:p>
            <a:pPr marL="0" lvl="0" indent="0" algn="l" rtl="0">
              <a:spcBef>
                <a:spcPts val="0"/>
              </a:spcBef>
              <a:spcAft>
                <a:spcPts val="0"/>
              </a:spcAft>
              <a:buNone/>
            </a:pPr>
            <a:endParaRPr sz="22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g35ff9460b71_0_92"/>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193" name="Google Shape;193;g35ff9460b71_0_92"/>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pl-PL"/>
              <a:t>Results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g35ff9460b71_0_97"/>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199" name="Google Shape;199;g35ff9460b71_0_97"/>
          <p:cNvSpPr txBox="1">
            <a:spLocks noGrp="1"/>
          </p:cNvSpPr>
          <p:nvPr>
            <p:ph type="subTitle" idx="1"/>
          </p:nvPr>
        </p:nvSpPr>
        <p:spPr>
          <a:xfrm>
            <a:off x="2110800" y="1209220"/>
            <a:ext cx="9463200" cy="891900"/>
          </a:xfrm>
          <a:prstGeom prst="rect">
            <a:avLst/>
          </a:prstGeom>
          <a:solidFill>
            <a:srgbClr val="004773"/>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pl-PL" sz="3600" dirty="0">
                <a:solidFill>
                  <a:schemeClr val="bg1"/>
                </a:solidFill>
              </a:rPr>
              <a:t>Mixed-</a:t>
            </a:r>
            <a:r>
              <a:rPr lang="pl-PL" sz="3600" dirty="0" err="1">
                <a:solidFill>
                  <a:schemeClr val="bg1"/>
                </a:solidFill>
              </a:rPr>
              <a:t>method</a:t>
            </a:r>
            <a:r>
              <a:rPr lang="pl-PL" sz="3600" dirty="0"/>
              <a:t> </a:t>
            </a:r>
            <a:r>
              <a:rPr lang="pl-PL" sz="3600" dirty="0" err="1">
                <a:solidFill>
                  <a:schemeClr val="bg1"/>
                </a:solidFill>
              </a:rPr>
              <a:t>analysis</a:t>
            </a:r>
            <a:endParaRPr sz="3600" dirty="0">
              <a:solidFill>
                <a:schemeClr val="bg1"/>
              </a:solidFill>
            </a:endParaRPr>
          </a:p>
          <a:p>
            <a:pPr marL="0" lvl="0" indent="0" algn="l" rtl="0">
              <a:lnSpc>
                <a:spcPct val="90000"/>
              </a:lnSpc>
              <a:spcBef>
                <a:spcPts val="0"/>
              </a:spcBef>
              <a:spcAft>
                <a:spcPts val="0"/>
              </a:spcAft>
              <a:buClr>
                <a:schemeClr val="dk1"/>
              </a:buClr>
              <a:buSzPts val="2400"/>
              <a:buNone/>
            </a:pPr>
            <a:endParaRPr dirty="0"/>
          </a:p>
        </p:txBody>
      </p:sp>
      <p:sp>
        <p:nvSpPr>
          <p:cNvPr id="200" name="Google Shape;200;g35ff9460b71_0_97"/>
          <p:cNvSpPr txBox="1"/>
          <p:nvPr/>
        </p:nvSpPr>
        <p:spPr>
          <a:xfrm>
            <a:off x="2265325" y="2179325"/>
            <a:ext cx="79377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sz="2000" b="1" dirty="0" err="1">
                <a:solidFill>
                  <a:schemeClr val="dk1"/>
                </a:solidFill>
                <a:latin typeface="Calibri"/>
                <a:ea typeface="Calibri"/>
                <a:cs typeface="Calibri"/>
                <a:sym typeface="Calibri"/>
              </a:rPr>
              <a:t>Quantitative</a:t>
            </a:r>
            <a:endParaRPr sz="2000" b="1" dirty="0">
              <a:solidFill>
                <a:schemeClr val="dk1"/>
              </a:solidFill>
              <a:latin typeface="Calibri"/>
              <a:ea typeface="Calibri"/>
              <a:cs typeface="Calibri"/>
              <a:sym typeface="Calibri"/>
            </a:endParaRPr>
          </a:p>
          <a:p>
            <a:pPr marL="0" lvl="0" indent="0" algn="l" rtl="0">
              <a:spcBef>
                <a:spcPts val="0"/>
              </a:spcBef>
              <a:spcAft>
                <a:spcPts val="0"/>
              </a:spcAft>
              <a:buNone/>
            </a:pPr>
            <a:endParaRPr sz="2000" dirty="0">
              <a:solidFill>
                <a:schemeClr val="dk1"/>
              </a:solidFill>
              <a:latin typeface="Calibri"/>
              <a:ea typeface="Calibri"/>
              <a:cs typeface="Calibri"/>
              <a:sym typeface="Calibri"/>
            </a:endParaRPr>
          </a:p>
          <a:p>
            <a:pPr marL="0" lvl="0" indent="0" algn="l" rtl="0">
              <a:spcBef>
                <a:spcPts val="0"/>
              </a:spcBef>
              <a:spcAft>
                <a:spcPts val="0"/>
              </a:spcAft>
              <a:buNone/>
            </a:pPr>
            <a:r>
              <a:rPr lang="pl-PL" sz="2000" dirty="0" err="1">
                <a:solidFill>
                  <a:schemeClr val="dk1"/>
                </a:solidFill>
                <a:latin typeface="Calibri"/>
                <a:ea typeface="Calibri"/>
                <a:cs typeface="Calibri"/>
                <a:sym typeface="Calibri"/>
              </a:rPr>
              <a:t>All</a:t>
            </a:r>
            <a:r>
              <a:rPr lang="pl-PL" sz="2000" dirty="0">
                <a:solidFill>
                  <a:schemeClr val="dk1"/>
                </a:solidFill>
                <a:latin typeface="Calibri"/>
                <a:ea typeface="Calibri"/>
                <a:cs typeface="Calibri"/>
                <a:sym typeface="Calibri"/>
              </a:rPr>
              <a:t> data </a:t>
            </a:r>
            <a:r>
              <a:rPr lang="pl-PL" sz="2000" dirty="0" err="1">
                <a:solidFill>
                  <a:schemeClr val="dk1"/>
                </a:solidFill>
                <a:latin typeface="Calibri"/>
                <a:ea typeface="Calibri"/>
                <a:cs typeface="Calibri"/>
                <a:sym typeface="Calibri"/>
              </a:rPr>
              <a:t>were</a:t>
            </a:r>
            <a:r>
              <a:rPr lang="pl-PL" sz="2000" dirty="0">
                <a:solidFill>
                  <a:schemeClr val="dk1"/>
                </a:solidFill>
                <a:latin typeface="Calibri"/>
                <a:ea typeface="Calibri"/>
                <a:cs typeface="Calibri"/>
                <a:sym typeface="Calibri"/>
              </a:rPr>
              <a:t> </a:t>
            </a:r>
            <a:r>
              <a:rPr lang="pl-PL" sz="2000" dirty="0" err="1">
                <a:solidFill>
                  <a:schemeClr val="dk1"/>
                </a:solidFill>
                <a:latin typeface="Calibri"/>
                <a:ea typeface="Calibri"/>
                <a:cs typeface="Calibri"/>
                <a:sym typeface="Calibri"/>
              </a:rPr>
              <a:t>analyzed</a:t>
            </a:r>
            <a:r>
              <a:rPr lang="pl-PL" sz="2000" dirty="0">
                <a:solidFill>
                  <a:schemeClr val="dk1"/>
                </a:solidFill>
                <a:latin typeface="Calibri"/>
                <a:ea typeface="Calibri"/>
                <a:cs typeface="Calibri"/>
                <a:sym typeface="Calibri"/>
              </a:rPr>
              <a:t> </a:t>
            </a:r>
            <a:r>
              <a:rPr lang="pl-PL" sz="2000" dirty="0" err="1">
                <a:solidFill>
                  <a:schemeClr val="dk1"/>
                </a:solidFill>
                <a:latin typeface="Calibri"/>
                <a:ea typeface="Calibri"/>
                <a:cs typeface="Calibri"/>
                <a:sym typeface="Calibri"/>
              </a:rPr>
              <a:t>using</a:t>
            </a:r>
            <a:r>
              <a:rPr lang="pl-PL" sz="2000" dirty="0">
                <a:solidFill>
                  <a:schemeClr val="dk1"/>
                </a:solidFill>
                <a:latin typeface="Calibri"/>
                <a:ea typeface="Calibri"/>
                <a:cs typeface="Calibri"/>
                <a:sym typeface="Calibri"/>
              </a:rPr>
              <a:t> SPSS v. 29.0 and a </a:t>
            </a:r>
            <a:r>
              <a:rPr lang="pl-PL" sz="2000" dirty="0" err="1">
                <a:solidFill>
                  <a:schemeClr val="dk1"/>
                </a:solidFill>
                <a:latin typeface="Calibri"/>
                <a:ea typeface="Calibri"/>
                <a:cs typeface="Calibri"/>
                <a:sym typeface="Calibri"/>
              </a:rPr>
              <a:t>predetermined</a:t>
            </a:r>
            <a:r>
              <a:rPr lang="pl-PL" sz="2000" dirty="0">
                <a:solidFill>
                  <a:schemeClr val="dk1"/>
                </a:solidFill>
                <a:latin typeface="Calibri"/>
                <a:ea typeface="Calibri"/>
                <a:cs typeface="Calibri"/>
                <a:sym typeface="Calibri"/>
              </a:rPr>
              <a:t> </a:t>
            </a:r>
            <a:r>
              <a:rPr lang="pl-PL" sz="2000" dirty="0" err="1">
                <a:solidFill>
                  <a:schemeClr val="dk1"/>
                </a:solidFill>
                <a:latin typeface="Calibri"/>
                <a:ea typeface="Calibri"/>
                <a:cs typeface="Calibri"/>
                <a:sym typeface="Calibri"/>
              </a:rPr>
              <a:t>alpha</a:t>
            </a:r>
            <a:r>
              <a:rPr lang="pl-PL" sz="2000" dirty="0">
                <a:solidFill>
                  <a:schemeClr val="dk1"/>
                </a:solidFill>
                <a:latin typeface="Calibri"/>
                <a:ea typeface="Calibri"/>
                <a:cs typeface="Calibri"/>
                <a:sym typeface="Calibri"/>
              </a:rPr>
              <a:t> of 0.05 </a:t>
            </a:r>
            <a:r>
              <a:rPr lang="pl-PL" sz="2000" dirty="0" err="1">
                <a:solidFill>
                  <a:schemeClr val="dk1"/>
                </a:solidFill>
                <a:latin typeface="Calibri"/>
                <a:ea typeface="Calibri"/>
                <a:cs typeface="Calibri"/>
                <a:sym typeface="Calibri"/>
              </a:rPr>
              <a:t>will</a:t>
            </a:r>
            <a:r>
              <a:rPr lang="pl-PL" sz="2000" dirty="0">
                <a:solidFill>
                  <a:schemeClr val="dk1"/>
                </a:solidFill>
                <a:latin typeface="Calibri"/>
                <a:ea typeface="Calibri"/>
                <a:cs typeface="Calibri"/>
                <a:sym typeface="Calibri"/>
              </a:rPr>
              <a:t> be </a:t>
            </a:r>
            <a:r>
              <a:rPr lang="pl-PL" sz="2000" dirty="0" err="1">
                <a:solidFill>
                  <a:schemeClr val="dk1"/>
                </a:solidFill>
                <a:latin typeface="Calibri"/>
                <a:ea typeface="Calibri"/>
                <a:cs typeface="Calibri"/>
                <a:sym typeface="Calibri"/>
              </a:rPr>
              <a:t>used</a:t>
            </a:r>
            <a:r>
              <a:rPr lang="pl-PL" sz="2000" dirty="0">
                <a:solidFill>
                  <a:schemeClr val="dk1"/>
                </a:solidFill>
                <a:latin typeface="Calibri"/>
                <a:ea typeface="Calibri"/>
                <a:cs typeface="Calibri"/>
                <a:sym typeface="Calibri"/>
              </a:rPr>
              <a:t> to </a:t>
            </a:r>
            <a:r>
              <a:rPr lang="pl-PL" sz="2000" dirty="0" err="1">
                <a:solidFill>
                  <a:schemeClr val="dk1"/>
                </a:solidFill>
                <a:latin typeface="Calibri"/>
                <a:ea typeface="Calibri"/>
                <a:cs typeface="Calibri"/>
                <a:sym typeface="Calibri"/>
              </a:rPr>
              <a:t>detect</a:t>
            </a:r>
            <a:r>
              <a:rPr lang="pl-PL" sz="2000" dirty="0">
                <a:solidFill>
                  <a:schemeClr val="dk1"/>
                </a:solidFill>
                <a:latin typeface="Calibri"/>
                <a:ea typeface="Calibri"/>
                <a:cs typeface="Calibri"/>
                <a:sym typeface="Calibri"/>
              </a:rPr>
              <a:t> </a:t>
            </a:r>
            <a:r>
              <a:rPr lang="pl-PL" sz="2000" dirty="0" err="1">
                <a:solidFill>
                  <a:schemeClr val="dk1"/>
                </a:solidFill>
                <a:latin typeface="Calibri"/>
                <a:ea typeface="Calibri"/>
                <a:cs typeface="Calibri"/>
                <a:sym typeface="Calibri"/>
              </a:rPr>
              <a:t>statistical</a:t>
            </a:r>
            <a:r>
              <a:rPr lang="pl-PL" sz="2000" dirty="0">
                <a:solidFill>
                  <a:schemeClr val="dk1"/>
                </a:solidFill>
                <a:latin typeface="Calibri"/>
                <a:ea typeface="Calibri"/>
                <a:cs typeface="Calibri"/>
                <a:sym typeface="Calibri"/>
              </a:rPr>
              <a:t> </a:t>
            </a:r>
            <a:r>
              <a:rPr lang="pl-PL" sz="2000" dirty="0" err="1">
                <a:solidFill>
                  <a:schemeClr val="dk1"/>
                </a:solidFill>
                <a:latin typeface="Calibri"/>
                <a:ea typeface="Calibri"/>
                <a:cs typeface="Calibri"/>
                <a:sym typeface="Calibri"/>
              </a:rPr>
              <a:t>difference</a:t>
            </a:r>
            <a:endParaRPr sz="2000" dirty="0">
              <a:solidFill>
                <a:schemeClr val="dk1"/>
              </a:solidFill>
              <a:latin typeface="Calibri"/>
              <a:ea typeface="Calibri"/>
              <a:cs typeface="Calibri"/>
              <a:sym typeface="Calibri"/>
            </a:endParaRPr>
          </a:p>
          <a:p>
            <a:pPr marL="0" lvl="0" indent="0" algn="l" rtl="0">
              <a:spcBef>
                <a:spcPts val="0"/>
              </a:spcBef>
              <a:spcAft>
                <a:spcPts val="0"/>
              </a:spcAft>
              <a:buNone/>
            </a:pPr>
            <a:endParaRPr sz="2000" dirty="0">
              <a:solidFill>
                <a:schemeClr val="dk1"/>
              </a:solidFill>
              <a:latin typeface="Calibri"/>
              <a:ea typeface="Calibri"/>
              <a:cs typeface="Calibri"/>
              <a:sym typeface="Calibri"/>
            </a:endParaRPr>
          </a:p>
          <a:p>
            <a:pPr marL="0" lvl="0" indent="0" algn="l" rtl="0">
              <a:spcBef>
                <a:spcPts val="0"/>
              </a:spcBef>
              <a:spcAft>
                <a:spcPts val="0"/>
              </a:spcAft>
              <a:buNone/>
            </a:pPr>
            <a:r>
              <a:rPr lang="pl-PL" sz="2000" b="1" dirty="0" err="1">
                <a:solidFill>
                  <a:schemeClr val="dk1"/>
                </a:solidFill>
                <a:latin typeface="Calibri"/>
                <a:ea typeface="Calibri"/>
                <a:cs typeface="Calibri"/>
                <a:sym typeface="Calibri"/>
              </a:rPr>
              <a:t>Qualitative</a:t>
            </a:r>
            <a:endParaRPr sz="2000" b="1" dirty="0">
              <a:solidFill>
                <a:schemeClr val="dk1"/>
              </a:solidFill>
              <a:latin typeface="Calibri"/>
              <a:ea typeface="Calibri"/>
              <a:cs typeface="Calibri"/>
              <a:sym typeface="Calibri"/>
            </a:endParaRPr>
          </a:p>
          <a:p>
            <a:pPr marL="0" lvl="0" indent="0" algn="l" rtl="0">
              <a:spcBef>
                <a:spcPts val="0"/>
              </a:spcBef>
              <a:spcAft>
                <a:spcPts val="0"/>
              </a:spcAft>
              <a:buNone/>
            </a:pPr>
            <a:endParaRPr sz="2000" dirty="0">
              <a:solidFill>
                <a:schemeClr val="dk1"/>
              </a:solidFill>
              <a:latin typeface="Calibri"/>
              <a:ea typeface="Calibri"/>
              <a:cs typeface="Calibri"/>
              <a:sym typeface="Calibri"/>
            </a:endParaRPr>
          </a:p>
          <a:p>
            <a:pPr marL="0" lvl="0" indent="0" algn="l" rtl="0">
              <a:spcBef>
                <a:spcPts val="0"/>
              </a:spcBef>
              <a:spcAft>
                <a:spcPts val="0"/>
              </a:spcAft>
              <a:buNone/>
            </a:pPr>
            <a:r>
              <a:rPr lang="pl-PL" sz="2000" dirty="0" err="1">
                <a:solidFill>
                  <a:schemeClr val="dk1"/>
                </a:solidFill>
                <a:latin typeface="Calibri"/>
                <a:ea typeface="Calibri"/>
                <a:cs typeface="Calibri"/>
                <a:sym typeface="Calibri"/>
              </a:rPr>
              <a:t>NVivo</a:t>
            </a:r>
            <a:r>
              <a:rPr lang="pl-PL" sz="2000" dirty="0">
                <a:solidFill>
                  <a:schemeClr val="dk1"/>
                </a:solidFill>
                <a:latin typeface="Calibri"/>
                <a:ea typeface="Calibri"/>
                <a:cs typeface="Calibri"/>
                <a:sym typeface="Calibri"/>
              </a:rPr>
              <a:t> to </a:t>
            </a:r>
            <a:r>
              <a:rPr lang="pl-PL" sz="2000" dirty="0" err="1">
                <a:solidFill>
                  <a:schemeClr val="dk1"/>
                </a:solidFill>
                <a:latin typeface="Calibri"/>
                <a:ea typeface="Calibri"/>
                <a:cs typeface="Calibri"/>
                <a:sym typeface="Calibri"/>
              </a:rPr>
              <a:t>code</a:t>
            </a:r>
            <a:r>
              <a:rPr lang="pl-PL" sz="2000" dirty="0">
                <a:solidFill>
                  <a:schemeClr val="dk1"/>
                </a:solidFill>
                <a:latin typeface="Calibri"/>
                <a:ea typeface="Calibri"/>
                <a:cs typeface="Calibri"/>
                <a:sym typeface="Calibri"/>
              </a:rPr>
              <a:t> </a:t>
            </a:r>
            <a:r>
              <a:rPr lang="pl-PL" sz="2000" dirty="0" err="1">
                <a:solidFill>
                  <a:schemeClr val="dk1"/>
                </a:solidFill>
                <a:latin typeface="Calibri"/>
                <a:ea typeface="Calibri"/>
                <a:cs typeface="Calibri"/>
                <a:sym typeface="Calibri"/>
              </a:rPr>
              <a:t>responses</a:t>
            </a:r>
            <a:r>
              <a:rPr lang="pl-PL" sz="2000" dirty="0">
                <a:solidFill>
                  <a:schemeClr val="dk1"/>
                </a:solidFill>
                <a:latin typeface="Calibri"/>
                <a:ea typeface="Calibri"/>
                <a:cs typeface="Calibri"/>
                <a:sym typeface="Calibri"/>
              </a:rPr>
              <a:t> from </a:t>
            </a:r>
            <a:r>
              <a:rPr lang="pl-PL" sz="2000" dirty="0" err="1">
                <a:solidFill>
                  <a:schemeClr val="dk1"/>
                </a:solidFill>
                <a:latin typeface="Calibri"/>
                <a:ea typeface="Calibri"/>
                <a:cs typeface="Calibri"/>
                <a:sym typeface="Calibri"/>
              </a:rPr>
              <a:t>three</a:t>
            </a:r>
            <a:r>
              <a:rPr lang="pl-PL" sz="2000" dirty="0">
                <a:solidFill>
                  <a:schemeClr val="dk1"/>
                </a:solidFill>
                <a:latin typeface="Calibri"/>
                <a:ea typeface="Calibri"/>
                <a:cs typeface="Calibri"/>
                <a:sym typeface="Calibri"/>
              </a:rPr>
              <a:t> open-</a:t>
            </a:r>
            <a:r>
              <a:rPr lang="pl-PL" sz="2000" dirty="0" err="1">
                <a:solidFill>
                  <a:schemeClr val="dk1"/>
                </a:solidFill>
                <a:latin typeface="Calibri"/>
                <a:ea typeface="Calibri"/>
                <a:cs typeface="Calibri"/>
                <a:sym typeface="Calibri"/>
              </a:rPr>
              <a:t>ended</a:t>
            </a:r>
            <a:r>
              <a:rPr lang="pl-PL" sz="2000" dirty="0">
                <a:solidFill>
                  <a:schemeClr val="dk1"/>
                </a:solidFill>
                <a:latin typeface="Calibri"/>
                <a:ea typeface="Calibri"/>
                <a:cs typeface="Calibri"/>
                <a:sym typeface="Calibri"/>
              </a:rPr>
              <a:t> </a:t>
            </a:r>
            <a:r>
              <a:rPr lang="pl-PL" sz="2000" dirty="0" err="1">
                <a:solidFill>
                  <a:schemeClr val="dk1"/>
                </a:solidFill>
                <a:latin typeface="Calibri"/>
                <a:ea typeface="Calibri"/>
                <a:cs typeface="Calibri"/>
                <a:sym typeface="Calibri"/>
              </a:rPr>
              <a:t>survey</a:t>
            </a:r>
            <a:r>
              <a:rPr lang="pl-PL" sz="2000" dirty="0">
                <a:solidFill>
                  <a:schemeClr val="dk1"/>
                </a:solidFill>
                <a:latin typeface="Calibri"/>
                <a:ea typeface="Calibri"/>
                <a:cs typeface="Calibri"/>
                <a:sym typeface="Calibri"/>
              </a:rPr>
              <a:t> </a:t>
            </a:r>
            <a:r>
              <a:rPr lang="pl-PL" sz="2000" dirty="0" err="1">
                <a:solidFill>
                  <a:schemeClr val="dk1"/>
                </a:solidFill>
                <a:latin typeface="Calibri"/>
                <a:ea typeface="Calibri"/>
                <a:cs typeface="Calibri"/>
                <a:sym typeface="Calibri"/>
              </a:rPr>
              <a:t>questions</a:t>
            </a:r>
            <a:endParaRPr sz="2000" dirty="0">
              <a:solidFill>
                <a:schemeClr val="dk1"/>
              </a:solidFill>
              <a:latin typeface="Calibri"/>
              <a:ea typeface="Calibri"/>
              <a:cs typeface="Calibri"/>
              <a:sym typeface="Calibri"/>
            </a:endParaRPr>
          </a:p>
          <a:p>
            <a:pPr marL="0" lvl="0" indent="0" algn="l" rtl="0">
              <a:spcBef>
                <a:spcPts val="0"/>
              </a:spcBef>
              <a:spcAft>
                <a:spcPts val="0"/>
              </a:spcAft>
              <a:buNone/>
            </a:pPr>
            <a:endParaRPr sz="200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g35ff9460b71_0_102"/>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206" name="Google Shape;206;g35ff9460b71_0_102"/>
          <p:cNvSpPr txBox="1">
            <a:spLocks noGrp="1"/>
          </p:cNvSpPr>
          <p:nvPr>
            <p:ph type="subTitle" idx="1"/>
          </p:nvPr>
        </p:nvSpPr>
        <p:spPr>
          <a:xfrm>
            <a:off x="2110811" y="1209215"/>
            <a:ext cx="9463200" cy="711025"/>
          </a:xfrm>
          <a:prstGeom prst="rect">
            <a:avLst/>
          </a:prstGeom>
          <a:solidFill>
            <a:srgbClr val="004773"/>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pl-PL" sz="3600" dirty="0" err="1">
                <a:solidFill>
                  <a:schemeClr val="bg1"/>
                </a:solidFill>
              </a:rPr>
              <a:t>Quantitative</a:t>
            </a:r>
            <a:r>
              <a:rPr lang="pl-PL" sz="3600" dirty="0">
                <a:solidFill>
                  <a:schemeClr val="bg1"/>
                </a:solidFill>
              </a:rPr>
              <a:t> </a:t>
            </a:r>
            <a:r>
              <a:rPr lang="pl-PL" sz="3600" dirty="0" err="1">
                <a:solidFill>
                  <a:schemeClr val="bg1"/>
                </a:solidFill>
              </a:rPr>
              <a:t>results</a:t>
            </a:r>
            <a:endParaRPr sz="3600" dirty="0">
              <a:solidFill>
                <a:schemeClr val="bg1"/>
              </a:solidFill>
            </a:endParaRPr>
          </a:p>
          <a:p>
            <a:pPr marL="0" lvl="0" indent="0" algn="l" rtl="0">
              <a:lnSpc>
                <a:spcPct val="90000"/>
              </a:lnSpc>
              <a:spcBef>
                <a:spcPts val="0"/>
              </a:spcBef>
              <a:spcAft>
                <a:spcPts val="0"/>
              </a:spcAft>
              <a:buClr>
                <a:schemeClr val="dk1"/>
              </a:buClr>
              <a:buSzPts val="2400"/>
              <a:buNone/>
            </a:pPr>
            <a:endParaRPr dirty="0">
              <a:solidFill>
                <a:schemeClr val="bg1"/>
              </a:solidFill>
            </a:endParaRPr>
          </a:p>
        </p:txBody>
      </p:sp>
      <p:sp>
        <p:nvSpPr>
          <p:cNvPr id="207" name="Google Shape;207;g35ff9460b71_0_102"/>
          <p:cNvSpPr txBox="1"/>
          <p:nvPr/>
        </p:nvSpPr>
        <p:spPr>
          <a:xfrm>
            <a:off x="2027400" y="2089475"/>
            <a:ext cx="8203500" cy="35709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A total of 430 participants initiated the survey</a:t>
            </a:r>
            <a:endParaRPr sz="2200">
              <a:solidFill>
                <a:schemeClr val="dk1"/>
              </a:solidFill>
              <a:latin typeface="Calibri"/>
              <a:ea typeface="Calibri"/>
              <a:cs typeface="Calibri"/>
              <a:sym typeface="Calibri"/>
            </a:endParaRPr>
          </a:p>
          <a:p>
            <a:pPr marL="457200" lvl="0" indent="0" algn="l" rtl="0">
              <a:spcBef>
                <a:spcPts val="0"/>
              </a:spcBef>
              <a:spcAft>
                <a:spcPts val="0"/>
              </a:spcAft>
              <a:buNone/>
            </a:pP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10 non-practicing pharmacists were excluded</a:t>
            </a:r>
            <a:endParaRPr sz="2200">
              <a:solidFill>
                <a:schemeClr val="dk1"/>
              </a:solidFill>
              <a:latin typeface="Calibri"/>
              <a:ea typeface="Calibri"/>
              <a:cs typeface="Calibri"/>
              <a:sym typeface="Calibri"/>
            </a:endParaRPr>
          </a:p>
          <a:p>
            <a:pPr marL="457200" lvl="0" indent="0" algn="l" rtl="0">
              <a:spcBef>
                <a:spcPts val="0"/>
              </a:spcBef>
              <a:spcAft>
                <a:spcPts val="0"/>
              </a:spcAft>
              <a:buNone/>
            </a:pP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All 420 included participants completed the demographics section</a:t>
            </a:r>
            <a:endParaRPr sz="2200">
              <a:solidFill>
                <a:schemeClr val="dk1"/>
              </a:solidFill>
              <a:latin typeface="Calibri"/>
              <a:ea typeface="Calibri"/>
              <a:cs typeface="Calibri"/>
              <a:sym typeface="Calibri"/>
            </a:endParaRPr>
          </a:p>
          <a:p>
            <a:pPr marL="457200" lvl="0" indent="0" algn="l" rtl="0">
              <a:spcBef>
                <a:spcPts val="0"/>
              </a:spcBef>
              <a:spcAft>
                <a:spcPts val="0"/>
              </a:spcAft>
              <a:buNone/>
            </a:pP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385 completed all questions (demographics and resources)</a:t>
            </a:r>
            <a:endParaRPr sz="2200">
              <a:solidFill>
                <a:schemeClr val="dk1"/>
              </a:solidFill>
              <a:latin typeface="Calibri"/>
              <a:ea typeface="Calibri"/>
              <a:cs typeface="Calibri"/>
              <a:sym typeface="Calibri"/>
            </a:endParaRPr>
          </a:p>
          <a:p>
            <a:pPr marL="457200" lvl="0" indent="0" algn="l" rtl="0">
              <a:spcBef>
                <a:spcPts val="0"/>
              </a:spcBef>
              <a:spcAft>
                <a:spcPts val="0"/>
              </a:spcAft>
              <a:buNone/>
            </a:pP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33 participants did not complete the resource section, while 2 participants partially completed it</a:t>
            </a:r>
            <a:endParaRPr sz="22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g35ff9460b71_0_107"/>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213" name="Google Shape;213;g35ff9460b71_0_107"/>
          <p:cNvSpPr txBox="1">
            <a:spLocks noGrp="1"/>
          </p:cNvSpPr>
          <p:nvPr>
            <p:ph type="subTitle" idx="1"/>
          </p:nvPr>
        </p:nvSpPr>
        <p:spPr>
          <a:xfrm>
            <a:off x="2082786" y="943065"/>
            <a:ext cx="9463200" cy="828585"/>
          </a:xfrm>
          <a:prstGeom prst="rect">
            <a:avLst/>
          </a:prstGeom>
          <a:solidFill>
            <a:srgbClr val="004773"/>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pl-PL" sz="3600" dirty="0" err="1">
                <a:solidFill>
                  <a:schemeClr val="bg1"/>
                </a:solidFill>
              </a:rPr>
              <a:t>Demographic</a:t>
            </a:r>
            <a:r>
              <a:rPr lang="pl-PL" sz="3600" dirty="0">
                <a:solidFill>
                  <a:schemeClr val="bg1"/>
                </a:solidFill>
              </a:rPr>
              <a:t> </a:t>
            </a:r>
            <a:r>
              <a:rPr lang="pl-PL" sz="3600" dirty="0" err="1">
                <a:solidFill>
                  <a:schemeClr val="bg1"/>
                </a:solidFill>
              </a:rPr>
              <a:t>highlights</a:t>
            </a:r>
            <a:endParaRPr sz="3600" dirty="0">
              <a:solidFill>
                <a:schemeClr val="bg1"/>
              </a:solidFill>
            </a:endParaRPr>
          </a:p>
          <a:p>
            <a:pPr marL="0" lvl="0" indent="0" algn="l" rtl="0">
              <a:lnSpc>
                <a:spcPct val="90000"/>
              </a:lnSpc>
              <a:spcBef>
                <a:spcPts val="0"/>
              </a:spcBef>
              <a:spcAft>
                <a:spcPts val="0"/>
              </a:spcAft>
              <a:buClr>
                <a:schemeClr val="dk1"/>
              </a:buClr>
              <a:buSzPts val="2400"/>
              <a:buNone/>
            </a:pPr>
            <a:endParaRPr dirty="0">
              <a:solidFill>
                <a:schemeClr val="bg1"/>
              </a:solidFill>
            </a:endParaRPr>
          </a:p>
        </p:txBody>
      </p:sp>
      <p:sp>
        <p:nvSpPr>
          <p:cNvPr id="214" name="Google Shape;214;g35ff9460b71_0_107"/>
          <p:cNvSpPr txBox="1"/>
          <p:nvPr/>
        </p:nvSpPr>
        <p:spPr>
          <a:xfrm>
            <a:off x="1865850" y="1951350"/>
            <a:ext cx="8460300" cy="32325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All U.S. states were represented with the exception of Hawaii</a:t>
            </a:r>
            <a:endParaRPr sz="2200">
              <a:solidFill>
                <a:schemeClr val="dk1"/>
              </a:solidFill>
              <a:latin typeface="Calibri"/>
              <a:ea typeface="Calibri"/>
              <a:cs typeface="Calibri"/>
              <a:sym typeface="Calibri"/>
            </a:endParaRPr>
          </a:p>
          <a:p>
            <a:pPr marL="457200" lvl="0" indent="0" algn="l" rtl="0">
              <a:spcBef>
                <a:spcPts val="0"/>
              </a:spcBef>
              <a:spcAft>
                <a:spcPts val="0"/>
              </a:spcAft>
              <a:buNone/>
            </a:pP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49% graduated after 2009</a:t>
            </a:r>
            <a:endParaRPr sz="2200">
              <a:solidFill>
                <a:schemeClr val="dk1"/>
              </a:solidFill>
              <a:latin typeface="Calibri"/>
              <a:ea typeface="Calibri"/>
              <a:cs typeface="Calibri"/>
              <a:sym typeface="Calibri"/>
            </a:endParaRPr>
          </a:p>
          <a:p>
            <a:pPr marL="457200" lvl="0" indent="0" algn="l" rtl="0">
              <a:spcBef>
                <a:spcPts val="0"/>
              </a:spcBef>
              <a:spcAft>
                <a:spcPts val="0"/>
              </a:spcAft>
              <a:buNone/>
            </a:pP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59% practiced in hospitals, 19% in ambulatory care, 9% in community, and other (14%)</a:t>
            </a:r>
            <a:endParaRPr sz="2200">
              <a:solidFill>
                <a:schemeClr val="dk1"/>
              </a:solidFill>
              <a:latin typeface="Calibri"/>
              <a:ea typeface="Calibri"/>
              <a:cs typeface="Calibri"/>
              <a:sym typeface="Calibri"/>
            </a:endParaRPr>
          </a:p>
          <a:p>
            <a:pPr marL="457200" lvl="0" indent="0" algn="l" rtl="0">
              <a:spcBef>
                <a:spcPts val="0"/>
              </a:spcBef>
              <a:spcAft>
                <a:spcPts val="0"/>
              </a:spcAft>
              <a:buNone/>
            </a:pP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Respondents in the “other” category included pharmaceutical industry (1%), government (2%), and retired (1%)</a:t>
            </a:r>
            <a:endParaRPr sz="22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g35ff9460b71_0_112"/>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220" name="Google Shape;220;g35ff9460b71_0_112"/>
          <p:cNvSpPr txBox="1">
            <a:spLocks noGrp="1"/>
          </p:cNvSpPr>
          <p:nvPr>
            <p:ph type="subTitle" idx="1"/>
          </p:nvPr>
        </p:nvSpPr>
        <p:spPr>
          <a:xfrm>
            <a:off x="2110811" y="1209215"/>
            <a:ext cx="9463200" cy="869910"/>
          </a:xfrm>
          <a:prstGeom prst="rect">
            <a:avLst/>
          </a:prstGeom>
          <a:solidFill>
            <a:srgbClr val="004773"/>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pl-PL" sz="3600" dirty="0" err="1">
                <a:solidFill>
                  <a:schemeClr val="bg1"/>
                </a:solidFill>
              </a:rPr>
              <a:t>Respondents</a:t>
            </a:r>
            <a:r>
              <a:rPr lang="pl-PL" sz="3600" dirty="0">
                <a:solidFill>
                  <a:schemeClr val="bg1"/>
                </a:solidFill>
              </a:rPr>
              <a:t> </a:t>
            </a:r>
            <a:r>
              <a:rPr lang="pl-PL" sz="3600" dirty="0" err="1">
                <a:solidFill>
                  <a:schemeClr val="bg1"/>
                </a:solidFill>
              </a:rPr>
              <a:t>who</a:t>
            </a:r>
            <a:r>
              <a:rPr lang="pl-PL" sz="3600" dirty="0">
                <a:solidFill>
                  <a:schemeClr val="bg1"/>
                </a:solidFill>
              </a:rPr>
              <a:t> </a:t>
            </a:r>
            <a:r>
              <a:rPr lang="pl-PL" sz="3600" dirty="0" err="1">
                <a:solidFill>
                  <a:schemeClr val="bg1"/>
                </a:solidFill>
              </a:rPr>
              <a:t>graduated</a:t>
            </a:r>
            <a:r>
              <a:rPr lang="pl-PL" sz="3600" dirty="0">
                <a:solidFill>
                  <a:schemeClr val="bg1"/>
                </a:solidFill>
              </a:rPr>
              <a:t> </a:t>
            </a:r>
            <a:r>
              <a:rPr lang="pl-PL" sz="3600" dirty="0" err="1">
                <a:solidFill>
                  <a:schemeClr val="bg1"/>
                </a:solidFill>
              </a:rPr>
              <a:t>before</a:t>
            </a:r>
            <a:r>
              <a:rPr lang="pl-PL" sz="3600" dirty="0">
                <a:solidFill>
                  <a:schemeClr val="bg1"/>
                </a:solidFill>
              </a:rPr>
              <a:t> 2009…</a:t>
            </a:r>
            <a:endParaRPr sz="3600" dirty="0">
              <a:solidFill>
                <a:schemeClr val="bg1"/>
              </a:solidFill>
            </a:endParaRPr>
          </a:p>
          <a:p>
            <a:pPr marL="0" lvl="0" indent="0" algn="l" rtl="0">
              <a:lnSpc>
                <a:spcPct val="90000"/>
              </a:lnSpc>
              <a:spcBef>
                <a:spcPts val="0"/>
              </a:spcBef>
              <a:spcAft>
                <a:spcPts val="0"/>
              </a:spcAft>
              <a:buClr>
                <a:schemeClr val="dk1"/>
              </a:buClr>
              <a:buSzPts val="2400"/>
              <a:buNone/>
            </a:pPr>
            <a:endParaRPr dirty="0"/>
          </a:p>
        </p:txBody>
      </p:sp>
      <p:sp>
        <p:nvSpPr>
          <p:cNvPr id="221" name="Google Shape;221;g35ff9460b71_0_112"/>
          <p:cNvSpPr txBox="1"/>
          <p:nvPr/>
        </p:nvSpPr>
        <p:spPr>
          <a:xfrm>
            <a:off x="2006725" y="2079125"/>
            <a:ext cx="8442900" cy="25551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pl-PL" sz="2200">
                <a:latin typeface="Calibri"/>
                <a:ea typeface="Calibri"/>
                <a:cs typeface="Calibri"/>
                <a:sym typeface="Calibri"/>
              </a:rPr>
              <a:t>Were more likely to have paid for resources with personal funds</a:t>
            </a:r>
            <a:endParaRPr sz="2200">
              <a:latin typeface="Calibri"/>
              <a:ea typeface="Calibri"/>
              <a:cs typeface="Calibri"/>
              <a:sym typeface="Calibri"/>
            </a:endParaRPr>
          </a:p>
          <a:p>
            <a:pPr marL="457200" lvl="0" indent="0" algn="l" rtl="0">
              <a:spcBef>
                <a:spcPts val="0"/>
              </a:spcBef>
              <a:spcAft>
                <a:spcPts val="0"/>
              </a:spcAft>
              <a:buNone/>
            </a:pP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pl-PL" sz="2200">
                <a:latin typeface="Calibri"/>
                <a:ea typeface="Calibri"/>
                <a:cs typeface="Calibri"/>
                <a:sym typeface="Calibri"/>
              </a:rPr>
              <a:t>Had more access to resources</a:t>
            </a:r>
            <a:endParaRPr sz="2200">
              <a:latin typeface="Calibri"/>
              <a:ea typeface="Calibri"/>
              <a:cs typeface="Calibri"/>
              <a:sym typeface="Calibri"/>
            </a:endParaRPr>
          </a:p>
          <a:p>
            <a:pPr marL="457200" lvl="0" indent="0" algn="l" rtl="0">
              <a:spcBef>
                <a:spcPts val="0"/>
              </a:spcBef>
              <a:spcAft>
                <a:spcPts val="0"/>
              </a:spcAft>
              <a:buNone/>
            </a:pP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pl-PL" sz="2200">
                <a:latin typeface="Calibri"/>
                <a:ea typeface="Calibri"/>
                <a:cs typeface="Calibri"/>
                <a:sym typeface="Calibri"/>
              </a:rPr>
              <a:t>Paid a higher monetary amount</a:t>
            </a:r>
            <a:endParaRPr sz="2200">
              <a:latin typeface="Calibri"/>
              <a:ea typeface="Calibri"/>
              <a:cs typeface="Calibri"/>
              <a:sym typeface="Calibri"/>
            </a:endParaRPr>
          </a:p>
          <a:p>
            <a:pPr marL="457200" lvl="0" indent="0" algn="l" rtl="0">
              <a:spcBef>
                <a:spcPts val="0"/>
              </a:spcBef>
              <a:spcAft>
                <a:spcPts val="0"/>
              </a:spcAft>
              <a:buNone/>
            </a:pP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pl-PL" sz="2200">
                <a:latin typeface="Calibri"/>
                <a:ea typeface="Calibri"/>
                <a:cs typeface="Calibri"/>
                <a:sym typeface="Calibri"/>
              </a:rPr>
              <a:t>Experienced less access issues due to cost</a:t>
            </a:r>
            <a:endParaRPr sz="22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g35ff9460b71_0_117"/>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227" name="Google Shape;227;g35ff9460b71_0_117"/>
          <p:cNvSpPr txBox="1">
            <a:spLocks noGrp="1"/>
          </p:cNvSpPr>
          <p:nvPr>
            <p:ph type="subTitle" idx="1"/>
          </p:nvPr>
        </p:nvSpPr>
        <p:spPr>
          <a:xfrm>
            <a:off x="2472900" y="2087100"/>
            <a:ext cx="7246200" cy="2269200"/>
          </a:xfrm>
          <a:prstGeom prst="rect">
            <a:avLst/>
          </a:prstGeom>
          <a:solidFill>
            <a:srgbClr val="014773"/>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None/>
            </a:pPr>
            <a:r>
              <a:rPr lang="pl-PL" sz="4600">
                <a:solidFill>
                  <a:schemeClr val="lt1"/>
                </a:solidFill>
              </a:rPr>
              <a:t>41% paid for subscriptions with personal funds</a:t>
            </a:r>
            <a:endParaRPr sz="46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1" y="0"/>
            <a:ext cx="1219200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g3669e550232_0_5"/>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233" name="Google Shape;233;g3669e550232_0_5"/>
          <p:cNvSpPr txBox="1">
            <a:spLocks noGrp="1"/>
          </p:cNvSpPr>
          <p:nvPr>
            <p:ph type="subTitle" idx="1"/>
          </p:nvPr>
        </p:nvSpPr>
        <p:spPr>
          <a:xfrm>
            <a:off x="2472900" y="2087100"/>
            <a:ext cx="7246200" cy="2269200"/>
          </a:xfrm>
          <a:prstGeom prst="rect">
            <a:avLst/>
          </a:prstGeom>
          <a:solidFill>
            <a:srgbClr val="014773"/>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None/>
            </a:pPr>
            <a:r>
              <a:rPr lang="pl-PL" sz="4600">
                <a:solidFill>
                  <a:schemeClr val="lt1"/>
                </a:solidFill>
              </a:rPr>
              <a:t>41% used resources that were unavailable to them in school</a:t>
            </a:r>
            <a:endParaRPr sz="46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g35ff9460b71_0_328"/>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239" name="Google Shape;239;g35ff9460b71_0_328"/>
          <p:cNvSpPr txBox="1">
            <a:spLocks noGrp="1"/>
          </p:cNvSpPr>
          <p:nvPr>
            <p:ph type="subTitle" idx="1"/>
          </p:nvPr>
        </p:nvSpPr>
        <p:spPr>
          <a:xfrm>
            <a:off x="2110800" y="1209224"/>
            <a:ext cx="9463200" cy="948000"/>
          </a:xfrm>
          <a:prstGeom prst="rect">
            <a:avLst/>
          </a:prstGeom>
          <a:solidFill>
            <a:srgbClr val="004773"/>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pl-PL" sz="3600" dirty="0">
                <a:solidFill>
                  <a:schemeClr val="bg1"/>
                </a:solidFill>
              </a:rPr>
              <a:t>Of </a:t>
            </a:r>
            <a:r>
              <a:rPr lang="pl-PL" sz="3600" dirty="0" err="1">
                <a:solidFill>
                  <a:schemeClr val="bg1"/>
                </a:solidFill>
              </a:rPr>
              <a:t>those</a:t>
            </a:r>
            <a:r>
              <a:rPr lang="pl-PL" sz="3600" dirty="0">
                <a:solidFill>
                  <a:schemeClr val="bg1"/>
                </a:solidFill>
              </a:rPr>
              <a:t> </a:t>
            </a:r>
            <a:r>
              <a:rPr lang="pl-PL" sz="3600" dirty="0" err="1">
                <a:solidFill>
                  <a:schemeClr val="bg1"/>
                </a:solidFill>
              </a:rPr>
              <a:t>who</a:t>
            </a:r>
            <a:r>
              <a:rPr lang="pl-PL" sz="3600" dirty="0">
                <a:solidFill>
                  <a:schemeClr val="bg1"/>
                </a:solidFill>
              </a:rPr>
              <a:t> </a:t>
            </a:r>
            <a:r>
              <a:rPr lang="pl-PL" sz="3600" dirty="0" err="1">
                <a:solidFill>
                  <a:schemeClr val="bg1"/>
                </a:solidFill>
              </a:rPr>
              <a:t>paid</a:t>
            </a:r>
            <a:r>
              <a:rPr lang="pl-PL" sz="3600" dirty="0">
                <a:solidFill>
                  <a:schemeClr val="bg1"/>
                </a:solidFill>
              </a:rPr>
              <a:t> for </a:t>
            </a:r>
            <a:r>
              <a:rPr lang="pl-PL" sz="3600" dirty="0" err="1">
                <a:solidFill>
                  <a:schemeClr val="bg1"/>
                </a:solidFill>
              </a:rPr>
              <a:t>resources</a:t>
            </a:r>
            <a:r>
              <a:rPr lang="pl-PL" sz="3600" dirty="0">
                <a:solidFill>
                  <a:schemeClr val="bg1"/>
                </a:solidFill>
              </a:rPr>
              <a:t>…</a:t>
            </a:r>
            <a:endParaRPr sz="3600" dirty="0">
              <a:solidFill>
                <a:schemeClr val="bg1"/>
              </a:solidFill>
            </a:endParaRPr>
          </a:p>
        </p:txBody>
      </p:sp>
      <p:sp>
        <p:nvSpPr>
          <p:cNvPr id="240" name="Google Shape;240;g35ff9460b71_0_328"/>
          <p:cNvSpPr txBox="1"/>
          <p:nvPr/>
        </p:nvSpPr>
        <p:spPr>
          <a:xfrm>
            <a:off x="2150850" y="2567100"/>
            <a:ext cx="7890300" cy="18777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29% Never had access issues related to cost</a:t>
            </a:r>
            <a:endParaRPr sz="2200">
              <a:solidFill>
                <a:schemeClr val="dk1"/>
              </a:solidFill>
              <a:latin typeface="Calibri"/>
              <a:ea typeface="Calibri"/>
              <a:cs typeface="Calibri"/>
              <a:sym typeface="Calibri"/>
            </a:endParaRPr>
          </a:p>
          <a:p>
            <a:pPr marL="457200" lvl="0" indent="0" algn="l" rtl="0">
              <a:spcBef>
                <a:spcPts val="0"/>
              </a:spcBef>
              <a:spcAft>
                <a:spcPts val="0"/>
              </a:spcAft>
              <a:buNone/>
            </a:pP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58% Pay between $101-500 per year</a:t>
            </a:r>
            <a:endParaRPr sz="2200">
              <a:solidFill>
                <a:schemeClr val="dk1"/>
              </a:solidFill>
              <a:latin typeface="Calibri"/>
              <a:ea typeface="Calibri"/>
              <a:cs typeface="Calibri"/>
              <a:sym typeface="Calibri"/>
            </a:endParaRPr>
          </a:p>
          <a:p>
            <a:pPr marL="457200" lvl="0" indent="0" algn="l" rtl="0">
              <a:spcBef>
                <a:spcPts val="0"/>
              </a:spcBef>
              <a:spcAft>
                <a:spcPts val="0"/>
              </a:spcAft>
              <a:buNone/>
            </a:pP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88% Pay for 1-3 resources per year</a:t>
            </a:r>
            <a:endParaRPr sz="22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g35ff9460b71_0_333"/>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246" name="Google Shape;246;g35ff9460b71_0_333"/>
          <p:cNvSpPr txBox="1">
            <a:spLocks noGrp="1"/>
          </p:cNvSpPr>
          <p:nvPr>
            <p:ph type="subTitle" idx="1"/>
          </p:nvPr>
        </p:nvSpPr>
        <p:spPr>
          <a:xfrm>
            <a:off x="2110800" y="932018"/>
            <a:ext cx="9463200" cy="742132"/>
          </a:xfrm>
          <a:prstGeom prst="rect">
            <a:avLst/>
          </a:prstGeom>
          <a:solidFill>
            <a:srgbClr val="004773"/>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pl-PL" sz="3600" dirty="0">
                <a:solidFill>
                  <a:schemeClr val="bg1"/>
                </a:solidFill>
              </a:rPr>
              <a:t>Top </a:t>
            </a:r>
            <a:r>
              <a:rPr lang="pl-PL" sz="3600" dirty="0" err="1">
                <a:solidFill>
                  <a:schemeClr val="bg1"/>
                </a:solidFill>
              </a:rPr>
              <a:t>Employer</a:t>
            </a:r>
            <a:r>
              <a:rPr lang="pl-PL" sz="3600" dirty="0">
                <a:solidFill>
                  <a:schemeClr val="bg1"/>
                </a:solidFill>
              </a:rPr>
              <a:t> </a:t>
            </a:r>
            <a:r>
              <a:rPr lang="pl-PL" sz="3600" dirty="0" err="1">
                <a:solidFill>
                  <a:schemeClr val="bg1"/>
                </a:solidFill>
              </a:rPr>
              <a:t>Provided</a:t>
            </a:r>
            <a:r>
              <a:rPr lang="pl-PL" sz="3600" dirty="0">
                <a:solidFill>
                  <a:schemeClr val="bg1"/>
                </a:solidFill>
              </a:rPr>
              <a:t> </a:t>
            </a:r>
            <a:r>
              <a:rPr lang="pl-PL" sz="3600" dirty="0" err="1">
                <a:solidFill>
                  <a:schemeClr val="bg1"/>
                </a:solidFill>
              </a:rPr>
              <a:t>Resources</a:t>
            </a:r>
            <a:endParaRPr sz="3600" dirty="0">
              <a:solidFill>
                <a:schemeClr val="bg1"/>
              </a:solidFill>
            </a:endParaRPr>
          </a:p>
        </p:txBody>
      </p:sp>
      <p:sp>
        <p:nvSpPr>
          <p:cNvPr id="247" name="Google Shape;247;g35ff9460b71_0_333"/>
          <p:cNvSpPr txBox="1"/>
          <p:nvPr/>
        </p:nvSpPr>
        <p:spPr>
          <a:xfrm>
            <a:off x="2915550" y="1951350"/>
            <a:ext cx="6360900" cy="3232500"/>
          </a:xfrm>
          <a:prstGeom prst="rect">
            <a:avLst/>
          </a:prstGeom>
          <a:noFill/>
          <a:ln>
            <a:noFill/>
          </a:ln>
        </p:spPr>
        <p:txBody>
          <a:bodyPr spcFirstLastPara="1" wrap="square" lIns="91425" tIns="91425" rIns="91425" bIns="91425" anchor="t" anchorCtr="0">
            <a:spAutoFit/>
          </a:bodyPr>
          <a:lstStyle/>
          <a:p>
            <a:pPr marL="546100" lvl="0" indent="-457200" algn="l" rtl="0">
              <a:spcBef>
                <a:spcPts val="0"/>
              </a:spcBef>
              <a:spcAft>
                <a:spcPts val="0"/>
              </a:spcAft>
              <a:buClr>
                <a:schemeClr val="dk1"/>
              </a:buClr>
              <a:buSzPts val="2200"/>
              <a:buFont typeface="+mj-lt"/>
              <a:buAutoNum type="arabicPeriod"/>
            </a:pPr>
            <a:r>
              <a:rPr lang="pl-PL" sz="2200" dirty="0">
                <a:solidFill>
                  <a:schemeClr val="dk1"/>
                </a:solidFill>
                <a:latin typeface="Calibri"/>
                <a:ea typeface="Calibri"/>
                <a:cs typeface="Calibri"/>
                <a:sym typeface="Calibri"/>
              </a:rPr>
              <a:t>Reference </a:t>
            </a:r>
            <a:r>
              <a:rPr lang="pl-PL" sz="2200" dirty="0" err="1">
                <a:solidFill>
                  <a:schemeClr val="dk1"/>
                </a:solidFill>
                <a:latin typeface="Calibri"/>
                <a:ea typeface="Calibri"/>
                <a:cs typeface="Calibri"/>
                <a:sym typeface="Calibri"/>
              </a:rPr>
              <a:t>Books</a:t>
            </a:r>
            <a:r>
              <a:rPr lang="pl-PL" sz="2200" dirty="0">
                <a:solidFill>
                  <a:schemeClr val="dk1"/>
                </a:solidFill>
                <a:latin typeface="Calibri"/>
                <a:ea typeface="Calibri"/>
                <a:cs typeface="Calibri"/>
                <a:sym typeface="Calibri"/>
              </a:rPr>
              <a:t> 50%</a:t>
            </a:r>
            <a:endParaRPr sz="2200" dirty="0">
              <a:solidFill>
                <a:schemeClr val="dk1"/>
              </a:solidFill>
              <a:latin typeface="Calibri"/>
              <a:ea typeface="Calibri"/>
              <a:cs typeface="Calibri"/>
              <a:sym typeface="Calibri"/>
            </a:endParaRPr>
          </a:p>
          <a:p>
            <a:pPr marL="914400" lvl="0" indent="-457200" algn="l" rtl="0">
              <a:spcBef>
                <a:spcPts val="0"/>
              </a:spcBef>
              <a:spcAft>
                <a:spcPts val="0"/>
              </a:spcAft>
              <a:buFont typeface="+mj-lt"/>
              <a:buAutoNum type="arabicPeriod"/>
            </a:pPr>
            <a:endParaRPr sz="2200" dirty="0">
              <a:solidFill>
                <a:schemeClr val="dk1"/>
              </a:solidFill>
              <a:latin typeface="Calibri"/>
              <a:ea typeface="Calibri"/>
              <a:cs typeface="Calibri"/>
              <a:sym typeface="Calibri"/>
            </a:endParaRPr>
          </a:p>
          <a:p>
            <a:pPr marL="546100" lvl="0" indent="-457200" algn="l" rtl="0">
              <a:spcBef>
                <a:spcPts val="0"/>
              </a:spcBef>
              <a:spcAft>
                <a:spcPts val="0"/>
              </a:spcAft>
              <a:buClr>
                <a:schemeClr val="dk1"/>
              </a:buClr>
              <a:buSzPts val="2200"/>
              <a:buFont typeface="+mj-lt"/>
              <a:buAutoNum type="arabicPeriod"/>
            </a:pPr>
            <a:r>
              <a:rPr lang="pl-PL" sz="2200" dirty="0" err="1">
                <a:solidFill>
                  <a:schemeClr val="dk1"/>
                </a:solidFill>
                <a:latin typeface="Calibri"/>
                <a:ea typeface="Calibri"/>
                <a:cs typeface="Calibri"/>
                <a:sym typeface="Calibri"/>
              </a:rPr>
              <a:t>Lexidrug</a:t>
            </a:r>
            <a:r>
              <a:rPr lang="pl-PL" sz="2200" dirty="0">
                <a:solidFill>
                  <a:schemeClr val="dk1"/>
                </a:solidFill>
                <a:latin typeface="Calibri"/>
                <a:ea typeface="Calibri"/>
                <a:cs typeface="Calibri"/>
                <a:sym typeface="Calibri"/>
              </a:rPr>
              <a:t> 75%</a:t>
            </a:r>
            <a:endParaRPr sz="2200" dirty="0">
              <a:solidFill>
                <a:schemeClr val="dk1"/>
              </a:solidFill>
              <a:latin typeface="Calibri"/>
              <a:ea typeface="Calibri"/>
              <a:cs typeface="Calibri"/>
              <a:sym typeface="Calibri"/>
            </a:endParaRPr>
          </a:p>
          <a:p>
            <a:pPr marL="914400" lvl="0" indent="-457200" algn="l" rtl="0">
              <a:spcBef>
                <a:spcPts val="0"/>
              </a:spcBef>
              <a:spcAft>
                <a:spcPts val="0"/>
              </a:spcAft>
              <a:buFont typeface="+mj-lt"/>
              <a:buAutoNum type="arabicPeriod"/>
            </a:pPr>
            <a:endParaRPr sz="2200" dirty="0">
              <a:solidFill>
                <a:schemeClr val="dk1"/>
              </a:solidFill>
              <a:latin typeface="Calibri"/>
              <a:ea typeface="Calibri"/>
              <a:cs typeface="Calibri"/>
              <a:sym typeface="Calibri"/>
            </a:endParaRPr>
          </a:p>
          <a:p>
            <a:pPr marL="546100" lvl="0" indent="-457200" algn="l" rtl="0">
              <a:spcBef>
                <a:spcPts val="0"/>
              </a:spcBef>
              <a:spcAft>
                <a:spcPts val="0"/>
              </a:spcAft>
              <a:buClr>
                <a:schemeClr val="dk1"/>
              </a:buClr>
              <a:buSzPts val="2200"/>
              <a:buFont typeface="+mj-lt"/>
              <a:buAutoNum type="arabicPeriod"/>
            </a:pPr>
            <a:r>
              <a:rPr lang="pl-PL" sz="2200" dirty="0" err="1">
                <a:solidFill>
                  <a:schemeClr val="dk1"/>
                </a:solidFill>
                <a:latin typeface="Calibri"/>
                <a:ea typeface="Calibri"/>
                <a:cs typeface="Calibri"/>
                <a:sym typeface="Calibri"/>
              </a:rPr>
              <a:t>Micromedex</a:t>
            </a:r>
            <a:r>
              <a:rPr lang="pl-PL" sz="2200" dirty="0">
                <a:solidFill>
                  <a:schemeClr val="dk1"/>
                </a:solidFill>
                <a:latin typeface="Calibri"/>
                <a:ea typeface="Calibri"/>
                <a:cs typeface="Calibri"/>
                <a:sym typeface="Calibri"/>
              </a:rPr>
              <a:t> 62%</a:t>
            </a:r>
            <a:endParaRPr sz="2200" dirty="0">
              <a:solidFill>
                <a:schemeClr val="dk1"/>
              </a:solidFill>
              <a:latin typeface="Calibri"/>
              <a:ea typeface="Calibri"/>
              <a:cs typeface="Calibri"/>
              <a:sym typeface="Calibri"/>
            </a:endParaRPr>
          </a:p>
          <a:p>
            <a:pPr marL="914400" lvl="0" indent="-457200" algn="l" rtl="0">
              <a:spcBef>
                <a:spcPts val="0"/>
              </a:spcBef>
              <a:spcAft>
                <a:spcPts val="0"/>
              </a:spcAft>
              <a:buFont typeface="+mj-lt"/>
              <a:buAutoNum type="arabicPeriod"/>
            </a:pPr>
            <a:endParaRPr sz="2200" dirty="0">
              <a:solidFill>
                <a:schemeClr val="dk1"/>
              </a:solidFill>
              <a:latin typeface="Calibri"/>
              <a:ea typeface="Calibri"/>
              <a:cs typeface="Calibri"/>
              <a:sym typeface="Calibri"/>
            </a:endParaRPr>
          </a:p>
          <a:p>
            <a:pPr marL="546100" lvl="0" indent="-457200" algn="l" rtl="0">
              <a:spcBef>
                <a:spcPts val="0"/>
              </a:spcBef>
              <a:spcAft>
                <a:spcPts val="0"/>
              </a:spcAft>
              <a:buClr>
                <a:schemeClr val="dk1"/>
              </a:buClr>
              <a:buSzPts val="2200"/>
              <a:buFont typeface="+mj-lt"/>
              <a:buAutoNum type="arabicPeriod"/>
            </a:pPr>
            <a:r>
              <a:rPr lang="pl-PL" sz="2200" dirty="0" err="1">
                <a:solidFill>
                  <a:schemeClr val="dk1"/>
                </a:solidFill>
                <a:latin typeface="Calibri"/>
                <a:ea typeface="Calibri"/>
                <a:cs typeface="Calibri"/>
                <a:sym typeface="Calibri"/>
              </a:rPr>
              <a:t>UpToDate</a:t>
            </a:r>
            <a:r>
              <a:rPr lang="pl-PL" sz="2200" dirty="0">
                <a:solidFill>
                  <a:schemeClr val="dk1"/>
                </a:solidFill>
                <a:latin typeface="Calibri"/>
                <a:ea typeface="Calibri"/>
                <a:cs typeface="Calibri"/>
                <a:sym typeface="Calibri"/>
              </a:rPr>
              <a:t> 77%</a:t>
            </a:r>
            <a:endParaRPr sz="2200" dirty="0">
              <a:solidFill>
                <a:schemeClr val="dk1"/>
              </a:solidFill>
              <a:latin typeface="Calibri"/>
              <a:ea typeface="Calibri"/>
              <a:cs typeface="Calibri"/>
              <a:sym typeface="Calibri"/>
            </a:endParaRPr>
          </a:p>
          <a:p>
            <a:pPr marL="914400" lvl="0" indent="-457200" algn="l" rtl="0">
              <a:spcBef>
                <a:spcPts val="0"/>
              </a:spcBef>
              <a:spcAft>
                <a:spcPts val="0"/>
              </a:spcAft>
              <a:buFont typeface="+mj-lt"/>
              <a:buAutoNum type="arabicPeriod"/>
            </a:pPr>
            <a:endParaRPr sz="2200" dirty="0">
              <a:solidFill>
                <a:schemeClr val="dk1"/>
              </a:solidFill>
              <a:latin typeface="Calibri"/>
              <a:ea typeface="Calibri"/>
              <a:cs typeface="Calibri"/>
              <a:sym typeface="Calibri"/>
            </a:endParaRPr>
          </a:p>
          <a:p>
            <a:pPr marL="546100" lvl="0" indent="-457200" algn="l" rtl="0">
              <a:spcBef>
                <a:spcPts val="0"/>
              </a:spcBef>
              <a:spcAft>
                <a:spcPts val="0"/>
              </a:spcAft>
              <a:buClr>
                <a:schemeClr val="dk1"/>
              </a:buClr>
              <a:buSzPts val="2200"/>
              <a:buFont typeface="+mj-lt"/>
              <a:buAutoNum type="arabicPeriod"/>
            </a:pPr>
            <a:r>
              <a:rPr lang="pl-PL" sz="2200" dirty="0" err="1">
                <a:solidFill>
                  <a:schemeClr val="dk1"/>
                </a:solidFill>
                <a:latin typeface="Calibri"/>
                <a:ea typeface="Calibri"/>
                <a:cs typeface="Calibri"/>
                <a:sym typeface="Calibri"/>
              </a:rPr>
              <a:t>Pharmacist’s</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Letter</a:t>
            </a:r>
            <a:r>
              <a:rPr lang="pl-PL" sz="2200" dirty="0">
                <a:solidFill>
                  <a:schemeClr val="dk1"/>
                </a:solidFill>
                <a:latin typeface="Calibri"/>
                <a:ea typeface="Calibri"/>
                <a:cs typeface="Calibri"/>
                <a:sym typeface="Calibri"/>
              </a:rPr>
              <a:t> 48%</a:t>
            </a:r>
            <a:endParaRPr sz="2200"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g3669e550232_0_10"/>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253" name="Google Shape;253;g3669e550232_0_10"/>
          <p:cNvSpPr txBox="1">
            <a:spLocks noGrp="1"/>
          </p:cNvSpPr>
          <p:nvPr>
            <p:ph type="subTitle" idx="1"/>
          </p:nvPr>
        </p:nvSpPr>
        <p:spPr>
          <a:xfrm>
            <a:off x="2110800" y="1005840"/>
            <a:ext cx="9463200" cy="745178"/>
          </a:xfrm>
          <a:prstGeom prst="rect">
            <a:avLst/>
          </a:prstGeom>
          <a:solidFill>
            <a:srgbClr val="004773"/>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pl-PL" sz="3600" dirty="0">
                <a:solidFill>
                  <a:schemeClr val="bg1"/>
                </a:solidFill>
              </a:rPr>
              <a:t>Top </a:t>
            </a:r>
            <a:r>
              <a:rPr lang="pl-PL" sz="3600" dirty="0" err="1">
                <a:solidFill>
                  <a:schemeClr val="bg1"/>
                </a:solidFill>
              </a:rPr>
              <a:t>Resources</a:t>
            </a:r>
            <a:r>
              <a:rPr lang="pl-PL" sz="3600" dirty="0">
                <a:solidFill>
                  <a:schemeClr val="bg1"/>
                </a:solidFill>
              </a:rPr>
              <a:t> </a:t>
            </a:r>
            <a:r>
              <a:rPr lang="pl-PL" sz="3600" dirty="0" err="1">
                <a:solidFill>
                  <a:schemeClr val="bg1"/>
                </a:solidFill>
              </a:rPr>
              <a:t>Accessed</a:t>
            </a:r>
            <a:r>
              <a:rPr lang="pl-PL" sz="3600" dirty="0">
                <a:solidFill>
                  <a:schemeClr val="bg1"/>
                </a:solidFill>
              </a:rPr>
              <a:t> with Personal </a:t>
            </a:r>
            <a:r>
              <a:rPr lang="pl-PL" sz="3600" dirty="0" err="1">
                <a:solidFill>
                  <a:schemeClr val="bg1"/>
                </a:solidFill>
              </a:rPr>
              <a:t>Funds</a:t>
            </a:r>
            <a:endParaRPr sz="3600" dirty="0">
              <a:solidFill>
                <a:schemeClr val="bg1"/>
              </a:solidFill>
            </a:endParaRPr>
          </a:p>
        </p:txBody>
      </p:sp>
      <p:sp>
        <p:nvSpPr>
          <p:cNvPr id="254" name="Google Shape;254;g3669e550232_0_10"/>
          <p:cNvSpPr txBox="1"/>
          <p:nvPr/>
        </p:nvSpPr>
        <p:spPr>
          <a:xfrm>
            <a:off x="2915550" y="1951350"/>
            <a:ext cx="6360900" cy="32325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AutoNum type="arabicPeriod"/>
            </a:pPr>
            <a:r>
              <a:rPr lang="pl-PL" sz="2200" dirty="0" err="1">
                <a:solidFill>
                  <a:schemeClr val="dk1"/>
                </a:solidFill>
                <a:latin typeface="Calibri"/>
                <a:ea typeface="Calibri"/>
                <a:cs typeface="Calibri"/>
                <a:sym typeface="Calibri"/>
              </a:rPr>
              <a:t>Sanford</a:t>
            </a:r>
            <a:r>
              <a:rPr lang="pl-PL" sz="2200" dirty="0">
                <a:solidFill>
                  <a:schemeClr val="dk1"/>
                </a:solidFill>
                <a:latin typeface="Calibri"/>
                <a:ea typeface="Calibri"/>
                <a:cs typeface="Calibri"/>
                <a:sym typeface="Calibri"/>
              </a:rPr>
              <a:t> Guide 26%</a:t>
            </a:r>
            <a:endParaRPr sz="2200" dirty="0">
              <a:solidFill>
                <a:schemeClr val="dk1"/>
              </a:solidFill>
              <a:latin typeface="Calibri"/>
              <a:ea typeface="Calibri"/>
              <a:cs typeface="Calibri"/>
              <a:sym typeface="Calibri"/>
            </a:endParaRPr>
          </a:p>
          <a:p>
            <a:pPr marL="914400" lvl="0" indent="-457200" algn="l" rtl="0">
              <a:spcBef>
                <a:spcPts val="0"/>
              </a:spcBef>
              <a:spcAft>
                <a:spcPts val="0"/>
              </a:spcAft>
              <a:buFont typeface="+mj-lt"/>
              <a:buAutoNum type="arabicPeriod"/>
            </a:pP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AutoNum type="arabicPeriod"/>
            </a:pPr>
            <a:r>
              <a:rPr lang="pl-PL" sz="2200" dirty="0" err="1">
                <a:solidFill>
                  <a:schemeClr val="dk1"/>
                </a:solidFill>
                <a:latin typeface="Calibri"/>
                <a:ea typeface="Calibri"/>
                <a:cs typeface="Calibri"/>
                <a:sym typeface="Calibri"/>
              </a:rPr>
              <a:t>Lexidrug</a:t>
            </a:r>
            <a:r>
              <a:rPr lang="pl-PL" sz="2200" dirty="0">
                <a:solidFill>
                  <a:schemeClr val="dk1"/>
                </a:solidFill>
                <a:latin typeface="Calibri"/>
                <a:ea typeface="Calibri"/>
                <a:cs typeface="Calibri"/>
                <a:sym typeface="Calibri"/>
              </a:rPr>
              <a:t> 72%</a:t>
            </a:r>
            <a:endParaRPr sz="2200" dirty="0">
              <a:solidFill>
                <a:schemeClr val="dk1"/>
              </a:solidFill>
              <a:latin typeface="Calibri"/>
              <a:ea typeface="Calibri"/>
              <a:cs typeface="Calibri"/>
              <a:sym typeface="Calibri"/>
            </a:endParaRPr>
          </a:p>
          <a:p>
            <a:pPr marL="914400" lvl="0" indent="-457200" algn="l" rtl="0">
              <a:spcBef>
                <a:spcPts val="0"/>
              </a:spcBef>
              <a:spcAft>
                <a:spcPts val="0"/>
              </a:spcAft>
              <a:buFont typeface="+mj-lt"/>
              <a:buAutoNum type="arabicPeriod"/>
            </a:pP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AutoNum type="arabicPeriod"/>
            </a:pPr>
            <a:r>
              <a:rPr lang="pl-PL" sz="2200" dirty="0" err="1">
                <a:solidFill>
                  <a:schemeClr val="dk1"/>
                </a:solidFill>
                <a:latin typeface="Calibri"/>
                <a:ea typeface="Calibri"/>
                <a:cs typeface="Calibri"/>
                <a:sym typeface="Calibri"/>
              </a:rPr>
              <a:t>Micromedex</a:t>
            </a:r>
            <a:r>
              <a:rPr lang="pl-PL" sz="2200" dirty="0">
                <a:solidFill>
                  <a:schemeClr val="dk1"/>
                </a:solidFill>
                <a:latin typeface="Calibri"/>
                <a:ea typeface="Calibri"/>
                <a:cs typeface="Calibri"/>
                <a:sym typeface="Calibri"/>
              </a:rPr>
              <a:t> 45%</a:t>
            </a:r>
            <a:endParaRPr sz="2200" dirty="0">
              <a:solidFill>
                <a:schemeClr val="dk1"/>
              </a:solidFill>
              <a:latin typeface="Calibri"/>
              <a:ea typeface="Calibri"/>
              <a:cs typeface="Calibri"/>
              <a:sym typeface="Calibri"/>
            </a:endParaRPr>
          </a:p>
          <a:p>
            <a:pPr marL="914400" lvl="0" indent="-457200" algn="l" rtl="0">
              <a:spcBef>
                <a:spcPts val="0"/>
              </a:spcBef>
              <a:spcAft>
                <a:spcPts val="0"/>
              </a:spcAft>
              <a:buFont typeface="+mj-lt"/>
              <a:buAutoNum type="arabicPeriod"/>
            </a:pP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AutoNum type="arabicPeriod"/>
            </a:pPr>
            <a:r>
              <a:rPr lang="pl-PL" sz="2200" dirty="0" err="1">
                <a:solidFill>
                  <a:schemeClr val="dk1"/>
                </a:solidFill>
                <a:latin typeface="Calibri"/>
                <a:ea typeface="Calibri"/>
                <a:cs typeface="Calibri"/>
                <a:sym typeface="Calibri"/>
              </a:rPr>
              <a:t>UpToDate</a:t>
            </a:r>
            <a:r>
              <a:rPr lang="pl-PL" sz="2200" dirty="0">
                <a:solidFill>
                  <a:schemeClr val="dk1"/>
                </a:solidFill>
                <a:latin typeface="Calibri"/>
                <a:ea typeface="Calibri"/>
                <a:cs typeface="Calibri"/>
                <a:sym typeface="Calibri"/>
              </a:rPr>
              <a:t> 65%</a:t>
            </a:r>
            <a:endParaRPr sz="2200" dirty="0">
              <a:solidFill>
                <a:schemeClr val="dk1"/>
              </a:solidFill>
              <a:latin typeface="Calibri"/>
              <a:ea typeface="Calibri"/>
              <a:cs typeface="Calibri"/>
              <a:sym typeface="Calibri"/>
            </a:endParaRPr>
          </a:p>
          <a:p>
            <a:pPr marL="914400" lvl="0" indent="-457200" algn="l" rtl="0">
              <a:spcBef>
                <a:spcPts val="0"/>
              </a:spcBef>
              <a:spcAft>
                <a:spcPts val="0"/>
              </a:spcAft>
              <a:buFont typeface="+mj-lt"/>
              <a:buAutoNum type="arabicPeriod"/>
            </a:pP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AutoNum type="arabicPeriod"/>
            </a:pPr>
            <a:r>
              <a:rPr lang="pl-PL" sz="2200" dirty="0" err="1">
                <a:solidFill>
                  <a:schemeClr val="dk1"/>
                </a:solidFill>
                <a:latin typeface="Calibri"/>
                <a:ea typeface="Calibri"/>
                <a:cs typeface="Calibri"/>
                <a:sym typeface="Calibri"/>
              </a:rPr>
              <a:t>Pharmacist’s</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Letter</a:t>
            </a:r>
            <a:r>
              <a:rPr lang="pl-PL" sz="2200" dirty="0">
                <a:solidFill>
                  <a:schemeClr val="dk1"/>
                </a:solidFill>
                <a:latin typeface="Calibri"/>
                <a:ea typeface="Calibri"/>
                <a:cs typeface="Calibri"/>
                <a:sym typeface="Calibri"/>
              </a:rPr>
              <a:t> 27%</a:t>
            </a:r>
            <a:endParaRPr sz="2200" dirty="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g35ff9460b71_0_343"/>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260" name="Google Shape;260;g35ff9460b71_0_343"/>
          <p:cNvSpPr txBox="1">
            <a:spLocks noGrp="1"/>
          </p:cNvSpPr>
          <p:nvPr>
            <p:ph type="subTitle" idx="1"/>
          </p:nvPr>
        </p:nvSpPr>
        <p:spPr>
          <a:xfrm>
            <a:off x="1938825" y="1026340"/>
            <a:ext cx="9463200" cy="802460"/>
          </a:xfrm>
          <a:prstGeom prst="rect">
            <a:avLst/>
          </a:prstGeom>
          <a:solidFill>
            <a:srgbClr val="004773"/>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pl-PL" sz="3600" dirty="0" err="1">
                <a:solidFill>
                  <a:schemeClr val="bg1"/>
                </a:solidFill>
              </a:rPr>
              <a:t>Frequently</a:t>
            </a:r>
            <a:r>
              <a:rPr lang="pl-PL" sz="3600" dirty="0">
                <a:solidFill>
                  <a:schemeClr val="bg1"/>
                </a:solidFill>
              </a:rPr>
              <a:t> </a:t>
            </a:r>
            <a:r>
              <a:rPr lang="pl-PL" sz="3600" dirty="0" err="1">
                <a:solidFill>
                  <a:schemeClr val="bg1"/>
                </a:solidFill>
              </a:rPr>
              <a:t>Used</a:t>
            </a:r>
            <a:r>
              <a:rPr lang="pl-PL" sz="3600" dirty="0">
                <a:solidFill>
                  <a:schemeClr val="bg1"/>
                </a:solidFill>
              </a:rPr>
              <a:t> </a:t>
            </a:r>
            <a:r>
              <a:rPr lang="pl-PL" sz="3600" dirty="0" err="1">
                <a:solidFill>
                  <a:schemeClr val="bg1"/>
                </a:solidFill>
              </a:rPr>
              <a:t>Resources</a:t>
            </a:r>
            <a:endParaRPr sz="3600" dirty="0">
              <a:solidFill>
                <a:schemeClr val="bg1"/>
              </a:solidFill>
            </a:endParaRPr>
          </a:p>
        </p:txBody>
      </p:sp>
      <p:sp>
        <p:nvSpPr>
          <p:cNvPr id="261" name="Google Shape;261;g35ff9460b71_0_343"/>
          <p:cNvSpPr txBox="1"/>
          <p:nvPr/>
        </p:nvSpPr>
        <p:spPr>
          <a:xfrm>
            <a:off x="1022525" y="2413050"/>
            <a:ext cx="44262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sz="2200" b="1" dirty="0">
                <a:solidFill>
                  <a:schemeClr val="dk1"/>
                </a:solidFill>
                <a:latin typeface="Calibri"/>
                <a:ea typeface="Calibri"/>
                <a:cs typeface="Calibri"/>
                <a:sym typeface="Calibri"/>
              </a:rPr>
              <a:t>With Access to </a:t>
            </a:r>
            <a:r>
              <a:rPr lang="pl-PL" sz="2200" b="1" dirty="0" err="1">
                <a:solidFill>
                  <a:schemeClr val="dk1"/>
                </a:solidFill>
                <a:latin typeface="Calibri"/>
                <a:ea typeface="Calibri"/>
                <a:cs typeface="Calibri"/>
                <a:sym typeface="Calibri"/>
              </a:rPr>
              <a:t>Employer</a:t>
            </a:r>
            <a:r>
              <a:rPr lang="pl-PL" sz="2200" b="1" dirty="0">
                <a:solidFill>
                  <a:schemeClr val="dk1"/>
                </a:solidFill>
                <a:latin typeface="Calibri"/>
                <a:ea typeface="Calibri"/>
                <a:cs typeface="Calibri"/>
                <a:sym typeface="Calibri"/>
              </a:rPr>
              <a:t> </a:t>
            </a:r>
            <a:r>
              <a:rPr lang="pl-PL" sz="2200" b="1" dirty="0" err="1">
                <a:solidFill>
                  <a:schemeClr val="dk1"/>
                </a:solidFill>
                <a:latin typeface="Calibri"/>
                <a:ea typeface="Calibri"/>
                <a:cs typeface="Calibri"/>
                <a:sym typeface="Calibri"/>
              </a:rPr>
              <a:t>Paid</a:t>
            </a:r>
            <a:r>
              <a:rPr lang="pl-PL" sz="2200" b="1" dirty="0">
                <a:solidFill>
                  <a:schemeClr val="dk1"/>
                </a:solidFill>
                <a:latin typeface="Calibri"/>
                <a:ea typeface="Calibri"/>
                <a:cs typeface="Calibri"/>
                <a:sym typeface="Calibri"/>
              </a:rPr>
              <a:t> </a:t>
            </a:r>
            <a:r>
              <a:rPr lang="pl-PL" sz="2200" b="1" dirty="0" err="1">
                <a:solidFill>
                  <a:schemeClr val="dk1"/>
                </a:solidFill>
                <a:latin typeface="Calibri"/>
                <a:ea typeface="Calibri"/>
                <a:cs typeface="Calibri"/>
                <a:sym typeface="Calibri"/>
              </a:rPr>
              <a:t>Resources</a:t>
            </a:r>
            <a:endParaRPr sz="2200" b="1" dirty="0">
              <a:solidFill>
                <a:schemeClr val="dk1"/>
              </a:solidFill>
              <a:latin typeface="Calibri"/>
              <a:ea typeface="Calibri"/>
              <a:cs typeface="Calibri"/>
              <a:sym typeface="Calibri"/>
            </a:endParaRPr>
          </a:p>
          <a:p>
            <a:pPr marL="0" lvl="0" indent="0" algn="l" rtl="0">
              <a:spcBef>
                <a:spcPts val="0"/>
              </a:spcBef>
              <a:spcAft>
                <a:spcPts val="0"/>
              </a:spcAft>
              <a:buNone/>
            </a:pP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AutoNum type="arabicPeriod"/>
            </a:pPr>
            <a:r>
              <a:rPr lang="pl-PL" sz="2200" dirty="0" err="1">
                <a:solidFill>
                  <a:schemeClr val="dk1"/>
                </a:solidFill>
                <a:latin typeface="Calibri"/>
                <a:ea typeface="Calibri"/>
                <a:cs typeface="Calibri"/>
                <a:sym typeface="Calibri"/>
              </a:rPr>
              <a:t>Lexidrug</a:t>
            </a:r>
            <a:r>
              <a:rPr lang="pl-PL" sz="2200" dirty="0">
                <a:solidFill>
                  <a:schemeClr val="dk1"/>
                </a:solidFill>
                <a:latin typeface="Calibri"/>
                <a:ea typeface="Calibri"/>
                <a:cs typeface="Calibri"/>
                <a:sym typeface="Calibri"/>
              </a:rPr>
              <a:t> (91%)</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AutoNum type="arabicPeriod"/>
            </a:pPr>
            <a:r>
              <a:rPr lang="pl-PL" sz="2200" dirty="0" err="1">
                <a:solidFill>
                  <a:schemeClr val="dk1"/>
                </a:solidFill>
                <a:latin typeface="Calibri"/>
                <a:ea typeface="Calibri"/>
                <a:cs typeface="Calibri"/>
                <a:sym typeface="Calibri"/>
              </a:rPr>
              <a:t>UpToDate</a:t>
            </a:r>
            <a:r>
              <a:rPr lang="pl-PL" sz="2200" dirty="0">
                <a:solidFill>
                  <a:schemeClr val="dk1"/>
                </a:solidFill>
                <a:latin typeface="Calibri"/>
                <a:ea typeface="Calibri"/>
                <a:cs typeface="Calibri"/>
                <a:sym typeface="Calibri"/>
              </a:rPr>
              <a:t> (79%)</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AutoNum type="arabicPeriod"/>
            </a:pPr>
            <a:r>
              <a:rPr lang="pl-PL" sz="2200" dirty="0" err="1">
                <a:solidFill>
                  <a:schemeClr val="dk1"/>
                </a:solidFill>
                <a:latin typeface="Calibri"/>
                <a:ea typeface="Calibri"/>
                <a:cs typeface="Calibri"/>
                <a:sym typeface="Calibri"/>
              </a:rPr>
              <a:t>Micromedex</a:t>
            </a:r>
            <a:r>
              <a:rPr lang="pl-PL" sz="2200" dirty="0">
                <a:solidFill>
                  <a:schemeClr val="dk1"/>
                </a:solidFill>
                <a:latin typeface="Calibri"/>
                <a:ea typeface="Calibri"/>
                <a:cs typeface="Calibri"/>
                <a:sym typeface="Calibri"/>
              </a:rPr>
              <a:t> (68%)</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AutoNum type="arabicPeriod"/>
            </a:pPr>
            <a:r>
              <a:rPr lang="pl-PL" sz="2200" dirty="0">
                <a:solidFill>
                  <a:schemeClr val="dk1"/>
                </a:solidFill>
                <a:latin typeface="Calibri"/>
                <a:ea typeface="Calibri"/>
                <a:cs typeface="Calibri"/>
                <a:sym typeface="Calibri"/>
              </a:rPr>
              <a:t>Subscription </a:t>
            </a:r>
            <a:r>
              <a:rPr lang="pl-PL" sz="2200" dirty="0" err="1">
                <a:solidFill>
                  <a:schemeClr val="dk1"/>
                </a:solidFill>
                <a:latin typeface="Calibri"/>
                <a:ea typeface="Calibri"/>
                <a:cs typeface="Calibri"/>
                <a:sym typeface="Calibri"/>
              </a:rPr>
              <a:t>journals</a:t>
            </a:r>
            <a:r>
              <a:rPr lang="pl-PL" sz="2200" dirty="0">
                <a:solidFill>
                  <a:schemeClr val="dk1"/>
                </a:solidFill>
                <a:latin typeface="Calibri"/>
                <a:ea typeface="Calibri"/>
                <a:cs typeface="Calibri"/>
                <a:sym typeface="Calibri"/>
              </a:rPr>
              <a:t> (55%)</a:t>
            </a:r>
            <a:endParaRPr sz="2200" dirty="0">
              <a:solidFill>
                <a:schemeClr val="dk1"/>
              </a:solidFill>
              <a:latin typeface="Calibri"/>
              <a:ea typeface="Calibri"/>
              <a:cs typeface="Calibri"/>
              <a:sym typeface="Calibri"/>
            </a:endParaRPr>
          </a:p>
        </p:txBody>
      </p:sp>
      <p:sp>
        <p:nvSpPr>
          <p:cNvPr id="262" name="Google Shape;262;g35ff9460b71_0_343"/>
          <p:cNvSpPr txBox="1"/>
          <p:nvPr/>
        </p:nvSpPr>
        <p:spPr>
          <a:xfrm>
            <a:off x="6242325" y="2413050"/>
            <a:ext cx="51597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sz="2200" b="1">
                <a:solidFill>
                  <a:schemeClr val="dk1"/>
                </a:solidFill>
                <a:latin typeface="Calibri"/>
                <a:ea typeface="Calibri"/>
                <a:cs typeface="Calibri"/>
                <a:sym typeface="Calibri"/>
              </a:rPr>
              <a:t>Without Access to Employer Paid Resources</a:t>
            </a:r>
            <a:endParaRPr sz="2200" b="1">
              <a:solidFill>
                <a:schemeClr val="dk1"/>
              </a:solidFill>
              <a:latin typeface="Calibri"/>
              <a:ea typeface="Calibri"/>
              <a:cs typeface="Calibri"/>
              <a:sym typeface="Calibri"/>
            </a:endParaRPr>
          </a:p>
          <a:p>
            <a:pPr marL="0" lvl="0" indent="0" algn="l" rtl="0">
              <a:spcBef>
                <a:spcPts val="0"/>
              </a:spcBef>
              <a:spcAft>
                <a:spcPts val="0"/>
              </a:spcAft>
              <a:buNone/>
            </a:pPr>
            <a:r>
              <a:rPr lang="pl-PL"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AutoNum type="arabicPeriod"/>
            </a:pPr>
            <a:r>
              <a:rPr lang="pl-PL" sz="2200">
                <a:solidFill>
                  <a:schemeClr val="dk1"/>
                </a:solidFill>
                <a:latin typeface="Calibri"/>
                <a:ea typeface="Calibri"/>
                <a:cs typeface="Calibri"/>
                <a:sym typeface="Calibri"/>
              </a:rPr>
              <a:t>UpToDate (18%)</a:t>
            </a: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AutoNum type="arabicPeriod"/>
            </a:pPr>
            <a:r>
              <a:rPr lang="pl-PL" sz="2200">
                <a:solidFill>
                  <a:schemeClr val="dk1"/>
                </a:solidFill>
                <a:latin typeface="Calibri"/>
                <a:ea typeface="Calibri"/>
                <a:cs typeface="Calibri"/>
                <a:sym typeface="Calibri"/>
              </a:rPr>
              <a:t>Lexidrug (16%)</a:t>
            </a: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AutoNum type="arabicPeriod"/>
            </a:pPr>
            <a:r>
              <a:rPr lang="pl-PL" sz="2200">
                <a:solidFill>
                  <a:schemeClr val="dk1"/>
                </a:solidFill>
                <a:latin typeface="Calibri"/>
                <a:ea typeface="Calibri"/>
                <a:cs typeface="Calibri"/>
                <a:sym typeface="Calibri"/>
              </a:rPr>
              <a:t>Pharmacist's Letter (11%)</a:t>
            </a: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AutoNum type="arabicPeriod"/>
            </a:pPr>
            <a:r>
              <a:rPr lang="pl-PL" sz="2200">
                <a:solidFill>
                  <a:schemeClr val="dk1"/>
                </a:solidFill>
                <a:latin typeface="Calibri"/>
                <a:ea typeface="Calibri"/>
                <a:cs typeface="Calibri"/>
                <a:sym typeface="Calibri"/>
              </a:rPr>
              <a:t>Sanford Guide (11%)</a:t>
            </a:r>
            <a:endParaRPr sz="22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g35ff9460b71_0_348"/>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268" name="Google Shape;268;g35ff9460b71_0_348"/>
          <p:cNvSpPr txBox="1">
            <a:spLocks noGrp="1"/>
          </p:cNvSpPr>
          <p:nvPr>
            <p:ph type="subTitle" idx="1"/>
          </p:nvPr>
        </p:nvSpPr>
        <p:spPr>
          <a:xfrm>
            <a:off x="1552575" y="148590"/>
            <a:ext cx="10525200" cy="1084035"/>
          </a:xfrm>
          <a:prstGeom prst="rect">
            <a:avLst/>
          </a:prstGeom>
          <a:solidFill>
            <a:srgbClr val="004773"/>
          </a:solid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2400"/>
              <a:buNone/>
            </a:pPr>
            <a:r>
              <a:rPr lang="pl-PL" sz="2800" dirty="0">
                <a:solidFill>
                  <a:schemeClr val="bg1"/>
                </a:solidFill>
              </a:rPr>
              <a:t>How </a:t>
            </a:r>
            <a:r>
              <a:rPr lang="pl-PL" sz="2800" dirty="0" err="1">
                <a:solidFill>
                  <a:schemeClr val="bg1"/>
                </a:solidFill>
              </a:rPr>
              <a:t>often</a:t>
            </a:r>
            <a:r>
              <a:rPr lang="pl-PL" sz="2800" dirty="0">
                <a:solidFill>
                  <a:schemeClr val="bg1"/>
                </a:solidFill>
              </a:rPr>
              <a:t> </a:t>
            </a:r>
            <a:r>
              <a:rPr lang="pl-PL" sz="2800" dirty="0" err="1">
                <a:solidFill>
                  <a:schemeClr val="bg1"/>
                </a:solidFill>
              </a:rPr>
              <a:t>are</a:t>
            </a:r>
            <a:r>
              <a:rPr lang="pl-PL" sz="2800" dirty="0">
                <a:solidFill>
                  <a:schemeClr val="bg1"/>
                </a:solidFill>
              </a:rPr>
              <a:t> </a:t>
            </a:r>
            <a:r>
              <a:rPr lang="pl-PL" sz="2800" dirty="0" err="1">
                <a:solidFill>
                  <a:schemeClr val="bg1"/>
                </a:solidFill>
              </a:rPr>
              <a:t>you</a:t>
            </a:r>
            <a:r>
              <a:rPr lang="pl-PL" sz="2800" dirty="0">
                <a:solidFill>
                  <a:schemeClr val="bg1"/>
                </a:solidFill>
              </a:rPr>
              <a:t> </a:t>
            </a:r>
            <a:r>
              <a:rPr lang="pl-PL" sz="2800" dirty="0" err="1">
                <a:solidFill>
                  <a:schemeClr val="bg1"/>
                </a:solidFill>
              </a:rPr>
              <a:t>unable</a:t>
            </a:r>
            <a:r>
              <a:rPr lang="pl-PL" sz="2800" dirty="0">
                <a:solidFill>
                  <a:schemeClr val="bg1"/>
                </a:solidFill>
              </a:rPr>
              <a:t> to </a:t>
            </a:r>
            <a:r>
              <a:rPr lang="pl-PL" sz="2800" dirty="0" err="1">
                <a:solidFill>
                  <a:schemeClr val="bg1"/>
                </a:solidFill>
              </a:rPr>
              <a:t>access</a:t>
            </a:r>
            <a:r>
              <a:rPr lang="pl-PL" sz="2800" dirty="0">
                <a:solidFill>
                  <a:schemeClr val="bg1"/>
                </a:solidFill>
              </a:rPr>
              <a:t> </a:t>
            </a:r>
            <a:r>
              <a:rPr lang="pl-PL" sz="2800" dirty="0" err="1">
                <a:solidFill>
                  <a:schemeClr val="bg1"/>
                </a:solidFill>
              </a:rPr>
              <a:t>resources</a:t>
            </a:r>
            <a:r>
              <a:rPr lang="pl-PL" sz="2800" dirty="0">
                <a:solidFill>
                  <a:schemeClr val="bg1"/>
                </a:solidFill>
              </a:rPr>
              <a:t>/</a:t>
            </a:r>
            <a:r>
              <a:rPr lang="pl-PL" sz="2800" dirty="0" err="1">
                <a:solidFill>
                  <a:schemeClr val="bg1"/>
                </a:solidFill>
              </a:rPr>
              <a:t>articles</a:t>
            </a:r>
            <a:r>
              <a:rPr lang="pl-PL" sz="2800" dirty="0">
                <a:solidFill>
                  <a:schemeClr val="bg1"/>
                </a:solidFill>
              </a:rPr>
              <a:t>/</a:t>
            </a:r>
            <a:r>
              <a:rPr lang="pl-PL" sz="2800" dirty="0" err="1">
                <a:solidFill>
                  <a:schemeClr val="bg1"/>
                </a:solidFill>
              </a:rPr>
              <a:t>information</a:t>
            </a:r>
            <a:r>
              <a:rPr lang="pl-PL" sz="2800" dirty="0">
                <a:solidFill>
                  <a:schemeClr val="bg1"/>
                </a:solidFill>
              </a:rPr>
              <a:t> </a:t>
            </a:r>
            <a:endParaRPr sz="2800" dirty="0">
              <a:solidFill>
                <a:schemeClr val="bg1"/>
              </a:solidFill>
            </a:endParaRPr>
          </a:p>
          <a:p>
            <a:pPr marL="0" lvl="0" indent="0" rtl="0">
              <a:lnSpc>
                <a:spcPct val="90000"/>
              </a:lnSpc>
              <a:spcBef>
                <a:spcPts val="0"/>
              </a:spcBef>
              <a:spcAft>
                <a:spcPts val="0"/>
              </a:spcAft>
              <a:buClr>
                <a:schemeClr val="dk1"/>
              </a:buClr>
              <a:buSzPts val="2400"/>
              <a:buNone/>
            </a:pPr>
            <a:r>
              <a:rPr lang="pl-PL" sz="2800" dirty="0" err="1">
                <a:solidFill>
                  <a:schemeClr val="bg1"/>
                </a:solidFill>
              </a:rPr>
              <a:t>related</a:t>
            </a:r>
            <a:r>
              <a:rPr lang="pl-PL" sz="2800" dirty="0">
                <a:solidFill>
                  <a:schemeClr val="bg1"/>
                </a:solidFill>
              </a:rPr>
              <a:t> to </a:t>
            </a:r>
            <a:r>
              <a:rPr lang="pl-PL" sz="2800" dirty="0" err="1">
                <a:solidFill>
                  <a:schemeClr val="bg1"/>
                </a:solidFill>
              </a:rPr>
              <a:t>your</a:t>
            </a:r>
            <a:r>
              <a:rPr lang="pl-PL" sz="2800" dirty="0">
                <a:solidFill>
                  <a:schemeClr val="bg1"/>
                </a:solidFill>
              </a:rPr>
              <a:t> </a:t>
            </a:r>
            <a:r>
              <a:rPr lang="pl-PL" sz="2800" dirty="0" err="1">
                <a:solidFill>
                  <a:schemeClr val="bg1"/>
                </a:solidFill>
              </a:rPr>
              <a:t>work</a:t>
            </a:r>
            <a:r>
              <a:rPr lang="pl-PL" sz="2800" dirty="0">
                <a:solidFill>
                  <a:schemeClr val="bg1"/>
                </a:solidFill>
              </a:rPr>
              <a:t>/</a:t>
            </a:r>
            <a:r>
              <a:rPr lang="pl-PL" sz="2800" dirty="0" err="1">
                <a:solidFill>
                  <a:schemeClr val="bg1"/>
                </a:solidFill>
              </a:rPr>
              <a:t>practice</a:t>
            </a:r>
            <a:r>
              <a:rPr lang="pl-PL" sz="2800" dirty="0">
                <a:solidFill>
                  <a:schemeClr val="bg1"/>
                </a:solidFill>
              </a:rPr>
              <a:t> </a:t>
            </a:r>
            <a:r>
              <a:rPr lang="pl-PL" sz="2800" dirty="0" err="1">
                <a:solidFill>
                  <a:schemeClr val="bg1"/>
                </a:solidFill>
              </a:rPr>
              <a:t>due</a:t>
            </a:r>
            <a:r>
              <a:rPr lang="pl-PL" sz="2800" dirty="0">
                <a:solidFill>
                  <a:schemeClr val="bg1"/>
                </a:solidFill>
              </a:rPr>
              <a:t> to </a:t>
            </a:r>
            <a:r>
              <a:rPr lang="pl-PL" sz="2800" dirty="0" err="1">
                <a:solidFill>
                  <a:schemeClr val="bg1"/>
                </a:solidFill>
              </a:rPr>
              <a:t>payment</a:t>
            </a:r>
            <a:r>
              <a:rPr lang="pl-PL" sz="2800" dirty="0">
                <a:solidFill>
                  <a:schemeClr val="bg1"/>
                </a:solidFill>
              </a:rPr>
              <a:t> </a:t>
            </a:r>
            <a:r>
              <a:rPr lang="pl-PL" sz="2800" dirty="0" err="1">
                <a:solidFill>
                  <a:schemeClr val="bg1"/>
                </a:solidFill>
              </a:rPr>
              <a:t>barriers</a:t>
            </a:r>
            <a:r>
              <a:rPr lang="pl-PL" sz="2800" dirty="0">
                <a:solidFill>
                  <a:schemeClr val="bg1"/>
                </a:solidFill>
              </a:rPr>
              <a:t>?</a:t>
            </a:r>
            <a:endParaRPr sz="2800" dirty="0">
              <a:solidFill>
                <a:schemeClr val="bg1"/>
              </a:solidFill>
            </a:endParaRPr>
          </a:p>
        </p:txBody>
      </p:sp>
      <p:pic>
        <p:nvPicPr>
          <p:cNvPr id="269" name="Google Shape;269;g35ff9460b71_0_348" title="Gráfico"/>
          <p:cNvPicPr preferRelativeResize="0"/>
          <p:nvPr/>
        </p:nvPicPr>
        <p:blipFill>
          <a:blip r:embed="rId4">
            <a:alphaModFix/>
          </a:blip>
          <a:stretch>
            <a:fillRect/>
          </a:stretch>
        </p:blipFill>
        <p:spPr>
          <a:xfrm>
            <a:off x="1987672" y="1232625"/>
            <a:ext cx="7874893" cy="486413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g35ff9460b71_0_353"/>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275" name="Google Shape;275;g35ff9460b71_0_353"/>
          <p:cNvSpPr txBox="1">
            <a:spLocks noGrp="1"/>
          </p:cNvSpPr>
          <p:nvPr>
            <p:ph type="subTitle" idx="1"/>
          </p:nvPr>
        </p:nvSpPr>
        <p:spPr>
          <a:xfrm>
            <a:off x="1927920" y="797740"/>
            <a:ext cx="9463200" cy="802460"/>
          </a:xfrm>
          <a:prstGeom prst="rect">
            <a:avLst/>
          </a:prstGeom>
          <a:solidFill>
            <a:srgbClr val="004773"/>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pl-PL" sz="3600" dirty="0" err="1">
                <a:solidFill>
                  <a:schemeClr val="bg1"/>
                </a:solidFill>
              </a:rPr>
              <a:t>Qualitative</a:t>
            </a:r>
            <a:r>
              <a:rPr lang="pl-PL" sz="3600" dirty="0">
                <a:solidFill>
                  <a:schemeClr val="bg1"/>
                </a:solidFill>
              </a:rPr>
              <a:t> </a:t>
            </a:r>
            <a:r>
              <a:rPr lang="pl-PL" sz="3600" dirty="0" err="1">
                <a:solidFill>
                  <a:schemeClr val="bg1"/>
                </a:solidFill>
              </a:rPr>
              <a:t>Results</a:t>
            </a:r>
            <a:endParaRPr sz="3600" dirty="0">
              <a:solidFill>
                <a:schemeClr val="bg1"/>
              </a:solidFill>
            </a:endParaRPr>
          </a:p>
        </p:txBody>
      </p:sp>
      <p:sp>
        <p:nvSpPr>
          <p:cNvPr id="276" name="Google Shape;276;g35ff9460b71_0_353"/>
          <p:cNvSpPr txBox="1"/>
          <p:nvPr/>
        </p:nvSpPr>
        <p:spPr>
          <a:xfrm>
            <a:off x="1927920" y="1813187"/>
            <a:ext cx="8646900" cy="3908732"/>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pl-PL" sz="2200" dirty="0" err="1">
                <a:solidFill>
                  <a:schemeClr val="dk1"/>
                </a:solidFill>
                <a:latin typeface="Calibri"/>
                <a:ea typeface="Calibri"/>
                <a:cs typeface="Calibri"/>
                <a:sym typeface="Calibri"/>
              </a:rPr>
              <a:t>Our</a:t>
            </a:r>
            <a:r>
              <a:rPr lang="pl-PL" sz="2200" dirty="0">
                <a:solidFill>
                  <a:schemeClr val="dk1"/>
                </a:solidFill>
                <a:latin typeface="Calibri"/>
                <a:ea typeface="Calibri"/>
                <a:cs typeface="Calibri"/>
                <a:sym typeface="Calibri"/>
              </a:rPr>
              <a:t> open-</a:t>
            </a:r>
            <a:r>
              <a:rPr lang="pl-PL" sz="2200" dirty="0" err="1">
                <a:solidFill>
                  <a:schemeClr val="dk1"/>
                </a:solidFill>
                <a:latin typeface="Calibri"/>
                <a:ea typeface="Calibri"/>
                <a:cs typeface="Calibri"/>
                <a:sym typeface="Calibri"/>
              </a:rPr>
              <a:t>ended</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questions</a:t>
            </a:r>
            <a:r>
              <a:rPr lang="pl-PL" sz="2200" dirty="0">
                <a:solidFill>
                  <a:schemeClr val="dk1"/>
                </a:solidFill>
                <a:latin typeface="Calibri"/>
                <a:ea typeface="Calibri"/>
                <a:cs typeface="Calibri"/>
                <a:sym typeface="Calibri"/>
              </a:rPr>
              <a:t>:</a:t>
            </a:r>
          </a:p>
          <a:p>
            <a:pPr marL="88900" lvl="0" algn="l" rtl="0">
              <a:spcBef>
                <a:spcPts val="0"/>
              </a:spcBef>
              <a:spcAft>
                <a:spcPts val="0"/>
              </a:spcAft>
              <a:buClr>
                <a:schemeClr val="dk1"/>
              </a:buClr>
              <a:buSzPts val="2200"/>
            </a:pPr>
            <a:endParaRPr sz="2200" dirty="0">
              <a:solidFill>
                <a:schemeClr val="dk1"/>
              </a:solidFill>
              <a:latin typeface="Calibri"/>
              <a:ea typeface="Calibri"/>
              <a:cs typeface="Calibri"/>
              <a:sym typeface="Calibri"/>
            </a:endParaRPr>
          </a:p>
          <a:p>
            <a:pPr marL="914400" lvl="1" indent="-368300" algn="l" rtl="0">
              <a:spcBef>
                <a:spcPts val="0"/>
              </a:spcBef>
              <a:spcAft>
                <a:spcPts val="0"/>
              </a:spcAft>
              <a:buClr>
                <a:schemeClr val="dk1"/>
              </a:buClr>
              <a:buSzPts val="2200"/>
              <a:buFont typeface="Calibri"/>
              <a:buChar char="○"/>
            </a:pPr>
            <a:r>
              <a:rPr lang="pl-PL" sz="2200" dirty="0" err="1">
                <a:solidFill>
                  <a:schemeClr val="dk1"/>
                </a:solidFill>
                <a:latin typeface="Calibri"/>
                <a:ea typeface="Calibri"/>
                <a:cs typeface="Calibri"/>
                <a:sym typeface="Calibri"/>
              </a:rPr>
              <a:t>Which</a:t>
            </a:r>
            <a:r>
              <a:rPr lang="pl-PL" sz="2200" dirty="0">
                <a:solidFill>
                  <a:schemeClr val="dk1"/>
                </a:solidFill>
                <a:latin typeface="Calibri"/>
                <a:ea typeface="Calibri"/>
                <a:cs typeface="Calibri"/>
                <a:sym typeface="Calibri"/>
              </a:rPr>
              <a:t> of the </a:t>
            </a:r>
            <a:r>
              <a:rPr lang="pl-PL" sz="2200" dirty="0" err="1">
                <a:solidFill>
                  <a:schemeClr val="dk1"/>
                </a:solidFill>
                <a:latin typeface="Calibri"/>
                <a:ea typeface="Calibri"/>
                <a:cs typeface="Calibri"/>
                <a:sym typeface="Calibri"/>
              </a:rPr>
              <a:t>following</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subscription</a:t>
            </a:r>
            <a:r>
              <a:rPr lang="pl-PL" sz="2200" dirty="0">
                <a:solidFill>
                  <a:schemeClr val="dk1"/>
                </a:solidFill>
                <a:latin typeface="Calibri"/>
                <a:ea typeface="Calibri"/>
                <a:cs typeface="Calibri"/>
                <a:sym typeface="Calibri"/>
              </a:rPr>
              <a:t>/</a:t>
            </a:r>
            <a:r>
              <a:rPr lang="pl-PL" sz="2200" dirty="0" err="1">
                <a:solidFill>
                  <a:schemeClr val="dk1"/>
                </a:solidFill>
                <a:latin typeface="Calibri"/>
                <a:ea typeface="Calibri"/>
                <a:cs typeface="Calibri"/>
                <a:sym typeface="Calibri"/>
              </a:rPr>
              <a:t>fee-based</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resources</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are</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provided</a:t>
            </a:r>
            <a:r>
              <a:rPr lang="pl-PL" sz="2200" dirty="0">
                <a:solidFill>
                  <a:schemeClr val="dk1"/>
                </a:solidFill>
                <a:latin typeface="Calibri"/>
                <a:ea typeface="Calibri"/>
                <a:cs typeface="Calibri"/>
                <a:sym typeface="Calibri"/>
              </a:rPr>
              <a:t> to </a:t>
            </a:r>
            <a:r>
              <a:rPr lang="pl-PL" sz="2200" dirty="0" err="1">
                <a:solidFill>
                  <a:schemeClr val="dk1"/>
                </a:solidFill>
                <a:latin typeface="Calibri"/>
                <a:ea typeface="Calibri"/>
                <a:cs typeface="Calibri"/>
                <a:sym typeface="Calibri"/>
              </a:rPr>
              <a:t>you</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through</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your</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organization</a:t>
            </a:r>
            <a:r>
              <a:rPr lang="pl-PL" sz="2200" dirty="0">
                <a:solidFill>
                  <a:schemeClr val="dk1"/>
                </a:solidFill>
                <a:latin typeface="Calibri"/>
                <a:ea typeface="Calibri"/>
                <a:cs typeface="Calibri"/>
                <a:sym typeface="Calibri"/>
              </a:rPr>
              <a:t>/</a:t>
            </a:r>
            <a:r>
              <a:rPr lang="pl-PL" sz="2200" dirty="0" err="1">
                <a:solidFill>
                  <a:schemeClr val="dk1"/>
                </a:solidFill>
                <a:latin typeface="Calibri"/>
                <a:ea typeface="Calibri"/>
                <a:cs typeface="Calibri"/>
                <a:sym typeface="Calibri"/>
              </a:rPr>
              <a:t>employer</a:t>
            </a:r>
            <a:r>
              <a:rPr lang="pl-PL" sz="2200" dirty="0">
                <a:solidFill>
                  <a:schemeClr val="dk1"/>
                </a:solidFill>
                <a:latin typeface="Calibri"/>
                <a:ea typeface="Calibri"/>
                <a:cs typeface="Calibri"/>
                <a:sym typeface="Calibri"/>
              </a:rPr>
              <a:t>? </a:t>
            </a:r>
          </a:p>
          <a:p>
            <a:pPr marL="546100" lvl="1" algn="l" rtl="0">
              <a:spcBef>
                <a:spcPts val="0"/>
              </a:spcBef>
              <a:spcAft>
                <a:spcPts val="0"/>
              </a:spcAft>
              <a:buClr>
                <a:schemeClr val="dk1"/>
              </a:buClr>
              <a:buSzPts val="2200"/>
            </a:pPr>
            <a:endParaRPr sz="2200" dirty="0">
              <a:solidFill>
                <a:schemeClr val="dk1"/>
              </a:solidFill>
              <a:latin typeface="Calibri"/>
              <a:ea typeface="Calibri"/>
              <a:cs typeface="Calibri"/>
              <a:sym typeface="Calibri"/>
            </a:endParaRPr>
          </a:p>
          <a:p>
            <a:pPr marL="914400" lvl="1" indent="-368300" algn="l" rtl="0">
              <a:spcBef>
                <a:spcPts val="0"/>
              </a:spcBef>
              <a:spcAft>
                <a:spcPts val="0"/>
              </a:spcAft>
              <a:buClr>
                <a:schemeClr val="dk1"/>
              </a:buClr>
              <a:buSzPts val="2200"/>
              <a:buFont typeface="Calibri"/>
              <a:buChar char="○"/>
            </a:pPr>
            <a:r>
              <a:rPr lang="pl-PL" sz="2200" dirty="0">
                <a:solidFill>
                  <a:schemeClr val="dk1"/>
                </a:solidFill>
                <a:latin typeface="Calibri"/>
                <a:ea typeface="Calibri"/>
                <a:cs typeface="Calibri"/>
                <a:sym typeface="Calibri"/>
              </a:rPr>
              <a:t>In </a:t>
            </a:r>
            <a:r>
              <a:rPr lang="pl-PL" sz="2200" dirty="0" err="1">
                <a:solidFill>
                  <a:schemeClr val="dk1"/>
                </a:solidFill>
                <a:latin typeface="Calibri"/>
                <a:ea typeface="Calibri"/>
                <a:cs typeface="Calibri"/>
                <a:sym typeface="Calibri"/>
              </a:rPr>
              <a:t>your</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current</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or</a:t>
            </a:r>
            <a:r>
              <a:rPr lang="pl-PL" sz="2200" dirty="0">
                <a:solidFill>
                  <a:schemeClr val="dk1"/>
                </a:solidFill>
                <a:latin typeface="Calibri"/>
                <a:ea typeface="Calibri"/>
                <a:cs typeface="Calibri"/>
                <a:sym typeface="Calibri"/>
              </a:rPr>
              <a:t> most </a:t>
            </a:r>
            <a:r>
              <a:rPr lang="pl-PL" sz="2200" dirty="0" err="1">
                <a:solidFill>
                  <a:schemeClr val="dk1"/>
                </a:solidFill>
                <a:latin typeface="Calibri"/>
                <a:ea typeface="Calibri"/>
                <a:cs typeface="Calibri"/>
                <a:sym typeface="Calibri"/>
              </a:rPr>
              <a:t>recent</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job</a:t>
            </a:r>
            <a:r>
              <a:rPr lang="pl-PL" sz="2200" dirty="0">
                <a:solidFill>
                  <a:schemeClr val="dk1"/>
                </a:solidFill>
                <a:latin typeface="Calibri"/>
                <a:ea typeface="Calibri"/>
                <a:cs typeface="Calibri"/>
                <a:sym typeface="Calibri"/>
              </a:rPr>
              <a:t>, do </a:t>
            </a:r>
            <a:r>
              <a:rPr lang="pl-PL" sz="2200" dirty="0" err="1">
                <a:solidFill>
                  <a:schemeClr val="dk1"/>
                </a:solidFill>
                <a:latin typeface="Calibri"/>
                <a:ea typeface="Calibri"/>
                <a:cs typeface="Calibri"/>
                <a:sym typeface="Calibri"/>
              </a:rPr>
              <a:t>you</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use</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any</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resources</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that</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were</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unavailable</a:t>
            </a:r>
            <a:r>
              <a:rPr lang="pl-PL" sz="2200" dirty="0">
                <a:solidFill>
                  <a:schemeClr val="dk1"/>
                </a:solidFill>
                <a:latin typeface="Calibri"/>
                <a:ea typeface="Calibri"/>
                <a:cs typeface="Calibri"/>
                <a:sym typeface="Calibri"/>
              </a:rPr>
              <a:t> to </a:t>
            </a:r>
            <a:r>
              <a:rPr lang="pl-PL" sz="2200" dirty="0" err="1">
                <a:solidFill>
                  <a:schemeClr val="dk1"/>
                </a:solidFill>
                <a:latin typeface="Calibri"/>
                <a:ea typeface="Calibri"/>
                <a:cs typeface="Calibri"/>
                <a:sym typeface="Calibri"/>
              </a:rPr>
              <a:t>you</a:t>
            </a:r>
            <a:r>
              <a:rPr lang="pl-PL" sz="2200" dirty="0">
                <a:solidFill>
                  <a:schemeClr val="dk1"/>
                </a:solidFill>
                <a:latin typeface="Calibri"/>
                <a:ea typeface="Calibri"/>
                <a:cs typeface="Calibri"/>
                <a:sym typeface="Calibri"/>
              </a:rPr>
              <a:t> in </a:t>
            </a:r>
            <a:r>
              <a:rPr lang="pl-PL" sz="2200" dirty="0" err="1">
                <a:solidFill>
                  <a:schemeClr val="dk1"/>
                </a:solidFill>
                <a:latin typeface="Calibri"/>
                <a:ea typeface="Calibri"/>
                <a:cs typeface="Calibri"/>
                <a:sym typeface="Calibri"/>
              </a:rPr>
              <a:t>pharmacy</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school</a:t>
            </a:r>
            <a:r>
              <a:rPr lang="pl-PL" sz="2200" dirty="0">
                <a:solidFill>
                  <a:schemeClr val="dk1"/>
                </a:solidFill>
                <a:latin typeface="Calibri"/>
                <a:ea typeface="Calibri"/>
                <a:cs typeface="Calibri"/>
                <a:sym typeface="Calibri"/>
              </a:rPr>
              <a:t>?</a:t>
            </a:r>
          </a:p>
          <a:p>
            <a:pPr marL="546100" lvl="1" algn="l" rtl="0">
              <a:spcBef>
                <a:spcPts val="0"/>
              </a:spcBef>
              <a:spcAft>
                <a:spcPts val="0"/>
              </a:spcAft>
              <a:buClr>
                <a:schemeClr val="dk1"/>
              </a:buClr>
              <a:buSzPts val="2200"/>
            </a:pPr>
            <a:endParaRPr sz="2200" dirty="0">
              <a:solidFill>
                <a:schemeClr val="dk1"/>
              </a:solidFill>
              <a:latin typeface="Calibri"/>
              <a:ea typeface="Calibri"/>
              <a:cs typeface="Calibri"/>
              <a:sym typeface="Calibri"/>
            </a:endParaRPr>
          </a:p>
          <a:p>
            <a:pPr marL="914400" lvl="1" indent="-368300" algn="l" rtl="0">
              <a:spcBef>
                <a:spcPts val="0"/>
              </a:spcBef>
              <a:spcAft>
                <a:spcPts val="0"/>
              </a:spcAft>
              <a:buClr>
                <a:schemeClr val="dk1"/>
              </a:buClr>
              <a:buSzPts val="2200"/>
              <a:buFont typeface="Calibri"/>
              <a:buChar char="○"/>
            </a:pPr>
            <a:r>
              <a:rPr lang="pl-PL" sz="2200" dirty="0" err="1">
                <a:solidFill>
                  <a:schemeClr val="dk1"/>
                </a:solidFill>
                <a:latin typeface="Calibri"/>
                <a:ea typeface="Calibri"/>
                <a:cs typeface="Calibri"/>
                <a:sym typeface="Calibri"/>
              </a:rPr>
              <a:t>If</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you</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could</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have</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your</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employer</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provide</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access</a:t>
            </a:r>
            <a:r>
              <a:rPr lang="pl-PL" sz="2200" dirty="0">
                <a:solidFill>
                  <a:schemeClr val="dk1"/>
                </a:solidFill>
                <a:latin typeface="Calibri"/>
                <a:ea typeface="Calibri"/>
                <a:cs typeface="Calibri"/>
                <a:sym typeface="Calibri"/>
              </a:rPr>
              <a:t> to one </a:t>
            </a:r>
            <a:r>
              <a:rPr lang="pl-PL" sz="2200" dirty="0" err="1">
                <a:solidFill>
                  <a:schemeClr val="dk1"/>
                </a:solidFill>
                <a:latin typeface="Calibri"/>
                <a:ea typeface="Calibri"/>
                <a:cs typeface="Calibri"/>
                <a:sym typeface="Calibri"/>
              </a:rPr>
              <a:t>paid</a:t>
            </a:r>
            <a:r>
              <a:rPr lang="pl-PL" sz="2200" dirty="0">
                <a:solidFill>
                  <a:schemeClr val="dk1"/>
                </a:solidFill>
                <a:latin typeface="Calibri"/>
                <a:ea typeface="Calibri"/>
                <a:cs typeface="Calibri"/>
                <a:sym typeface="Calibri"/>
              </a:rPr>
              <a:t>/</a:t>
            </a:r>
            <a:r>
              <a:rPr lang="pl-PL" sz="2200" dirty="0" err="1">
                <a:solidFill>
                  <a:schemeClr val="dk1"/>
                </a:solidFill>
                <a:latin typeface="Calibri"/>
                <a:ea typeface="Calibri"/>
                <a:cs typeface="Calibri"/>
                <a:sym typeface="Calibri"/>
              </a:rPr>
              <a:t>subscription</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based</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resource</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that</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is</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currently</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unavailable</a:t>
            </a:r>
            <a:r>
              <a:rPr lang="pl-PL" sz="2200" dirty="0">
                <a:solidFill>
                  <a:schemeClr val="dk1"/>
                </a:solidFill>
                <a:latin typeface="Calibri"/>
                <a:ea typeface="Calibri"/>
                <a:cs typeface="Calibri"/>
                <a:sym typeface="Calibri"/>
              </a:rPr>
              <a:t> to </a:t>
            </a:r>
            <a:r>
              <a:rPr lang="pl-PL" sz="2200" dirty="0" err="1">
                <a:solidFill>
                  <a:schemeClr val="dk1"/>
                </a:solidFill>
                <a:latin typeface="Calibri"/>
                <a:ea typeface="Calibri"/>
                <a:cs typeface="Calibri"/>
                <a:sym typeface="Calibri"/>
              </a:rPr>
              <a:t>you</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what</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would</a:t>
            </a:r>
            <a:r>
              <a:rPr lang="pl-PL" sz="2200" dirty="0">
                <a:solidFill>
                  <a:schemeClr val="dk1"/>
                </a:solidFill>
                <a:latin typeface="Calibri"/>
                <a:ea typeface="Calibri"/>
                <a:cs typeface="Calibri"/>
                <a:sym typeface="Calibri"/>
              </a:rPr>
              <a:t> </a:t>
            </a:r>
            <a:r>
              <a:rPr lang="pl-PL" sz="2200" dirty="0" err="1">
                <a:solidFill>
                  <a:schemeClr val="dk1"/>
                </a:solidFill>
                <a:latin typeface="Calibri"/>
                <a:ea typeface="Calibri"/>
                <a:cs typeface="Calibri"/>
                <a:sym typeface="Calibri"/>
              </a:rPr>
              <a:t>it</a:t>
            </a:r>
            <a:r>
              <a:rPr lang="pl-PL" sz="2200" dirty="0">
                <a:solidFill>
                  <a:schemeClr val="dk1"/>
                </a:solidFill>
                <a:latin typeface="Calibri"/>
                <a:ea typeface="Calibri"/>
                <a:cs typeface="Calibri"/>
                <a:sym typeface="Calibri"/>
              </a:rPr>
              <a:t> be and </a:t>
            </a:r>
            <a:r>
              <a:rPr lang="pl-PL" sz="2200" dirty="0" err="1">
                <a:solidFill>
                  <a:schemeClr val="dk1"/>
                </a:solidFill>
                <a:latin typeface="Calibri"/>
                <a:ea typeface="Calibri"/>
                <a:cs typeface="Calibri"/>
                <a:sym typeface="Calibri"/>
              </a:rPr>
              <a:t>why</a:t>
            </a:r>
            <a:r>
              <a:rPr lang="pl-PL" sz="2200" dirty="0">
                <a:solidFill>
                  <a:schemeClr val="dk1"/>
                </a:solidFill>
                <a:latin typeface="Calibri"/>
                <a:ea typeface="Calibri"/>
                <a:cs typeface="Calibri"/>
                <a:sym typeface="Calibri"/>
              </a:rPr>
              <a:t>?</a:t>
            </a:r>
            <a:endParaRPr sz="2200" dirty="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g35ff9460b71_0_358"/>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282" name="Google Shape;282;g35ff9460b71_0_358"/>
          <p:cNvSpPr txBox="1">
            <a:spLocks noGrp="1"/>
          </p:cNvSpPr>
          <p:nvPr>
            <p:ph type="subTitle" idx="1"/>
          </p:nvPr>
        </p:nvSpPr>
        <p:spPr>
          <a:xfrm>
            <a:off x="2122800" y="530942"/>
            <a:ext cx="9463200" cy="771657"/>
          </a:xfrm>
          <a:prstGeom prst="rect">
            <a:avLst/>
          </a:prstGeom>
          <a:solidFill>
            <a:srgbClr val="004773"/>
          </a:solid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2220"/>
              <a:buNone/>
            </a:pPr>
            <a:r>
              <a:rPr lang="pl-PL" sz="3630" dirty="0" err="1">
                <a:solidFill>
                  <a:schemeClr val="bg1"/>
                </a:solidFill>
              </a:rPr>
              <a:t>Our</a:t>
            </a:r>
            <a:r>
              <a:rPr lang="pl-PL" sz="3630" dirty="0">
                <a:solidFill>
                  <a:schemeClr val="bg1"/>
                </a:solidFill>
              </a:rPr>
              <a:t> </a:t>
            </a:r>
            <a:r>
              <a:rPr lang="pl-PL" sz="3630" dirty="0" err="1">
                <a:solidFill>
                  <a:schemeClr val="bg1"/>
                </a:solidFill>
              </a:rPr>
              <a:t>codebook</a:t>
            </a:r>
            <a:endParaRPr sz="3630" dirty="0">
              <a:solidFill>
                <a:schemeClr val="bg1"/>
              </a:solidFill>
            </a:endParaRPr>
          </a:p>
        </p:txBody>
      </p:sp>
      <p:sp>
        <p:nvSpPr>
          <p:cNvPr id="283" name="Google Shape;283;g35ff9460b71_0_358"/>
          <p:cNvSpPr txBox="1"/>
          <p:nvPr/>
        </p:nvSpPr>
        <p:spPr>
          <a:xfrm>
            <a:off x="2122800" y="1370125"/>
            <a:ext cx="7946400" cy="41868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dk1"/>
              </a:buClr>
              <a:buSzPts val="2000"/>
              <a:buFont typeface="Calibri"/>
              <a:buChar char="●"/>
            </a:pPr>
            <a:r>
              <a:rPr lang="pl-PL" sz="2000">
                <a:solidFill>
                  <a:schemeClr val="dk1"/>
                </a:solidFill>
                <a:latin typeface="Calibri"/>
                <a:ea typeface="Calibri"/>
                <a:cs typeface="Calibri"/>
                <a:sym typeface="Calibri"/>
              </a:rPr>
              <a:t>Larger, tertiary compendia (eg, AccessMedicine/Pharmacy, ClinicalKey)</a:t>
            </a:r>
            <a:endParaRPr sz="2000">
              <a:solidFill>
                <a:schemeClr val="dk1"/>
              </a:solidFill>
              <a:latin typeface="Calibri"/>
              <a:ea typeface="Calibri"/>
              <a:cs typeface="Calibri"/>
              <a:sym typeface="Calibri"/>
            </a:endParaRPr>
          </a:p>
          <a:p>
            <a:pPr marL="457200" lvl="0" indent="0" algn="l" rtl="0">
              <a:spcBef>
                <a:spcPts val="0"/>
              </a:spcBef>
              <a:spcAft>
                <a:spcPts val="0"/>
              </a:spcAft>
              <a:buNone/>
            </a:pPr>
            <a:endParaRPr sz="20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pl-PL" sz="2000">
                <a:solidFill>
                  <a:schemeClr val="dk1"/>
                </a:solidFill>
                <a:latin typeface="Calibri"/>
                <a:ea typeface="Calibri"/>
                <a:cs typeface="Calibri"/>
                <a:sym typeface="Calibri"/>
              </a:rPr>
              <a:t>Specified resource/textbook (eg, UpToDate, Pharmacist's Letter)</a:t>
            </a:r>
            <a:endParaRPr sz="2000">
              <a:solidFill>
                <a:schemeClr val="dk1"/>
              </a:solidFill>
              <a:latin typeface="Calibri"/>
              <a:ea typeface="Calibri"/>
              <a:cs typeface="Calibri"/>
              <a:sym typeface="Calibri"/>
            </a:endParaRPr>
          </a:p>
          <a:p>
            <a:pPr marL="457200" lvl="0" indent="0" algn="l" rtl="0">
              <a:spcBef>
                <a:spcPts val="0"/>
              </a:spcBef>
              <a:spcAft>
                <a:spcPts val="0"/>
              </a:spcAft>
              <a:buNone/>
            </a:pPr>
            <a:endParaRPr sz="20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pl-PL" sz="2000">
                <a:solidFill>
                  <a:schemeClr val="dk1"/>
                </a:solidFill>
                <a:latin typeface="Calibri"/>
                <a:ea typeface="Calibri"/>
                <a:cs typeface="Calibri"/>
                <a:sym typeface="Calibri"/>
              </a:rPr>
              <a:t>Journals/databases (e.g. Embase, PubMed, etc)</a:t>
            </a:r>
            <a:endParaRPr sz="2000">
              <a:solidFill>
                <a:schemeClr val="dk1"/>
              </a:solidFill>
              <a:latin typeface="Calibri"/>
              <a:ea typeface="Calibri"/>
              <a:cs typeface="Calibri"/>
              <a:sym typeface="Calibri"/>
            </a:endParaRPr>
          </a:p>
          <a:p>
            <a:pPr marL="457200" lvl="0" indent="0" algn="l" rtl="0">
              <a:spcBef>
                <a:spcPts val="0"/>
              </a:spcBef>
              <a:spcAft>
                <a:spcPts val="0"/>
              </a:spcAft>
              <a:buNone/>
            </a:pPr>
            <a:endParaRPr sz="20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pl-PL" sz="2000">
                <a:solidFill>
                  <a:schemeClr val="dk1"/>
                </a:solidFill>
                <a:latin typeface="Calibri"/>
                <a:ea typeface="Calibri"/>
                <a:cs typeface="Calibri"/>
                <a:sym typeface="Calibri"/>
              </a:rPr>
              <a:t>Association-related resources (e.g. ASHP, ACCP, SCCM)</a:t>
            </a:r>
            <a:endParaRPr sz="2000">
              <a:solidFill>
                <a:schemeClr val="dk1"/>
              </a:solidFill>
              <a:latin typeface="Calibri"/>
              <a:ea typeface="Calibri"/>
              <a:cs typeface="Calibri"/>
              <a:sym typeface="Calibri"/>
            </a:endParaRPr>
          </a:p>
          <a:p>
            <a:pPr marL="457200" lvl="0" indent="0" algn="l" rtl="0">
              <a:spcBef>
                <a:spcPts val="0"/>
              </a:spcBef>
              <a:spcAft>
                <a:spcPts val="0"/>
              </a:spcAft>
              <a:buNone/>
            </a:pPr>
            <a:endParaRPr sz="20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pl-PL" sz="2000">
                <a:solidFill>
                  <a:schemeClr val="dk1"/>
                </a:solidFill>
                <a:latin typeface="Calibri"/>
                <a:ea typeface="Calibri"/>
                <a:cs typeface="Calibri"/>
                <a:sym typeface="Calibri"/>
              </a:rPr>
              <a:t>Unspecific (e.g. internet, Google, none)</a:t>
            </a:r>
            <a:endParaRPr sz="2000">
              <a:solidFill>
                <a:schemeClr val="dk1"/>
              </a:solidFill>
              <a:latin typeface="Calibri"/>
              <a:ea typeface="Calibri"/>
              <a:cs typeface="Calibri"/>
              <a:sym typeface="Calibri"/>
            </a:endParaRPr>
          </a:p>
          <a:p>
            <a:pPr marL="457200" lvl="0" indent="0" algn="l" rtl="0">
              <a:spcBef>
                <a:spcPts val="0"/>
              </a:spcBef>
              <a:spcAft>
                <a:spcPts val="0"/>
              </a:spcAft>
              <a:buNone/>
            </a:pPr>
            <a:endParaRPr sz="20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pl-PL" sz="2000">
                <a:solidFill>
                  <a:schemeClr val="dk1"/>
                </a:solidFill>
                <a:latin typeface="Calibri"/>
                <a:ea typeface="Calibri"/>
                <a:cs typeface="Calibri"/>
                <a:sym typeface="Calibri"/>
              </a:rPr>
              <a:t>“I have everything I need”</a:t>
            </a:r>
            <a:endParaRPr sz="2000">
              <a:solidFill>
                <a:schemeClr val="dk1"/>
              </a:solidFill>
              <a:latin typeface="Calibri"/>
              <a:ea typeface="Calibri"/>
              <a:cs typeface="Calibri"/>
              <a:sym typeface="Calibri"/>
            </a:endParaRPr>
          </a:p>
          <a:p>
            <a:pPr marL="457200" lvl="0" indent="0" algn="l" rtl="0">
              <a:spcBef>
                <a:spcPts val="0"/>
              </a:spcBef>
              <a:spcAft>
                <a:spcPts val="0"/>
              </a:spcAft>
              <a:buNone/>
            </a:pPr>
            <a:endParaRPr sz="20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pl-PL" sz="2000">
                <a:solidFill>
                  <a:schemeClr val="dk1"/>
                </a:solidFill>
                <a:latin typeface="Calibri"/>
                <a:ea typeface="Calibri"/>
                <a:cs typeface="Calibri"/>
                <a:sym typeface="Calibri"/>
              </a:rPr>
              <a:t>“I don't know what else I need”</a:t>
            </a:r>
            <a:endParaRPr sz="20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g35ff9460b71_0_363"/>
          <p:cNvPicPr preferRelativeResize="0"/>
          <p:nvPr/>
        </p:nvPicPr>
        <p:blipFill rotWithShape="1">
          <a:blip r:embed="rId3">
            <a:alphaModFix/>
          </a:blip>
          <a:srcRect/>
          <a:stretch/>
        </p:blipFill>
        <p:spPr>
          <a:xfrm>
            <a:off x="0" y="79113"/>
            <a:ext cx="12191997" cy="6857998"/>
          </a:xfrm>
          <a:prstGeom prst="rect">
            <a:avLst/>
          </a:prstGeom>
          <a:noFill/>
          <a:ln>
            <a:noFill/>
          </a:ln>
        </p:spPr>
      </p:pic>
      <p:sp>
        <p:nvSpPr>
          <p:cNvPr id="289" name="Google Shape;289;g35ff9460b71_0_363"/>
          <p:cNvSpPr txBox="1">
            <a:spLocks noGrp="1"/>
          </p:cNvSpPr>
          <p:nvPr>
            <p:ph type="subTitle" idx="1"/>
          </p:nvPr>
        </p:nvSpPr>
        <p:spPr>
          <a:xfrm>
            <a:off x="1587322" y="122424"/>
            <a:ext cx="10373619" cy="1006814"/>
          </a:xfrm>
          <a:prstGeom prst="rect">
            <a:avLst/>
          </a:prstGeom>
          <a:solidFill>
            <a:srgbClr val="004773"/>
          </a:solid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2400"/>
              <a:buNone/>
            </a:pPr>
            <a:r>
              <a:rPr lang="pl-PL" sz="2500" dirty="0" err="1">
                <a:solidFill>
                  <a:schemeClr val="bg1"/>
                </a:solidFill>
                <a:latin typeface="Calibri" panose="020F0502020204030204" pitchFamily="34" charset="0"/>
                <a:cs typeface="Calibri" panose="020F0502020204030204" pitchFamily="34" charset="0"/>
              </a:rPr>
              <a:t>If</a:t>
            </a:r>
            <a:r>
              <a:rPr lang="pl-PL" sz="2500" dirty="0">
                <a:solidFill>
                  <a:schemeClr val="bg1"/>
                </a:solidFill>
                <a:latin typeface="Calibri" panose="020F0502020204030204" pitchFamily="34" charset="0"/>
                <a:cs typeface="Calibri" panose="020F0502020204030204" pitchFamily="34" charset="0"/>
              </a:rPr>
              <a:t> </a:t>
            </a:r>
            <a:r>
              <a:rPr lang="pl-PL" sz="2500" dirty="0" err="1">
                <a:solidFill>
                  <a:schemeClr val="bg1"/>
                </a:solidFill>
                <a:latin typeface="Calibri" panose="020F0502020204030204" pitchFamily="34" charset="0"/>
                <a:cs typeface="Calibri" panose="020F0502020204030204" pitchFamily="34" charset="0"/>
              </a:rPr>
              <a:t>you</a:t>
            </a:r>
            <a:r>
              <a:rPr lang="pl-PL" sz="2500" dirty="0">
                <a:solidFill>
                  <a:schemeClr val="bg1"/>
                </a:solidFill>
                <a:latin typeface="Calibri" panose="020F0502020204030204" pitchFamily="34" charset="0"/>
                <a:cs typeface="Calibri" panose="020F0502020204030204" pitchFamily="34" charset="0"/>
              </a:rPr>
              <a:t> </a:t>
            </a:r>
            <a:r>
              <a:rPr lang="pl-PL" sz="2500" dirty="0" err="1">
                <a:solidFill>
                  <a:schemeClr val="bg1"/>
                </a:solidFill>
                <a:latin typeface="Calibri" panose="020F0502020204030204" pitchFamily="34" charset="0"/>
                <a:cs typeface="Calibri" panose="020F0502020204030204" pitchFamily="34" charset="0"/>
              </a:rPr>
              <a:t>could</a:t>
            </a:r>
            <a:r>
              <a:rPr lang="pl-PL" sz="2500" dirty="0">
                <a:solidFill>
                  <a:schemeClr val="bg1"/>
                </a:solidFill>
                <a:latin typeface="Calibri" panose="020F0502020204030204" pitchFamily="34" charset="0"/>
                <a:cs typeface="Calibri" panose="020F0502020204030204" pitchFamily="34" charset="0"/>
              </a:rPr>
              <a:t> </a:t>
            </a:r>
            <a:r>
              <a:rPr lang="pl-PL" sz="2500" dirty="0" err="1">
                <a:solidFill>
                  <a:schemeClr val="bg1"/>
                </a:solidFill>
                <a:latin typeface="Calibri" panose="020F0502020204030204" pitchFamily="34" charset="0"/>
                <a:cs typeface="Calibri" panose="020F0502020204030204" pitchFamily="34" charset="0"/>
              </a:rPr>
              <a:t>have</a:t>
            </a:r>
            <a:r>
              <a:rPr lang="pl-PL" sz="2500" dirty="0">
                <a:solidFill>
                  <a:schemeClr val="bg1"/>
                </a:solidFill>
                <a:latin typeface="Calibri" panose="020F0502020204030204" pitchFamily="34" charset="0"/>
                <a:cs typeface="Calibri" panose="020F0502020204030204" pitchFamily="34" charset="0"/>
              </a:rPr>
              <a:t> </a:t>
            </a:r>
            <a:r>
              <a:rPr lang="pl-PL" sz="2500" dirty="0" err="1">
                <a:solidFill>
                  <a:schemeClr val="bg1"/>
                </a:solidFill>
                <a:latin typeface="Calibri" panose="020F0502020204030204" pitchFamily="34" charset="0"/>
                <a:cs typeface="Calibri" panose="020F0502020204030204" pitchFamily="34" charset="0"/>
              </a:rPr>
              <a:t>your</a:t>
            </a:r>
            <a:r>
              <a:rPr lang="pl-PL" sz="2500" dirty="0">
                <a:solidFill>
                  <a:schemeClr val="bg1"/>
                </a:solidFill>
                <a:latin typeface="Calibri" panose="020F0502020204030204" pitchFamily="34" charset="0"/>
                <a:cs typeface="Calibri" panose="020F0502020204030204" pitchFamily="34" charset="0"/>
              </a:rPr>
              <a:t> </a:t>
            </a:r>
            <a:r>
              <a:rPr lang="pl-PL" sz="2500" dirty="0" err="1">
                <a:solidFill>
                  <a:schemeClr val="bg1"/>
                </a:solidFill>
                <a:latin typeface="Calibri" panose="020F0502020204030204" pitchFamily="34" charset="0"/>
                <a:cs typeface="Calibri" panose="020F0502020204030204" pitchFamily="34" charset="0"/>
              </a:rPr>
              <a:t>employer</a:t>
            </a:r>
            <a:r>
              <a:rPr lang="pl-PL" sz="2500" dirty="0">
                <a:solidFill>
                  <a:schemeClr val="bg1"/>
                </a:solidFill>
                <a:latin typeface="Calibri" panose="020F0502020204030204" pitchFamily="34" charset="0"/>
                <a:cs typeface="Calibri" panose="020F0502020204030204" pitchFamily="34" charset="0"/>
              </a:rPr>
              <a:t> </a:t>
            </a:r>
            <a:r>
              <a:rPr lang="pl-PL" sz="2500" dirty="0" err="1">
                <a:solidFill>
                  <a:schemeClr val="bg1"/>
                </a:solidFill>
                <a:latin typeface="Calibri" panose="020F0502020204030204" pitchFamily="34" charset="0"/>
                <a:cs typeface="Calibri" panose="020F0502020204030204" pitchFamily="34" charset="0"/>
              </a:rPr>
              <a:t>provide</a:t>
            </a:r>
            <a:r>
              <a:rPr lang="pl-PL" sz="2500" dirty="0">
                <a:solidFill>
                  <a:schemeClr val="bg1"/>
                </a:solidFill>
                <a:latin typeface="Calibri" panose="020F0502020204030204" pitchFamily="34" charset="0"/>
                <a:cs typeface="Calibri" panose="020F0502020204030204" pitchFamily="34" charset="0"/>
              </a:rPr>
              <a:t> </a:t>
            </a:r>
            <a:r>
              <a:rPr lang="pl-PL" sz="2500" dirty="0" err="1">
                <a:solidFill>
                  <a:schemeClr val="bg1"/>
                </a:solidFill>
                <a:latin typeface="Calibri" panose="020F0502020204030204" pitchFamily="34" charset="0"/>
                <a:cs typeface="Calibri" panose="020F0502020204030204" pitchFamily="34" charset="0"/>
              </a:rPr>
              <a:t>access</a:t>
            </a:r>
            <a:r>
              <a:rPr lang="pl-PL" sz="2500" dirty="0">
                <a:solidFill>
                  <a:schemeClr val="bg1"/>
                </a:solidFill>
                <a:latin typeface="Calibri" panose="020F0502020204030204" pitchFamily="34" charset="0"/>
                <a:cs typeface="Calibri" panose="020F0502020204030204" pitchFamily="34" charset="0"/>
              </a:rPr>
              <a:t> to one </a:t>
            </a:r>
            <a:r>
              <a:rPr lang="pl-PL" sz="2500" dirty="0" err="1">
                <a:solidFill>
                  <a:schemeClr val="bg1"/>
                </a:solidFill>
                <a:latin typeface="Calibri" panose="020F0502020204030204" pitchFamily="34" charset="0"/>
                <a:cs typeface="Calibri" panose="020F0502020204030204" pitchFamily="34" charset="0"/>
              </a:rPr>
              <a:t>paid</a:t>
            </a:r>
            <a:r>
              <a:rPr lang="pl-PL" sz="2500" dirty="0">
                <a:solidFill>
                  <a:schemeClr val="bg1"/>
                </a:solidFill>
                <a:latin typeface="Calibri" panose="020F0502020204030204" pitchFamily="34" charset="0"/>
                <a:cs typeface="Calibri" panose="020F0502020204030204" pitchFamily="34" charset="0"/>
              </a:rPr>
              <a:t> </a:t>
            </a:r>
            <a:r>
              <a:rPr lang="pl-PL" sz="2500" dirty="0" err="1">
                <a:solidFill>
                  <a:schemeClr val="bg1"/>
                </a:solidFill>
                <a:latin typeface="Calibri" panose="020F0502020204030204" pitchFamily="34" charset="0"/>
                <a:cs typeface="Calibri" panose="020F0502020204030204" pitchFamily="34" charset="0"/>
              </a:rPr>
              <a:t>resource</a:t>
            </a:r>
            <a:r>
              <a:rPr lang="pl-PL" sz="2500" dirty="0">
                <a:solidFill>
                  <a:schemeClr val="bg1"/>
                </a:solidFill>
                <a:latin typeface="Calibri" panose="020F0502020204030204" pitchFamily="34" charset="0"/>
                <a:cs typeface="Calibri" panose="020F0502020204030204" pitchFamily="34" charset="0"/>
              </a:rPr>
              <a:t> </a:t>
            </a:r>
            <a:r>
              <a:rPr lang="pl-PL" sz="2500" dirty="0" err="1">
                <a:solidFill>
                  <a:schemeClr val="bg1"/>
                </a:solidFill>
                <a:latin typeface="Calibri" panose="020F0502020204030204" pitchFamily="34" charset="0"/>
                <a:cs typeface="Calibri" panose="020F0502020204030204" pitchFamily="34" charset="0"/>
              </a:rPr>
              <a:t>that</a:t>
            </a:r>
            <a:r>
              <a:rPr lang="pl-PL" sz="2500" dirty="0">
                <a:solidFill>
                  <a:schemeClr val="bg1"/>
                </a:solidFill>
                <a:latin typeface="Calibri" panose="020F0502020204030204" pitchFamily="34" charset="0"/>
                <a:cs typeface="Calibri" panose="020F0502020204030204" pitchFamily="34" charset="0"/>
              </a:rPr>
              <a:t> </a:t>
            </a:r>
            <a:r>
              <a:rPr lang="pl-PL" sz="2500" dirty="0" err="1">
                <a:solidFill>
                  <a:schemeClr val="bg1"/>
                </a:solidFill>
                <a:latin typeface="Calibri" panose="020F0502020204030204" pitchFamily="34" charset="0"/>
                <a:cs typeface="Calibri" panose="020F0502020204030204" pitchFamily="34" charset="0"/>
              </a:rPr>
              <a:t>is</a:t>
            </a:r>
            <a:r>
              <a:rPr lang="pl-PL" sz="2500" dirty="0">
                <a:solidFill>
                  <a:schemeClr val="bg1"/>
                </a:solidFill>
                <a:latin typeface="Calibri" panose="020F0502020204030204" pitchFamily="34" charset="0"/>
                <a:cs typeface="Calibri" panose="020F0502020204030204" pitchFamily="34" charset="0"/>
              </a:rPr>
              <a:t> </a:t>
            </a:r>
            <a:r>
              <a:rPr lang="pl-PL" sz="2500" dirty="0" err="1">
                <a:solidFill>
                  <a:schemeClr val="bg1"/>
                </a:solidFill>
                <a:latin typeface="Calibri" panose="020F0502020204030204" pitchFamily="34" charset="0"/>
                <a:cs typeface="Calibri" panose="020F0502020204030204" pitchFamily="34" charset="0"/>
              </a:rPr>
              <a:t>currently</a:t>
            </a:r>
            <a:r>
              <a:rPr lang="pl-PL" sz="2500" dirty="0">
                <a:solidFill>
                  <a:schemeClr val="bg1"/>
                </a:solidFill>
                <a:latin typeface="Calibri" panose="020F0502020204030204" pitchFamily="34" charset="0"/>
                <a:cs typeface="Calibri" panose="020F0502020204030204" pitchFamily="34" charset="0"/>
              </a:rPr>
              <a:t> </a:t>
            </a:r>
            <a:r>
              <a:rPr lang="pl-PL" sz="2500" dirty="0" err="1">
                <a:solidFill>
                  <a:schemeClr val="bg1"/>
                </a:solidFill>
                <a:latin typeface="Calibri" panose="020F0502020204030204" pitchFamily="34" charset="0"/>
                <a:cs typeface="Calibri" panose="020F0502020204030204" pitchFamily="34" charset="0"/>
              </a:rPr>
              <a:t>unavailable</a:t>
            </a:r>
            <a:r>
              <a:rPr lang="pl-PL" sz="2500" dirty="0">
                <a:solidFill>
                  <a:schemeClr val="bg1"/>
                </a:solidFill>
                <a:latin typeface="Calibri" panose="020F0502020204030204" pitchFamily="34" charset="0"/>
                <a:cs typeface="Calibri" panose="020F0502020204030204" pitchFamily="34" charset="0"/>
              </a:rPr>
              <a:t> to </a:t>
            </a:r>
            <a:r>
              <a:rPr lang="pl-PL" sz="2500" dirty="0" err="1">
                <a:solidFill>
                  <a:schemeClr val="bg1"/>
                </a:solidFill>
                <a:latin typeface="Calibri" panose="020F0502020204030204" pitchFamily="34" charset="0"/>
                <a:cs typeface="Calibri" panose="020F0502020204030204" pitchFamily="34" charset="0"/>
              </a:rPr>
              <a:t>you</a:t>
            </a:r>
            <a:r>
              <a:rPr lang="pl-PL" sz="2500" dirty="0">
                <a:solidFill>
                  <a:schemeClr val="bg1"/>
                </a:solidFill>
                <a:latin typeface="Calibri" panose="020F0502020204030204" pitchFamily="34" charset="0"/>
                <a:cs typeface="Calibri" panose="020F0502020204030204" pitchFamily="34" charset="0"/>
              </a:rPr>
              <a:t>, </a:t>
            </a:r>
            <a:r>
              <a:rPr lang="pl-PL" sz="2500" dirty="0" err="1">
                <a:solidFill>
                  <a:schemeClr val="bg1"/>
                </a:solidFill>
                <a:latin typeface="Calibri" panose="020F0502020204030204" pitchFamily="34" charset="0"/>
                <a:cs typeface="Calibri" panose="020F0502020204030204" pitchFamily="34" charset="0"/>
              </a:rPr>
              <a:t>what</a:t>
            </a:r>
            <a:r>
              <a:rPr lang="pl-PL" sz="2500" dirty="0">
                <a:solidFill>
                  <a:schemeClr val="bg1"/>
                </a:solidFill>
                <a:latin typeface="Calibri" panose="020F0502020204030204" pitchFamily="34" charset="0"/>
                <a:cs typeface="Calibri" panose="020F0502020204030204" pitchFamily="34" charset="0"/>
              </a:rPr>
              <a:t> </a:t>
            </a:r>
            <a:r>
              <a:rPr lang="pl-PL" sz="2500" dirty="0" err="1">
                <a:solidFill>
                  <a:schemeClr val="bg1"/>
                </a:solidFill>
                <a:latin typeface="Calibri" panose="020F0502020204030204" pitchFamily="34" charset="0"/>
                <a:cs typeface="Calibri" panose="020F0502020204030204" pitchFamily="34" charset="0"/>
              </a:rPr>
              <a:t>would</a:t>
            </a:r>
            <a:r>
              <a:rPr lang="pl-PL" sz="2500" dirty="0">
                <a:solidFill>
                  <a:schemeClr val="bg1"/>
                </a:solidFill>
                <a:latin typeface="Calibri" panose="020F0502020204030204" pitchFamily="34" charset="0"/>
                <a:cs typeface="Calibri" panose="020F0502020204030204" pitchFamily="34" charset="0"/>
              </a:rPr>
              <a:t> </a:t>
            </a:r>
            <a:r>
              <a:rPr lang="pl-PL" sz="2500" dirty="0" err="1">
                <a:solidFill>
                  <a:schemeClr val="bg1"/>
                </a:solidFill>
                <a:latin typeface="Calibri" panose="020F0502020204030204" pitchFamily="34" charset="0"/>
                <a:cs typeface="Calibri" panose="020F0502020204030204" pitchFamily="34" charset="0"/>
              </a:rPr>
              <a:t>it</a:t>
            </a:r>
            <a:r>
              <a:rPr lang="pl-PL" sz="2500" dirty="0">
                <a:solidFill>
                  <a:schemeClr val="bg1"/>
                </a:solidFill>
                <a:latin typeface="Calibri" panose="020F0502020204030204" pitchFamily="34" charset="0"/>
                <a:cs typeface="Calibri" panose="020F0502020204030204" pitchFamily="34" charset="0"/>
              </a:rPr>
              <a:t> be and </a:t>
            </a:r>
            <a:r>
              <a:rPr lang="pl-PL" sz="2500" dirty="0" err="1">
                <a:solidFill>
                  <a:schemeClr val="bg1"/>
                </a:solidFill>
                <a:latin typeface="Calibri" panose="020F0502020204030204" pitchFamily="34" charset="0"/>
                <a:cs typeface="Calibri" panose="020F0502020204030204" pitchFamily="34" charset="0"/>
              </a:rPr>
              <a:t>why</a:t>
            </a:r>
            <a:r>
              <a:rPr lang="pl-PL" sz="2500" dirty="0">
                <a:solidFill>
                  <a:schemeClr val="bg1"/>
                </a:solidFill>
                <a:latin typeface="Calibri" panose="020F0502020204030204" pitchFamily="34" charset="0"/>
                <a:cs typeface="Calibri" panose="020F0502020204030204" pitchFamily="34" charset="0"/>
              </a:rPr>
              <a:t>?</a:t>
            </a:r>
            <a:endParaRPr sz="2500" dirty="0">
              <a:solidFill>
                <a:schemeClr val="bg1"/>
              </a:solidFill>
              <a:latin typeface="Calibri" panose="020F0502020204030204" pitchFamily="34" charset="0"/>
              <a:cs typeface="Calibri" panose="020F0502020204030204" pitchFamily="34" charset="0"/>
              <a:sym typeface="Calibri"/>
            </a:endParaRPr>
          </a:p>
        </p:txBody>
      </p:sp>
      <p:pic>
        <p:nvPicPr>
          <p:cNvPr id="290" name="Google Shape;290;g35ff9460b71_0_363" title="Gráfico"/>
          <p:cNvPicPr preferRelativeResize="0"/>
          <p:nvPr/>
        </p:nvPicPr>
        <p:blipFill>
          <a:blip r:embed="rId4">
            <a:alphaModFix/>
          </a:blip>
          <a:stretch>
            <a:fillRect/>
          </a:stretch>
        </p:blipFill>
        <p:spPr>
          <a:xfrm>
            <a:off x="1739606" y="1212557"/>
            <a:ext cx="8289297" cy="4967355"/>
          </a:xfrm>
          <a:prstGeom prst="rect">
            <a:avLst/>
          </a:prstGeom>
          <a:noFill/>
          <a:ln>
            <a:noFill/>
          </a:ln>
        </p:spPr>
      </p:pic>
      <p:sp>
        <p:nvSpPr>
          <p:cNvPr id="13" name="Google Shape;1997;p60">
            <a:extLst>
              <a:ext uri="{FF2B5EF4-FFF2-40B4-BE49-F238E27FC236}">
                <a16:creationId xmlns:a16="http://schemas.microsoft.com/office/drawing/2014/main" id="{324909E3-FA08-28BB-C3CD-A9B310CDC17F}"/>
              </a:ext>
            </a:extLst>
          </p:cNvPr>
          <p:cNvSpPr txBox="1"/>
          <p:nvPr/>
        </p:nvSpPr>
        <p:spPr>
          <a:xfrm>
            <a:off x="8198589" y="4164970"/>
            <a:ext cx="931600" cy="495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 sz="1300" b="1" dirty="0">
                <a:solidFill>
                  <a:srgbClr val="F2F2F2"/>
                </a:solidFill>
                <a:latin typeface="Calibri" panose="020F0502020204030204" pitchFamily="34" charset="0"/>
                <a:ea typeface="Happy Monkey"/>
                <a:cs typeface="Calibri" panose="020F0502020204030204" pitchFamily="34" charset="0"/>
                <a:sym typeface="Happy Monkey"/>
              </a:rPr>
              <a:t>Clinical Pharma-</a:t>
            </a:r>
            <a:r>
              <a:rPr lang="en" sz="1300" b="1" dirty="0" err="1">
                <a:solidFill>
                  <a:srgbClr val="F2F2F2"/>
                </a:solidFill>
                <a:latin typeface="Calibri" panose="020F0502020204030204" pitchFamily="34" charset="0"/>
                <a:ea typeface="Happy Monkey"/>
                <a:cs typeface="Calibri" panose="020F0502020204030204" pitchFamily="34" charset="0"/>
                <a:sym typeface="Happy Monkey"/>
              </a:rPr>
              <a:t>cology</a:t>
            </a:r>
            <a:endParaRPr sz="1300" b="1" dirty="0">
              <a:solidFill>
                <a:srgbClr val="F2F2F2"/>
              </a:solidFill>
              <a:latin typeface="Calibri" panose="020F0502020204030204" pitchFamily="34" charset="0"/>
              <a:ea typeface="Happy Monkey"/>
              <a:cs typeface="Calibri" panose="020F0502020204030204" pitchFamily="34" charset="0"/>
              <a:sym typeface="Happy Monkey"/>
            </a:endParaRPr>
          </a:p>
        </p:txBody>
      </p:sp>
      <p:sp>
        <p:nvSpPr>
          <p:cNvPr id="14" name="Google Shape;1998;p60">
            <a:extLst>
              <a:ext uri="{FF2B5EF4-FFF2-40B4-BE49-F238E27FC236}">
                <a16:creationId xmlns:a16="http://schemas.microsoft.com/office/drawing/2014/main" id="{BAA22552-F1CF-F640-51CB-8BD384B41763}"/>
              </a:ext>
            </a:extLst>
          </p:cNvPr>
          <p:cNvSpPr txBox="1"/>
          <p:nvPr/>
        </p:nvSpPr>
        <p:spPr>
          <a:xfrm>
            <a:off x="8086789" y="2388303"/>
            <a:ext cx="1155200" cy="495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 sz="1300" b="1" dirty="0">
                <a:solidFill>
                  <a:schemeClr val="bg1"/>
                </a:solidFill>
                <a:latin typeface="Calibri" panose="020F0502020204030204" pitchFamily="34" charset="0"/>
                <a:ea typeface="Happy Monkey"/>
                <a:cs typeface="Calibri" panose="020F0502020204030204" pitchFamily="34" charset="0"/>
                <a:sym typeface="Happy Monkey"/>
              </a:rPr>
              <a:t>Access Medicine/ Pediatrics/ Pharmacy</a:t>
            </a:r>
            <a:endParaRPr sz="1300" b="1" dirty="0">
              <a:solidFill>
                <a:schemeClr val="bg1"/>
              </a:solidFill>
              <a:latin typeface="Calibri" panose="020F0502020204030204" pitchFamily="34" charset="0"/>
              <a:ea typeface="Happy Monkey"/>
              <a:cs typeface="Calibri" panose="020F0502020204030204" pitchFamily="34" charset="0"/>
              <a:sym typeface="Happy Monkey"/>
            </a:endParaRPr>
          </a:p>
        </p:txBody>
      </p:sp>
      <p:sp>
        <p:nvSpPr>
          <p:cNvPr id="15" name="Google Shape;1999;p60">
            <a:extLst>
              <a:ext uri="{FF2B5EF4-FFF2-40B4-BE49-F238E27FC236}">
                <a16:creationId xmlns:a16="http://schemas.microsoft.com/office/drawing/2014/main" id="{9A6B1BB5-4D41-AF51-8C31-3AE676CD9798}"/>
              </a:ext>
            </a:extLst>
          </p:cNvPr>
          <p:cNvSpPr txBox="1"/>
          <p:nvPr/>
        </p:nvSpPr>
        <p:spPr>
          <a:xfrm>
            <a:off x="8110989" y="1762104"/>
            <a:ext cx="1106800" cy="495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 sz="1300" b="1">
                <a:solidFill>
                  <a:srgbClr val="F2F2F2"/>
                </a:solidFill>
                <a:latin typeface="Calibri" panose="020F0502020204030204" pitchFamily="34" charset="0"/>
                <a:ea typeface="Happy Monkey"/>
                <a:cs typeface="Calibri" panose="020F0502020204030204" pitchFamily="34" charset="0"/>
                <a:sym typeface="Happy Monkey"/>
              </a:rPr>
              <a:t>ClinicalKey</a:t>
            </a:r>
            <a:endParaRPr sz="1300" b="1">
              <a:solidFill>
                <a:srgbClr val="F2F2F2"/>
              </a:solidFill>
              <a:latin typeface="Calibri" panose="020F0502020204030204" pitchFamily="34" charset="0"/>
              <a:ea typeface="Happy Monkey"/>
              <a:cs typeface="Calibri" panose="020F0502020204030204" pitchFamily="34" charset="0"/>
              <a:sym typeface="Happy Monkey"/>
            </a:endParaRPr>
          </a:p>
        </p:txBody>
      </p:sp>
      <p:sp>
        <p:nvSpPr>
          <p:cNvPr id="16" name="Google Shape;2000;p60">
            <a:extLst>
              <a:ext uri="{FF2B5EF4-FFF2-40B4-BE49-F238E27FC236}">
                <a16:creationId xmlns:a16="http://schemas.microsoft.com/office/drawing/2014/main" id="{646943C7-2B0C-1652-46FF-897E1D7A6F90}"/>
              </a:ext>
            </a:extLst>
          </p:cNvPr>
          <p:cNvSpPr txBox="1"/>
          <p:nvPr/>
        </p:nvSpPr>
        <p:spPr>
          <a:xfrm>
            <a:off x="3044355" y="4659850"/>
            <a:ext cx="1280000" cy="495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 sz="1300" b="1" dirty="0">
                <a:solidFill>
                  <a:srgbClr val="F2F2F2"/>
                </a:solidFill>
                <a:latin typeface="Calibri" panose="020F0502020204030204" pitchFamily="34" charset="0"/>
                <a:ea typeface="Happy Monkey"/>
                <a:cs typeface="Calibri" panose="020F0502020204030204" pitchFamily="34" charset="0"/>
                <a:sym typeface="Happy Monkey"/>
              </a:rPr>
              <a:t>Pharmacist’s Letter</a:t>
            </a:r>
            <a:endParaRPr sz="1300" b="1" dirty="0">
              <a:solidFill>
                <a:srgbClr val="F2F2F2"/>
              </a:solidFill>
              <a:latin typeface="Calibri" panose="020F0502020204030204" pitchFamily="34" charset="0"/>
              <a:ea typeface="Happy Monkey"/>
              <a:cs typeface="Calibri" panose="020F0502020204030204" pitchFamily="34" charset="0"/>
              <a:sym typeface="Happy Monkey"/>
            </a:endParaRPr>
          </a:p>
        </p:txBody>
      </p:sp>
      <p:sp>
        <p:nvSpPr>
          <p:cNvPr id="17" name="Google Shape;2001;p60">
            <a:extLst>
              <a:ext uri="{FF2B5EF4-FFF2-40B4-BE49-F238E27FC236}">
                <a16:creationId xmlns:a16="http://schemas.microsoft.com/office/drawing/2014/main" id="{D6524185-ADEA-F026-012C-F65BB00C30C1}"/>
              </a:ext>
            </a:extLst>
          </p:cNvPr>
          <p:cNvSpPr txBox="1"/>
          <p:nvPr/>
        </p:nvSpPr>
        <p:spPr>
          <a:xfrm>
            <a:off x="3044355" y="3385370"/>
            <a:ext cx="1280000" cy="495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 sz="1300" b="1" dirty="0">
                <a:solidFill>
                  <a:schemeClr val="bg1"/>
                </a:solidFill>
                <a:latin typeface="Calibri" panose="020F0502020204030204" pitchFamily="34" charset="0"/>
                <a:ea typeface="Happy Monkey"/>
                <a:cs typeface="Calibri" panose="020F0502020204030204" pitchFamily="34" charset="0"/>
                <a:sym typeface="Happy Monkey"/>
              </a:rPr>
              <a:t>UpToDate</a:t>
            </a:r>
            <a:endParaRPr sz="1300" b="1" dirty="0">
              <a:solidFill>
                <a:schemeClr val="bg1"/>
              </a:solidFill>
              <a:latin typeface="Calibri" panose="020F0502020204030204" pitchFamily="34" charset="0"/>
              <a:ea typeface="Happy Monkey"/>
              <a:cs typeface="Calibri" panose="020F0502020204030204" pitchFamily="34" charset="0"/>
              <a:sym typeface="Happy Monkey"/>
            </a:endParaRPr>
          </a:p>
        </p:txBody>
      </p:sp>
      <p:sp>
        <p:nvSpPr>
          <p:cNvPr id="18" name="Google Shape;2002;p60">
            <a:extLst>
              <a:ext uri="{FF2B5EF4-FFF2-40B4-BE49-F238E27FC236}">
                <a16:creationId xmlns:a16="http://schemas.microsoft.com/office/drawing/2014/main" id="{C6457745-32E8-D211-6136-AA68515802A2}"/>
              </a:ext>
            </a:extLst>
          </p:cNvPr>
          <p:cNvSpPr txBox="1"/>
          <p:nvPr/>
        </p:nvSpPr>
        <p:spPr>
          <a:xfrm>
            <a:off x="3044355" y="2257304"/>
            <a:ext cx="1280000" cy="495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 sz="1300" b="1" dirty="0">
                <a:solidFill>
                  <a:schemeClr val="lt1"/>
                </a:solidFill>
                <a:latin typeface="Calibri" panose="020F0502020204030204" pitchFamily="34" charset="0"/>
                <a:ea typeface="Happy Monkey"/>
                <a:cs typeface="Calibri" panose="020F0502020204030204" pitchFamily="34" charset="0"/>
                <a:sym typeface="Happy Monkey"/>
              </a:rPr>
              <a:t>Sanford Guide</a:t>
            </a:r>
            <a:endParaRPr sz="1300" b="1" dirty="0">
              <a:solidFill>
                <a:schemeClr val="lt1"/>
              </a:solidFill>
              <a:latin typeface="Calibri" panose="020F0502020204030204" pitchFamily="34" charset="0"/>
              <a:ea typeface="Happy Monkey"/>
              <a:cs typeface="Calibri" panose="020F0502020204030204" pitchFamily="34" charset="0"/>
              <a:sym typeface="Happy Monkey"/>
            </a:endParaRPr>
          </a:p>
        </p:txBody>
      </p:sp>
      <p:sp>
        <p:nvSpPr>
          <p:cNvPr id="19" name="Google Shape;2003;p60">
            <a:extLst>
              <a:ext uri="{FF2B5EF4-FFF2-40B4-BE49-F238E27FC236}">
                <a16:creationId xmlns:a16="http://schemas.microsoft.com/office/drawing/2014/main" id="{033A7060-21A3-2E76-566B-899ADFE9FEC7}"/>
              </a:ext>
            </a:extLst>
          </p:cNvPr>
          <p:cNvSpPr txBox="1"/>
          <p:nvPr/>
        </p:nvSpPr>
        <p:spPr>
          <a:xfrm>
            <a:off x="3044355" y="1418590"/>
            <a:ext cx="1280000" cy="495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 sz="1300" b="1" dirty="0">
                <a:solidFill>
                  <a:schemeClr val="tx1"/>
                </a:solidFill>
                <a:latin typeface="Calibri" panose="020F0502020204030204" pitchFamily="34" charset="0"/>
                <a:ea typeface="Happy Monkey"/>
                <a:cs typeface="Calibri" panose="020F0502020204030204" pitchFamily="34" charset="0"/>
                <a:sym typeface="Happy Monkey"/>
              </a:rPr>
              <a:t>Facts &amp; Comparisons</a:t>
            </a:r>
            <a:endParaRPr sz="1300" b="1" dirty="0">
              <a:solidFill>
                <a:schemeClr val="tx1"/>
              </a:solidFill>
              <a:latin typeface="Calibri" panose="020F0502020204030204" pitchFamily="34" charset="0"/>
              <a:ea typeface="Happy Monkey"/>
              <a:cs typeface="Calibri" panose="020F0502020204030204" pitchFamily="34" charset="0"/>
              <a:sym typeface="Happy Monkey"/>
            </a:endParaRPr>
          </a:p>
        </p:txBody>
      </p:sp>
      <p:sp>
        <p:nvSpPr>
          <p:cNvPr id="20" name="Google Shape;2004;p60">
            <a:extLst>
              <a:ext uri="{FF2B5EF4-FFF2-40B4-BE49-F238E27FC236}">
                <a16:creationId xmlns:a16="http://schemas.microsoft.com/office/drawing/2014/main" id="{E3BBA237-D636-1E1E-C20E-C1B7D2904D83}"/>
              </a:ext>
            </a:extLst>
          </p:cNvPr>
          <p:cNvSpPr txBox="1"/>
          <p:nvPr/>
        </p:nvSpPr>
        <p:spPr>
          <a:xfrm>
            <a:off x="4665122" y="4559204"/>
            <a:ext cx="1280000" cy="495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 sz="1300" b="1" dirty="0" err="1">
                <a:solidFill>
                  <a:schemeClr val="lt1"/>
                </a:solidFill>
                <a:latin typeface="Calibri" panose="020F0502020204030204" pitchFamily="34" charset="0"/>
                <a:ea typeface="Happy Monkey"/>
                <a:cs typeface="Calibri" panose="020F0502020204030204" pitchFamily="34" charset="0"/>
                <a:sym typeface="Happy Monkey"/>
              </a:rPr>
              <a:t>Lexidrug</a:t>
            </a:r>
            <a:endParaRPr sz="1300" b="1" dirty="0">
              <a:solidFill>
                <a:schemeClr val="lt1"/>
              </a:solidFill>
              <a:latin typeface="Calibri" panose="020F0502020204030204" pitchFamily="34" charset="0"/>
              <a:ea typeface="Happy Monkey"/>
              <a:cs typeface="Calibri" panose="020F0502020204030204" pitchFamily="34" charset="0"/>
              <a:sym typeface="Happy Monkey"/>
            </a:endParaRPr>
          </a:p>
        </p:txBody>
      </p:sp>
      <p:sp>
        <p:nvSpPr>
          <p:cNvPr id="21" name="Google Shape;2005;p60">
            <a:extLst>
              <a:ext uri="{FF2B5EF4-FFF2-40B4-BE49-F238E27FC236}">
                <a16:creationId xmlns:a16="http://schemas.microsoft.com/office/drawing/2014/main" id="{E0F4D952-B67B-DCD6-1487-911DA59A90F9}"/>
              </a:ext>
            </a:extLst>
          </p:cNvPr>
          <p:cNvSpPr txBox="1"/>
          <p:nvPr/>
        </p:nvSpPr>
        <p:spPr>
          <a:xfrm>
            <a:off x="4665122" y="3073604"/>
            <a:ext cx="1280000" cy="495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 sz="1300" b="1" dirty="0">
                <a:solidFill>
                  <a:schemeClr val="bg1"/>
                </a:solidFill>
                <a:latin typeface="Calibri" panose="020F0502020204030204" pitchFamily="34" charset="0"/>
                <a:ea typeface="Happy Monkey"/>
                <a:cs typeface="Calibri" panose="020F0502020204030204" pitchFamily="34" charset="0"/>
                <a:sym typeface="Happy Monkey"/>
              </a:rPr>
              <a:t>Natural Medicines</a:t>
            </a:r>
            <a:endParaRPr sz="1300" b="1" dirty="0">
              <a:solidFill>
                <a:schemeClr val="bg1"/>
              </a:solidFill>
              <a:latin typeface="Calibri" panose="020F0502020204030204" pitchFamily="34" charset="0"/>
              <a:ea typeface="Happy Monkey"/>
              <a:cs typeface="Calibri" panose="020F0502020204030204" pitchFamily="34" charset="0"/>
              <a:sym typeface="Happy Monkey"/>
            </a:endParaRPr>
          </a:p>
        </p:txBody>
      </p:sp>
      <p:sp>
        <p:nvSpPr>
          <p:cNvPr id="22" name="Google Shape;2006;p60">
            <a:extLst>
              <a:ext uri="{FF2B5EF4-FFF2-40B4-BE49-F238E27FC236}">
                <a16:creationId xmlns:a16="http://schemas.microsoft.com/office/drawing/2014/main" id="{2E9490BA-2B31-560D-F9B3-5DDE4BE6D430}"/>
              </a:ext>
            </a:extLst>
          </p:cNvPr>
          <p:cNvSpPr txBox="1"/>
          <p:nvPr/>
        </p:nvSpPr>
        <p:spPr>
          <a:xfrm>
            <a:off x="4681022" y="2257304"/>
            <a:ext cx="1280000" cy="495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 sz="1300" b="1">
                <a:solidFill>
                  <a:schemeClr val="lt1"/>
                </a:solidFill>
                <a:latin typeface="Calibri" panose="020F0502020204030204" pitchFamily="34" charset="0"/>
                <a:ea typeface="Happy Monkey"/>
                <a:cs typeface="Calibri" panose="020F0502020204030204" pitchFamily="34" charset="0"/>
                <a:sym typeface="Happy Monkey"/>
              </a:rPr>
              <a:t>Micromedex</a:t>
            </a:r>
            <a:endParaRPr sz="1300" b="1">
              <a:solidFill>
                <a:schemeClr val="lt1"/>
              </a:solidFill>
              <a:latin typeface="Calibri" panose="020F0502020204030204" pitchFamily="34" charset="0"/>
              <a:ea typeface="Happy Monkey"/>
              <a:cs typeface="Calibri" panose="020F0502020204030204" pitchFamily="34" charset="0"/>
              <a:sym typeface="Happy Monkey"/>
            </a:endParaRPr>
          </a:p>
        </p:txBody>
      </p:sp>
      <p:sp>
        <p:nvSpPr>
          <p:cNvPr id="23" name="Google Shape;2007;p60">
            <a:extLst>
              <a:ext uri="{FF2B5EF4-FFF2-40B4-BE49-F238E27FC236}">
                <a16:creationId xmlns:a16="http://schemas.microsoft.com/office/drawing/2014/main" id="{87A9020D-FF8B-5CEF-FA5E-BCDE5DCE49BD}"/>
              </a:ext>
            </a:extLst>
          </p:cNvPr>
          <p:cNvSpPr txBox="1"/>
          <p:nvPr/>
        </p:nvSpPr>
        <p:spPr>
          <a:xfrm>
            <a:off x="4681022" y="1588004"/>
            <a:ext cx="1280000" cy="495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 sz="1300" b="1" dirty="0">
                <a:solidFill>
                  <a:schemeClr val="tx1"/>
                </a:solidFill>
                <a:latin typeface="Calibri" panose="020F0502020204030204" pitchFamily="34" charset="0"/>
                <a:ea typeface="Happy Monkey"/>
                <a:cs typeface="Calibri" panose="020F0502020204030204" pitchFamily="34" charset="0"/>
                <a:sym typeface="Happy Monkey"/>
              </a:rPr>
              <a:t>NEJM</a:t>
            </a:r>
            <a:endParaRPr sz="1300" b="1" dirty="0">
              <a:solidFill>
                <a:schemeClr val="tx1"/>
              </a:solidFill>
              <a:latin typeface="Calibri" panose="020F0502020204030204" pitchFamily="34" charset="0"/>
              <a:ea typeface="Happy Monkey"/>
              <a:cs typeface="Calibri" panose="020F0502020204030204" pitchFamily="34" charset="0"/>
              <a:sym typeface="Happy Monkey"/>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g35ff9460b71_0_368"/>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296" name="Google Shape;296;g35ff9460b71_0_368"/>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a:p>
          <a:p>
            <a:pPr marL="0" lvl="0" indent="0" algn="l" rtl="0">
              <a:lnSpc>
                <a:spcPct val="90000"/>
              </a:lnSpc>
              <a:spcBef>
                <a:spcPts val="0"/>
              </a:spcBef>
              <a:spcAft>
                <a:spcPts val="0"/>
              </a:spcAft>
              <a:buClr>
                <a:schemeClr val="dk1"/>
              </a:buClr>
              <a:buSzPts val="2400"/>
              <a:buNone/>
            </a:pPr>
            <a:endParaRPr/>
          </a:p>
        </p:txBody>
      </p:sp>
      <p:sp>
        <p:nvSpPr>
          <p:cNvPr id="297" name="Google Shape;297;g35ff9460b71_0_368"/>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pl-PL"/>
              <a:t>Implications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3"/>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g35ff9460b71_0_378"/>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303" name="Google Shape;303;g35ff9460b71_0_378"/>
          <p:cNvSpPr txBox="1">
            <a:spLocks noGrp="1"/>
          </p:cNvSpPr>
          <p:nvPr>
            <p:ph type="subTitle" idx="1"/>
          </p:nvPr>
        </p:nvSpPr>
        <p:spPr>
          <a:xfrm>
            <a:off x="2068775" y="1083149"/>
            <a:ext cx="9463200" cy="723900"/>
          </a:xfrm>
          <a:prstGeom prst="rect">
            <a:avLst/>
          </a:prstGeom>
          <a:solidFill>
            <a:srgbClr val="004773"/>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pl-PL" sz="3600" dirty="0" err="1">
                <a:solidFill>
                  <a:schemeClr val="bg1"/>
                </a:solidFill>
              </a:rPr>
              <a:t>Impacts</a:t>
            </a:r>
            <a:r>
              <a:rPr lang="pl-PL" sz="3600" dirty="0">
                <a:solidFill>
                  <a:schemeClr val="bg1"/>
                </a:solidFill>
              </a:rPr>
              <a:t> On…</a:t>
            </a:r>
            <a:endParaRPr sz="3600" dirty="0">
              <a:solidFill>
                <a:schemeClr val="bg1"/>
              </a:solidFill>
            </a:endParaRPr>
          </a:p>
        </p:txBody>
      </p:sp>
      <p:sp>
        <p:nvSpPr>
          <p:cNvPr id="304" name="Google Shape;304;g35ff9460b71_0_378"/>
          <p:cNvSpPr txBox="1"/>
          <p:nvPr/>
        </p:nvSpPr>
        <p:spPr>
          <a:xfrm>
            <a:off x="2068775" y="2105250"/>
            <a:ext cx="8649600" cy="26475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Font typeface="Calibri"/>
              <a:buChar char="●"/>
            </a:pPr>
            <a:r>
              <a:rPr lang="pl-PL" sz="2000">
                <a:latin typeface="Calibri"/>
                <a:ea typeface="Calibri"/>
                <a:cs typeface="Calibri"/>
                <a:sym typeface="Calibri"/>
              </a:rPr>
              <a:t>Instruction</a:t>
            </a:r>
            <a:endParaRPr sz="2000">
              <a:latin typeface="Calibri"/>
              <a:ea typeface="Calibri"/>
              <a:cs typeface="Calibri"/>
              <a:sym typeface="Calibri"/>
            </a:endParaRPr>
          </a:p>
          <a:p>
            <a:pPr marL="914400" lvl="1" indent="-355600" algn="l" rtl="0">
              <a:spcBef>
                <a:spcPts val="0"/>
              </a:spcBef>
              <a:spcAft>
                <a:spcPts val="0"/>
              </a:spcAft>
              <a:buSzPts val="2000"/>
              <a:buFont typeface="Calibri"/>
              <a:buChar char="○"/>
            </a:pPr>
            <a:r>
              <a:rPr lang="pl-PL" sz="2000">
                <a:latin typeface="Calibri"/>
                <a:ea typeface="Calibri"/>
                <a:cs typeface="Calibri"/>
                <a:sym typeface="Calibri"/>
              </a:rPr>
              <a:t>Focus on the most available resources</a:t>
            </a:r>
            <a:endParaRPr sz="2000">
              <a:latin typeface="Calibri"/>
              <a:ea typeface="Calibri"/>
              <a:cs typeface="Calibri"/>
              <a:sym typeface="Calibri"/>
            </a:endParaRPr>
          </a:p>
          <a:p>
            <a:pPr marL="457200" lvl="0" indent="0" algn="l" rtl="0">
              <a:spcBef>
                <a:spcPts val="0"/>
              </a:spcBef>
              <a:spcAft>
                <a:spcPts val="0"/>
              </a:spcAft>
              <a:buNone/>
            </a:pP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pl-PL" sz="2000">
                <a:latin typeface="Calibri"/>
                <a:ea typeface="Calibri"/>
                <a:cs typeface="Calibri"/>
                <a:sym typeface="Calibri"/>
              </a:rPr>
              <a:t>Collection development</a:t>
            </a:r>
            <a:endParaRPr sz="2000">
              <a:latin typeface="Calibri"/>
              <a:ea typeface="Calibri"/>
              <a:cs typeface="Calibri"/>
              <a:sym typeface="Calibri"/>
            </a:endParaRPr>
          </a:p>
          <a:p>
            <a:pPr marL="914400" lvl="1" indent="-355600" algn="l" rtl="0">
              <a:spcBef>
                <a:spcPts val="0"/>
              </a:spcBef>
              <a:spcAft>
                <a:spcPts val="0"/>
              </a:spcAft>
              <a:buSzPts val="2000"/>
              <a:buFont typeface="Calibri"/>
              <a:buChar char="○"/>
            </a:pPr>
            <a:r>
              <a:rPr lang="pl-PL" sz="2000">
                <a:latin typeface="Calibri"/>
                <a:ea typeface="Calibri"/>
                <a:cs typeface="Calibri"/>
                <a:sym typeface="Calibri"/>
              </a:rPr>
              <a:t>Prioritize the most used resources</a:t>
            </a:r>
            <a:endParaRPr sz="2000">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pl-PL" sz="2000">
                <a:latin typeface="Calibri"/>
                <a:ea typeface="Calibri"/>
                <a:cs typeface="Calibri"/>
                <a:sym typeface="Calibri"/>
              </a:rPr>
              <a:t>Future clinicians</a:t>
            </a:r>
            <a:endParaRPr sz="2000">
              <a:latin typeface="Calibri"/>
              <a:ea typeface="Calibri"/>
              <a:cs typeface="Calibri"/>
              <a:sym typeface="Calibri"/>
            </a:endParaRPr>
          </a:p>
          <a:p>
            <a:pPr marL="914400" lvl="1" indent="-355600" algn="l" rtl="0">
              <a:spcBef>
                <a:spcPts val="0"/>
              </a:spcBef>
              <a:spcAft>
                <a:spcPts val="0"/>
              </a:spcAft>
              <a:buSzPts val="2000"/>
              <a:buFont typeface="Calibri"/>
              <a:buChar char="○"/>
            </a:pPr>
            <a:r>
              <a:rPr lang="pl-PL" sz="2000">
                <a:latin typeface="Calibri"/>
                <a:ea typeface="Calibri"/>
                <a:cs typeface="Calibri"/>
                <a:sym typeface="Calibri"/>
              </a:rPr>
              <a:t>Equip them with cost-effective resource information</a:t>
            </a:r>
            <a:endParaRPr sz="20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1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10" name="Google Shape;310;p11"/>
          <p:cNvSpPr txBox="1">
            <a:spLocks noGrp="1"/>
          </p:cNvSpPr>
          <p:nvPr>
            <p:ph type="subTitle" idx="1"/>
          </p:nvPr>
        </p:nvSpPr>
        <p:spPr>
          <a:xfrm>
            <a:off x="1634859" y="3429000"/>
            <a:ext cx="8833740" cy="17839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pl-PL" sz="2200" b="1"/>
              <a:t>Rachel Whitney </a:t>
            </a:r>
            <a:endParaRPr sz="2200" b="1"/>
          </a:p>
          <a:p>
            <a:pPr marL="0" lvl="0" indent="0" algn="l" rtl="0">
              <a:lnSpc>
                <a:spcPct val="90000"/>
              </a:lnSpc>
              <a:spcBef>
                <a:spcPts val="0"/>
              </a:spcBef>
              <a:spcAft>
                <a:spcPts val="0"/>
              </a:spcAft>
              <a:buClr>
                <a:schemeClr val="dk1"/>
              </a:buClr>
              <a:buSzPts val="1800"/>
              <a:buNone/>
            </a:pPr>
            <a:r>
              <a:rPr lang="pl-PL" sz="2200"/>
              <a:t>whitnera@musc.edu</a:t>
            </a:r>
            <a:endParaRPr sz="220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12"/>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4"/>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4" name="Google Shape;114;p5"/>
          <p:cNvSpPr txBox="1">
            <a:spLocks noGrp="1"/>
          </p:cNvSpPr>
          <p:nvPr>
            <p:ph type="ctrTitle"/>
          </p:nvPr>
        </p:nvSpPr>
        <p:spPr>
          <a:xfrm>
            <a:off x="1956975" y="917903"/>
            <a:ext cx="9617400" cy="1686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pl-PL" sz="4400" b="1" dirty="0" err="1"/>
              <a:t>Evaluating</a:t>
            </a:r>
            <a:r>
              <a:rPr lang="pl-PL" sz="4400" b="1" dirty="0"/>
              <a:t> the </a:t>
            </a:r>
            <a:r>
              <a:rPr lang="pl-PL" sz="4400" b="1" dirty="0" err="1"/>
              <a:t>Availability</a:t>
            </a:r>
            <a:r>
              <a:rPr lang="pl-PL" sz="4400" b="1" dirty="0"/>
              <a:t> and </a:t>
            </a:r>
            <a:r>
              <a:rPr lang="pl-PL" sz="4400" b="1" dirty="0" err="1"/>
              <a:t>Use</a:t>
            </a:r>
            <a:r>
              <a:rPr lang="pl-PL" sz="4400" b="1" dirty="0"/>
              <a:t> of </a:t>
            </a:r>
            <a:r>
              <a:rPr lang="pl-PL" sz="4400" b="1" dirty="0" err="1"/>
              <a:t>Drug</a:t>
            </a:r>
            <a:r>
              <a:rPr lang="pl-PL" sz="4400" b="1" dirty="0"/>
              <a:t> Information </a:t>
            </a:r>
            <a:r>
              <a:rPr lang="pl-PL" sz="4400" b="1" dirty="0" err="1"/>
              <a:t>Resources</a:t>
            </a:r>
            <a:r>
              <a:rPr lang="pl-PL" sz="4400" b="1" dirty="0"/>
              <a:t> </a:t>
            </a:r>
            <a:r>
              <a:rPr lang="pl-PL" sz="4400" b="1" dirty="0" err="1"/>
              <a:t>among</a:t>
            </a:r>
            <a:r>
              <a:rPr lang="pl-PL" sz="4400" b="1" dirty="0"/>
              <a:t> </a:t>
            </a:r>
            <a:r>
              <a:rPr lang="pl-PL" sz="4400" b="1" dirty="0" err="1"/>
              <a:t>Practicing</a:t>
            </a:r>
            <a:r>
              <a:rPr lang="pl-PL" sz="4400" b="1" dirty="0"/>
              <a:t> </a:t>
            </a:r>
            <a:r>
              <a:rPr lang="pl-PL" sz="4400" b="1" dirty="0" err="1"/>
              <a:t>Pharmacists</a:t>
            </a:r>
            <a:r>
              <a:rPr lang="pl-PL" sz="4400" b="1" dirty="0"/>
              <a:t> in the United </a:t>
            </a:r>
            <a:r>
              <a:rPr lang="pl-PL" sz="4400" b="1" dirty="0" err="1"/>
              <a:t>States</a:t>
            </a:r>
            <a:r>
              <a:rPr lang="pl-PL" sz="4400" b="1" dirty="0">
                <a:latin typeface="Calibri"/>
                <a:ea typeface="Calibri"/>
                <a:cs typeface="Calibri"/>
                <a:sym typeface="Calibri"/>
              </a:rPr>
              <a:t> </a:t>
            </a:r>
            <a:endParaRPr sz="4400" dirty="0"/>
          </a:p>
        </p:txBody>
      </p:sp>
      <p:sp>
        <p:nvSpPr>
          <p:cNvPr id="115" name="Google Shape;115;p5"/>
          <p:cNvSpPr txBox="1">
            <a:spLocks noGrp="1"/>
          </p:cNvSpPr>
          <p:nvPr>
            <p:ph type="subTitle" idx="1"/>
          </p:nvPr>
        </p:nvSpPr>
        <p:spPr>
          <a:xfrm>
            <a:off x="1956975" y="2940625"/>
            <a:ext cx="9616800" cy="29406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ts val="2400"/>
              <a:buNone/>
            </a:pPr>
            <a:r>
              <a:rPr lang="pl-PL"/>
              <a:t>Rachel </a:t>
            </a:r>
            <a:r>
              <a:rPr lang="pl-PL" b="1"/>
              <a:t>Whitney</a:t>
            </a:r>
            <a:r>
              <a:rPr lang="pl-PL" sz="2000" b="1" baseline="30000"/>
              <a:t>1</a:t>
            </a:r>
            <a:r>
              <a:rPr lang="pl-PL" sz="2000" b="1"/>
              <a:t>, </a:t>
            </a:r>
            <a:r>
              <a:rPr lang="pl-PL"/>
              <a:t>Hilary </a:t>
            </a:r>
            <a:r>
              <a:rPr lang="pl-PL" b="1"/>
              <a:t>Jasmin</a:t>
            </a:r>
            <a:r>
              <a:rPr lang="pl-PL" sz="2000" b="1" baseline="30000"/>
              <a:t>2</a:t>
            </a:r>
            <a:r>
              <a:rPr lang="pl-PL" sz="2000" b="1"/>
              <a:t>, </a:t>
            </a:r>
            <a:r>
              <a:rPr lang="pl-PL"/>
              <a:t>Christopher </a:t>
            </a:r>
            <a:r>
              <a:rPr lang="pl-PL" b="1"/>
              <a:t>Giuliano</a:t>
            </a:r>
            <a:r>
              <a:rPr lang="pl-PL" sz="2000" b="1" baseline="30000"/>
              <a:t>3</a:t>
            </a:r>
            <a:r>
              <a:rPr lang="pl-PL" sz="2000" b="1"/>
              <a:t>, </a:t>
            </a:r>
            <a:r>
              <a:rPr lang="pl-PL"/>
              <a:t>Audrey </a:t>
            </a:r>
            <a:r>
              <a:rPr lang="pl-PL" b="1"/>
              <a:t>Kostrzewa</a:t>
            </a:r>
            <a:r>
              <a:rPr lang="pl-PL" sz="2000" b="1" baseline="30000"/>
              <a:t>4</a:t>
            </a:r>
            <a:r>
              <a:rPr lang="pl-PL" sz="2000" b="1"/>
              <a:t>, </a:t>
            </a:r>
            <a:r>
              <a:rPr lang="pl-PL"/>
              <a:t>Melissa </a:t>
            </a:r>
            <a:r>
              <a:rPr lang="pl-PL" b="1"/>
              <a:t>Hunter</a:t>
            </a:r>
            <a:r>
              <a:rPr lang="pl-PL" sz="2000" b="1" baseline="30000"/>
              <a:t>5</a:t>
            </a:r>
            <a:r>
              <a:rPr lang="pl-PL" sz="2000" b="1"/>
              <a:t>, </a:t>
            </a:r>
            <a:r>
              <a:rPr lang="pl-PL"/>
              <a:t>Christopher </a:t>
            </a:r>
            <a:r>
              <a:rPr lang="pl-PL" b="1"/>
              <a:t>Wisniewski</a:t>
            </a:r>
            <a:r>
              <a:rPr lang="pl-PL" sz="2000" b="1" baseline="30000"/>
              <a:t>1</a:t>
            </a:r>
            <a:r>
              <a:rPr lang="pl-PL" sz="2000" b="1"/>
              <a:t>, </a:t>
            </a:r>
            <a:r>
              <a:rPr lang="pl-PL"/>
              <a:t>Emily </a:t>
            </a:r>
            <a:r>
              <a:rPr lang="pl-PL" b="1"/>
              <a:t>Gorman</a:t>
            </a:r>
            <a:r>
              <a:rPr lang="pl-PL" sz="2000" b="1" baseline="30000"/>
              <a:t>6</a:t>
            </a:r>
            <a:endParaRPr sz="1800" b="1" baseline="30000"/>
          </a:p>
          <a:p>
            <a:pPr marL="0" lvl="0" indent="0" algn="l" rtl="0">
              <a:lnSpc>
                <a:spcPct val="90000"/>
              </a:lnSpc>
              <a:spcBef>
                <a:spcPts val="0"/>
              </a:spcBef>
              <a:spcAft>
                <a:spcPts val="0"/>
              </a:spcAft>
              <a:buClr>
                <a:schemeClr val="dk1"/>
              </a:buClr>
              <a:buSzPts val="2400"/>
              <a:buNone/>
            </a:pPr>
            <a:endParaRPr sz="1800" b="1" baseline="30000"/>
          </a:p>
          <a:p>
            <a:pPr marL="0" lvl="0" indent="0" algn="l" rtl="0">
              <a:lnSpc>
                <a:spcPct val="90000"/>
              </a:lnSpc>
              <a:spcBef>
                <a:spcPts val="1000"/>
              </a:spcBef>
              <a:spcAft>
                <a:spcPts val="0"/>
              </a:spcAft>
              <a:buClr>
                <a:schemeClr val="dk1"/>
              </a:buClr>
              <a:buSzPts val="2000"/>
              <a:buNone/>
            </a:pPr>
            <a:r>
              <a:rPr lang="pl-PL" sz="2000" b="1" baseline="30000"/>
              <a:t>1</a:t>
            </a:r>
            <a:r>
              <a:rPr lang="pl-PL" sz="2000" b="1"/>
              <a:t> </a:t>
            </a:r>
            <a:r>
              <a:rPr lang="pl-PL" sz="1800"/>
              <a:t>Medical University of South Carolina</a:t>
            </a:r>
            <a:endParaRPr sz="1800"/>
          </a:p>
          <a:p>
            <a:pPr marL="0" lvl="0" indent="0" algn="l" rtl="0">
              <a:spcBef>
                <a:spcPts val="1000"/>
              </a:spcBef>
              <a:spcAft>
                <a:spcPts val="0"/>
              </a:spcAft>
              <a:buClr>
                <a:schemeClr val="dk1"/>
              </a:buClr>
              <a:buSzPts val="2000"/>
              <a:buNone/>
            </a:pPr>
            <a:r>
              <a:rPr lang="pl-PL" sz="2000" b="1" baseline="30000"/>
              <a:t>2</a:t>
            </a:r>
            <a:r>
              <a:rPr lang="pl-PL" sz="2000" b="1"/>
              <a:t> </a:t>
            </a:r>
            <a:r>
              <a:rPr lang="pl-PL" sz="1800"/>
              <a:t>Center for Evidence-based Policy</a:t>
            </a:r>
            <a:endParaRPr sz="1800"/>
          </a:p>
          <a:p>
            <a:pPr marL="0" lvl="0" indent="0" algn="l" rtl="0">
              <a:spcBef>
                <a:spcPts val="1000"/>
              </a:spcBef>
              <a:spcAft>
                <a:spcPts val="0"/>
              </a:spcAft>
              <a:buClr>
                <a:schemeClr val="dk1"/>
              </a:buClr>
              <a:buSzPts val="2000"/>
              <a:buNone/>
            </a:pPr>
            <a:r>
              <a:rPr lang="pl-PL" sz="2000" b="1" baseline="30000"/>
              <a:t>3</a:t>
            </a:r>
            <a:r>
              <a:rPr lang="pl-PL" sz="2000" b="1"/>
              <a:t> </a:t>
            </a:r>
            <a:r>
              <a:rPr lang="pl-PL" sz="1800"/>
              <a:t>Wayne State University</a:t>
            </a:r>
            <a:endParaRPr sz="1800"/>
          </a:p>
          <a:p>
            <a:pPr marL="0" lvl="0" indent="0" algn="l" rtl="0">
              <a:spcBef>
                <a:spcPts val="1000"/>
              </a:spcBef>
              <a:spcAft>
                <a:spcPts val="0"/>
              </a:spcAft>
              <a:buClr>
                <a:schemeClr val="dk1"/>
              </a:buClr>
              <a:buSzPts val="2000"/>
              <a:buNone/>
            </a:pPr>
            <a:r>
              <a:rPr lang="pl-PL" sz="2000" b="1" baseline="30000"/>
              <a:t>4</a:t>
            </a:r>
            <a:r>
              <a:rPr lang="pl-PL" sz="2000" b="1"/>
              <a:t> </a:t>
            </a:r>
            <a:r>
              <a:rPr lang="pl-PL" sz="1800"/>
              <a:t>Concordia University Wisconsin</a:t>
            </a:r>
            <a:endParaRPr sz="1800"/>
          </a:p>
          <a:p>
            <a:pPr marL="0" lvl="0" indent="0" algn="l" rtl="0">
              <a:spcBef>
                <a:spcPts val="1000"/>
              </a:spcBef>
              <a:spcAft>
                <a:spcPts val="0"/>
              </a:spcAft>
              <a:buClr>
                <a:schemeClr val="dk1"/>
              </a:buClr>
              <a:buSzPts val="2000"/>
              <a:buNone/>
            </a:pPr>
            <a:r>
              <a:rPr lang="pl-PL" sz="2000" b="1" baseline="30000"/>
              <a:t>5</a:t>
            </a:r>
            <a:r>
              <a:rPr lang="pl-PL" sz="2000" b="1"/>
              <a:t> </a:t>
            </a:r>
            <a:r>
              <a:rPr lang="pl-PL" sz="1800"/>
              <a:t>University of Wyoming</a:t>
            </a:r>
            <a:endParaRPr sz="1800"/>
          </a:p>
          <a:p>
            <a:pPr marL="0" lvl="0" indent="0" algn="l" rtl="0">
              <a:spcBef>
                <a:spcPts val="1000"/>
              </a:spcBef>
              <a:spcAft>
                <a:spcPts val="0"/>
              </a:spcAft>
              <a:buClr>
                <a:schemeClr val="dk1"/>
              </a:buClr>
              <a:buSzPts val="2000"/>
              <a:buNone/>
            </a:pPr>
            <a:r>
              <a:rPr lang="pl-PL" sz="2000" b="1" baseline="30000"/>
              <a:t>6</a:t>
            </a:r>
            <a:r>
              <a:rPr lang="pl-PL" sz="2000" b="1"/>
              <a:t> </a:t>
            </a:r>
            <a:r>
              <a:rPr lang="pl-PL" sz="1800"/>
              <a:t>University of Maryland, Baltimore</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6"/>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121" name="Google Shape;121;p6"/>
          <p:cNvSpPr txBox="1">
            <a:spLocks noGrp="1"/>
          </p:cNvSpPr>
          <p:nvPr>
            <p:ph type="subTitle" idx="1"/>
          </p:nvPr>
        </p:nvSpPr>
        <p:spPr>
          <a:xfrm>
            <a:off x="1763650" y="158470"/>
            <a:ext cx="9463200" cy="899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pl-PL"/>
              <a:t>Our Team</a:t>
            </a:r>
            <a:endParaRPr/>
          </a:p>
          <a:p>
            <a:pPr marL="0" lvl="0" indent="0" algn="l" rtl="0">
              <a:lnSpc>
                <a:spcPct val="90000"/>
              </a:lnSpc>
              <a:spcBef>
                <a:spcPts val="0"/>
              </a:spcBef>
              <a:spcAft>
                <a:spcPts val="0"/>
              </a:spcAft>
              <a:buClr>
                <a:schemeClr val="dk1"/>
              </a:buClr>
              <a:buSzPts val="2400"/>
              <a:buNone/>
            </a:pPr>
            <a:endParaRPr/>
          </a:p>
        </p:txBody>
      </p:sp>
      <p:sp>
        <p:nvSpPr>
          <p:cNvPr id="122" name="Google Shape;122;p6"/>
          <p:cNvSpPr txBox="1"/>
          <p:nvPr/>
        </p:nvSpPr>
        <p:spPr>
          <a:xfrm>
            <a:off x="9262397" y="2455630"/>
            <a:ext cx="2929200" cy="89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l-PL" sz="1000">
                <a:solidFill>
                  <a:srgbClr val="24243E"/>
                </a:solidFill>
                <a:latin typeface="Questrial"/>
                <a:ea typeface="Questrial"/>
                <a:cs typeface="Questrial"/>
                <a:sym typeface="Questrial"/>
              </a:rPr>
              <a:t>Hilary Jasmin, MSIS</a:t>
            </a:r>
            <a:endParaRPr sz="1000">
              <a:solidFill>
                <a:srgbClr val="24243E"/>
              </a:solidFill>
              <a:latin typeface="Questrial"/>
              <a:ea typeface="Questrial"/>
              <a:cs typeface="Questrial"/>
              <a:sym typeface="Questrial"/>
            </a:endParaRPr>
          </a:p>
          <a:p>
            <a:pPr marL="0" lvl="0" indent="0" algn="ctr" rtl="0">
              <a:spcBef>
                <a:spcPts val="0"/>
              </a:spcBef>
              <a:spcAft>
                <a:spcPts val="0"/>
              </a:spcAft>
              <a:buNone/>
            </a:pPr>
            <a:r>
              <a:rPr lang="pl-PL" sz="1000">
                <a:solidFill>
                  <a:srgbClr val="24243E"/>
                </a:solidFill>
                <a:latin typeface="Questrial"/>
                <a:ea typeface="Questrial"/>
                <a:cs typeface="Questrial"/>
                <a:sym typeface="Questrial"/>
              </a:rPr>
              <a:t>Information Specialist</a:t>
            </a:r>
            <a:endParaRPr sz="1000">
              <a:solidFill>
                <a:srgbClr val="24243E"/>
              </a:solidFill>
              <a:latin typeface="Questrial"/>
              <a:ea typeface="Questrial"/>
              <a:cs typeface="Questrial"/>
              <a:sym typeface="Questrial"/>
            </a:endParaRPr>
          </a:p>
          <a:p>
            <a:pPr marL="0" lvl="0" indent="0" algn="ctr" rtl="0">
              <a:spcBef>
                <a:spcPts val="0"/>
              </a:spcBef>
              <a:spcAft>
                <a:spcPts val="0"/>
              </a:spcAft>
              <a:buNone/>
            </a:pPr>
            <a:r>
              <a:rPr lang="pl-PL" sz="1000">
                <a:solidFill>
                  <a:srgbClr val="24243E"/>
                </a:solidFill>
                <a:latin typeface="Questrial"/>
                <a:ea typeface="Questrial"/>
                <a:cs typeface="Questrial"/>
                <a:sym typeface="Questrial"/>
              </a:rPr>
              <a:t>Center for Evidence-based </a:t>
            </a:r>
            <a:r>
              <a:rPr lang="pl-PL" sz="1000">
                <a:solidFill>
                  <a:srgbClr val="24243E"/>
                </a:solidFill>
                <a:latin typeface="Questrial"/>
                <a:ea typeface="Questrial"/>
                <a:cs typeface="Questrial"/>
                <a:sym typeface="Quest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Policy</a:t>
            </a:r>
            <a:endParaRPr sz="1000">
              <a:solidFill>
                <a:srgbClr val="24243E"/>
              </a:solidFill>
              <a:latin typeface="Questrial"/>
              <a:ea typeface="Questrial"/>
              <a:cs typeface="Questrial"/>
              <a:sym typeface="Questrial"/>
            </a:endParaRPr>
          </a:p>
        </p:txBody>
      </p:sp>
      <p:pic>
        <p:nvPicPr>
          <p:cNvPr id="123" name="Google Shape;123;p6"/>
          <p:cNvPicPr preferRelativeResize="0"/>
          <p:nvPr/>
        </p:nvPicPr>
        <p:blipFill>
          <a:blip r:embed="rId4">
            <a:alphaModFix/>
          </a:blip>
          <a:stretch>
            <a:fillRect/>
          </a:stretch>
        </p:blipFill>
        <p:spPr>
          <a:xfrm>
            <a:off x="9716738" y="413327"/>
            <a:ext cx="2020500" cy="1969800"/>
          </a:xfrm>
          <a:prstGeom prst="ellipse">
            <a:avLst/>
          </a:prstGeom>
          <a:noFill/>
          <a:ln>
            <a:noFill/>
          </a:ln>
        </p:spPr>
      </p:pic>
      <p:pic>
        <p:nvPicPr>
          <p:cNvPr id="124" name="Google Shape;124;p6"/>
          <p:cNvPicPr preferRelativeResize="0"/>
          <p:nvPr/>
        </p:nvPicPr>
        <p:blipFill>
          <a:blip r:embed="rId5">
            <a:alphaModFix/>
          </a:blip>
          <a:stretch>
            <a:fillRect/>
          </a:stretch>
        </p:blipFill>
        <p:spPr>
          <a:xfrm>
            <a:off x="8229893" y="3131236"/>
            <a:ext cx="2020500" cy="1969800"/>
          </a:xfrm>
          <a:prstGeom prst="ellipse">
            <a:avLst/>
          </a:prstGeom>
          <a:noFill/>
          <a:ln>
            <a:noFill/>
          </a:ln>
        </p:spPr>
      </p:pic>
      <p:sp>
        <p:nvSpPr>
          <p:cNvPr id="125" name="Google Shape;125;p6"/>
          <p:cNvSpPr txBox="1"/>
          <p:nvPr/>
        </p:nvSpPr>
        <p:spPr>
          <a:xfrm>
            <a:off x="7193700" y="5216950"/>
            <a:ext cx="4092900" cy="64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l-PL" sz="1000">
                <a:solidFill>
                  <a:srgbClr val="24243E"/>
                </a:solidFill>
                <a:latin typeface="Questrial"/>
                <a:ea typeface="Questrial"/>
                <a:cs typeface="Questrial"/>
                <a:sym typeface="Questrial"/>
              </a:rPr>
              <a:t>Christopher S. Wisniewski, PharmD, MSCR, BCPS</a:t>
            </a:r>
            <a:endParaRPr sz="1000">
              <a:solidFill>
                <a:srgbClr val="24243E"/>
              </a:solidFill>
              <a:latin typeface="Questrial"/>
              <a:ea typeface="Questrial"/>
              <a:cs typeface="Questrial"/>
              <a:sym typeface="Questrial"/>
            </a:endParaRPr>
          </a:p>
          <a:p>
            <a:pPr marL="0" lvl="0" indent="0" algn="ctr" rtl="0">
              <a:spcBef>
                <a:spcPts val="0"/>
              </a:spcBef>
              <a:spcAft>
                <a:spcPts val="0"/>
              </a:spcAft>
              <a:buNone/>
            </a:pPr>
            <a:r>
              <a:rPr lang="pl-PL" sz="1000">
                <a:solidFill>
                  <a:srgbClr val="24243E"/>
                </a:solidFill>
                <a:latin typeface="Questrial"/>
                <a:ea typeface="Questrial"/>
                <a:cs typeface="Questrial"/>
                <a:sym typeface="Questrial"/>
              </a:rPr>
              <a:t>Professor</a:t>
            </a:r>
            <a:endParaRPr sz="1000">
              <a:solidFill>
                <a:srgbClr val="24243E"/>
              </a:solidFill>
              <a:latin typeface="Questrial"/>
              <a:ea typeface="Questrial"/>
              <a:cs typeface="Questrial"/>
              <a:sym typeface="Questrial"/>
            </a:endParaRPr>
          </a:p>
          <a:p>
            <a:pPr marL="0" lvl="0" indent="0" algn="ctr" rtl="0">
              <a:spcBef>
                <a:spcPts val="0"/>
              </a:spcBef>
              <a:spcAft>
                <a:spcPts val="0"/>
              </a:spcAft>
              <a:buNone/>
            </a:pPr>
            <a:r>
              <a:rPr lang="pl-PL" sz="1000">
                <a:solidFill>
                  <a:srgbClr val="24243E"/>
                </a:solidFill>
                <a:latin typeface="Questrial"/>
                <a:ea typeface="Questrial"/>
                <a:cs typeface="Questrial"/>
                <a:sym typeface="Questrial"/>
              </a:rPr>
              <a:t>Medical University of South Carolina</a:t>
            </a:r>
            <a:endParaRPr sz="1000">
              <a:solidFill>
                <a:srgbClr val="24243E"/>
              </a:solidFill>
              <a:latin typeface="Questrial"/>
              <a:ea typeface="Questrial"/>
              <a:cs typeface="Questrial"/>
              <a:sym typeface="Questrial"/>
            </a:endParaRPr>
          </a:p>
        </p:txBody>
      </p:sp>
      <p:sp>
        <p:nvSpPr>
          <p:cNvPr id="126" name="Google Shape;126;p6"/>
          <p:cNvSpPr txBox="1"/>
          <p:nvPr/>
        </p:nvSpPr>
        <p:spPr>
          <a:xfrm>
            <a:off x="-143625" y="3583377"/>
            <a:ext cx="2929200" cy="64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l-PL" sz="1000">
                <a:solidFill>
                  <a:srgbClr val="24243E"/>
                </a:solidFill>
                <a:latin typeface="Questrial"/>
                <a:ea typeface="Questrial"/>
                <a:cs typeface="Questrial"/>
                <a:sym typeface="Questrial"/>
              </a:rPr>
              <a:t>Emily Gorman, MLIS</a:t>
            </a:r>
            <a:endParaRPr sz="1000">
              <a:solidFill>
                <a:srgbClr val="24243E"/>
              </a:solidFill>
              <a:latin typeface="Questrial"/>
              <a:ea typeface="Questrial"/>
              <a:cs typeface="Questrial"/>
              <a:sym typeface="Questrial"/>
            </a:endParaRPr>
          </a:p>
          <a:p>
            <a:pPr marL="0" lvl="0" indent="0" algn="ctr" rtl="0">
              <a:spcBef>
                <a:spcPts val="0"/>
              </a:spcBef>
              <a:spcAft>
                <a:spcPts val="0"/>
              </a:spcAft>
              <a:buNone/>
            </a:pPr>
            <a:r>
              <a:rPr lang="pl-PL" sz="1000">
                <a:solidFill>
                  <a:srgbClr val="24243E"/>
                </a:solidFill>
                <a:latin typeface="Questrial"/>
                <a:ea typeface="Questrial"/>
                <a:cs typeface="Questrial"/>
                <a:sym typeface="Questrial"/>
              </a:rPr>
              <a:t>Research and Education Librarian</a:t>
            </a:r>
            <a:endParaRPr sz="1000">
              <a:solidFill>
                <a:srgbClr val="24243E"/>
              </a:solidFill>
              <a:latin typeface="Questrial"/>
              <a:ea typeface="Questrial"/>
              <a:cs typeface="Questrial"/>
              <a:sym typeface="Questrial"/>
            </a:endParaRPr>
          </a:p>
          <a:p>
            <a:pPr marL="0" lvl="0" indent="0" algn="ctr" rtl="0">
              <a:spcBef>
                <a:spcPts val="0"/>
              </a:spcBef>
              <a:spcAft>
                <a:spcPts val="0"/>
              </a:spcAft>
              <a:buNone/>
            </a:pPr>
            <a:r>
              <a:rPr lang="pl-PL" sz="1000">
                <a:solidFill>
                  <a:srgbClr val="24243E"/>
                </a:solidFill>
                <a:latin typeface="Questrial"/>
                <a:ea typeface="Questrial"/>
                <a:cs typeface="Questrial"/>
                <a:sym typeface="Questrial"/>
              </a:rPr>
              <a:t>University of Maryland, Baltimore</a:t>
            </a:r>
            <a:endParaRPr sz="1000">
              <a:solidFill>
                <a:srgbClr val="24243E"/>
              </a:solidFill>
              <a:latin typeface="Questrial"/>
              <a:ea typeface="Questrial"/>
              <a:cs typeface="Questrial"/>
              <a:sym typeface="Questrial"/>
            </a:endParaRPr>
          </a:p>
        </p:txBody>
      </p:sp>
      <p:sp>
        <p:nvSpPr>
          <p:cNvPr id="127" name="Google Shape;127;p6"/>
          <p:cNvSpPr txBox="1"/>
          <p:nvPr/>
        </p:nvSpPr>
        <p:spPr>
          <a:xfrm>
            <a:off x="3035503" y="2455630"/>
            <a:ext cx="2527500" cy="89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l-PL" sz="1000">
                <a:solidFill>
                  <a:srgbClr val="24243E"/>
                </a:solidFill>
                <a:latin typeface="Questrial"/>
                <a:ea typeface="Questrial"/>
                <a:cs typeface="Questrial"/>
                <a:sym typeface="Questrial"/>
              </a:rPr>
              <a:t>Melissa Hunter, PharmD, R.Ph </a:t>
            </a:r>
            <a:endParaRPr sz="1000">
              <a:solidFill>
                <a:srgbClr val="24243E"/>
              </a:solidFill>
              <a:latin typeface="Questrial"/>
              <a:ea typeface="Questrial"/>
              <a:cs typeface="Questrial"/>
              <a:sym typeface="Questrial"/>
            </a:endParaRPr>
          </a:p>
          <a:p>
            <a:pPr marL="0" lvl="0" indent="0" algn="ctr" rtl="0">
              <a:spcBef>
                <a:spcPts val="0"/>
              </a:spcBef>
              <a:spcAft>
                <a:spcPts val="0"/>
              </a:spcAft>
              <a:buNone/>
            </a:pPr>
            <a:r>
              <a:rPr lang="pl-PL" sz="1000">
                <a:solidFill>
                  <a:srgbClr val="24243E"/>
                </a:solidFill>
                <a:latin typeface="Questrial"/>
                <a:ea typeface="Questrial"/>
                <a:cs typeface="Questrial"/>
                <a:sym typeface="Questrial"/>
              </a:rPr>
              <a:t>Drug Information Director</a:t>
            </a:r>
            <a:endParaRPr sz="1000">
              <a:solidFill>
                <a:srgbClr val="24243E"/>
              </a:solidFill>
              <a:latin typeface="Questrial"/>
              <a:ea typeface="Questrial"/>
              <a:cs typeface="Questrial"/>
              <a:sym typeface="Questrial"/>
            </a:endParaRPr>
          </a:p>
          <a:p>
            <a:pPr marL="0" lvl="0" indent="0" algn="ctr" rtl="0">
              <a:spcBef>
                <a:spcPts val="0"/>
              </a:spcBef>
              <a:spcAft>
                <a:spcPts val="0"/>
              </a:spcAft>
              <a:buNone/>
            </a:pPr>
            <a:r>
              <a:rPr lang="pl-PL" sz="1000">
                <a:solidFill>
                  <a:srgbClr val="24243E"/>
                </a:solidFill>
                <a:latin typeface="Questrial"/>
                <a:ea typeface="Questrial"/>
                <a:cs typeface="Questrial"/>
                <a:sym typeface="Questrial"/>
              </a:rPr>
              <a:t>University of Wyoming</a:t>
            </a:r>
            <a:endParaRPr sz="1000">
              <a:solidFill>
                <a:srgbClr val="24243E"/>
              </a:solidFill>
              <a:latin typeface="Questrial"/>
              <a:ea typeface="Questrial"/>
              <a:cs typeface="Questrial"/>
              <a:sym typeface="Questrial"/>
            </a:endParaRPr>
          </a:p>
        </p:txBody>
      </p:sp>
      <p:sp>
        <p:nvSpPr>
          <p:cNvPr id="128" name="Google Shape;128;p6"/>
          <p:cNvSpPr txBox="1"/>
          <p:nvPr/>
        </p:nvSpPr>
        <p:spPr>
          <a:xfrm>
            <a:off x="1481025" y="5216949"/>
            <a:ext cx="3544500" cy="64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l-PL" sz="1000">
                <a:solidFill>
                  <a:srgbClr val="24243E"/>
                </a:solidFill>
                <a:latin typeface="Questrial"/>
                <a:ea typeface="Questrial"/>
                <a:cs typeface="Questrial"/>
                <a:sym typeface="Questrial"/>
              </a:rPr>
              <a:t>Audrey Kostrzewa, PharmD, MPH, BCPS</a:t>
            </a:r>
            <a:endParaRPr sz="1000">
              <a:solidFill>
                <a:srgbClr val="24243E"/>
              </a:solidFill>
              <a:latin typeface="Questrial"/>
              <a:ea typeface="Questrial"/>
              <a:cs typeface="Questrial"/>
              <a:sym typeface="Questrial"/>
            </a:endParaRPr>
          </a:p>
          <a:p>
            <a:pPr marL="0" lvl="0" indent="0" algn="ctr" rtl="0">
              <a:spcBef>
                <a:spcPts val="0"/>
              </a:spcBef>
              <a:spcAft>
                <a:spcPts val="0"/>
              </a:spcAft>
              <a:buNone/>
            </a:pPr>
            <a:r>
              <a:rPr lang="pl-PL" sz="1000">
                <a:solidFill>
                  <a:srgbClr val="24243E"/>
                </a:solidFill>
                <a:latin typeface="Questrial"/>
                <a:ea typeface="Questrial"/>
                <a:cs typeface="Questrial"/>
                <a:sym typeface="Questrial"/>
              </a:rPr>
              <a:t>Associate Professor</a:t>
            </a:r>
            <a:endParaRPr sz="1000">
              <a:solidFill>
                <a:srgbClr val="24243E"/>
              </a:solidFill>
              <a:latin typeface="Questrial"/>
              <a:ea typeface="Questrial"/>
              <a:cs typeface="Questrial"/>
              <a:sym typeface="Questrial"/>
            </a:endParaRPr>
          </a:p>
          <a:p>
            <a:pPr marL="0" lvl="0" indent="0" algn="ctr" rtl="0">
              <a:spcBef>
                <a:spcPts val="0"/>
              </a:spcBef>
              <a:spcAft>
                <a:spcPts val="0"/>
              </a:spcAft>
              <a:buNone/>
            </a:pPr>
            <a:r>
              <a:rPr lang="pl-PL" sz="1000">
                <a:solidFill>
                  <a:srgbClr val="24243E"/>
                </a:solidFill>
                <a:latin typeface="Questrial"/>
                <a:ea typeface="Questrial"/>
                <a:cs typeface="Questrial"/>
                <a:sym typeface="Questrial"/>
              </a:rPr>
              <a:t>Concordia University</a:t>
            </a:r>
            <a:endParaRPr sz="1000">
              <a:solidFill>
                <a:srgbClr val="24243E"/>
              </a:solidFill>
              <a:latin typeface="Questrial"/>
              <a:ea typeface="Questrial"/>
              <a:cs typeface="Questrial"/>
              <a:sym typeface="Questrial"/>
            </a:endParaRPr>
          </a:p>
        </p:txBody>
      </p:sp>
      <p:sp>
        <p:nvSpPr>
          <p:cNvPr id="129" name="Google Shape;129;p6"/>
          <p:cNvSpPr txBox="1"/>
          <p:nvPr/>
        </p:nvSpPr>
        <p:spPr>
          <a:xfrm>
            <a:off x="4513825" y="5216948"/>
            <a:ext cx="3304500" cy="64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l-PL" sz="1000">
                <a:solidFill>
                  <a:srgbClr val="24243E"/>
                </a:solidFill>
                <a:latin typeface="Questrial"/>
                <a:ea typeface="Questrial"/>
                <a:cs typeface="Questrial"/>
                <a:sym typeface="Questrial"/>
              </a:rPr>
              <a:t>Rachel Whitney, MLIS, AHIP</a:t>
            </a:r>
            <a:endParaRPr sz="1000">
              <a:solidFill>
                <a:srgbClr val="24243E"/>
              </a:solidFill>
              <a:latin typeface="Questrial"/>
              <a:ea typeface="Questrial"/>
              <a:cs typeface="Questrial"/>
              <a:sym typeface="Questrial"/>
            </a:endParaRPr>
          </a:p>
          <a:p>
            <a:pPr marL="0" lvl="0" indent="0" algn="ctr" rtl="0">
              <a:spcBef>
                <a:spcPts val="0"/>
              </a:spcBef>
              <a:spcAft>
                <a:spcPts val="0"/>
              </a:spcAft>
              <a:buNone/>
            </a:pPr>
            <a:r>
              <a:rPr lang="pl-PL" sz="1000">
                <a:solidFill>
                  <a:srgbClr val="24243E"/>
                </a:solidFill>
                <a:latin typeface="Questrial"/>
                <a:ea typeface="Questrial"/>
                <a:cs typeface="Questrial"/>
                <a:sym typeface="Questrial"/>
              </a:rPr>
              <a:t>Research and Education Informationist</a:t>
            </a:r>
            <a:endParaRPr sz="1000">
              <a:solidFill>
                <a:srgbClr val="24243E"/>
              </a:solidFill>
              <a:latin typeface="Questrial"/>
              <a:ea typeface="Questrial"/>
              <a:cs typeface="Questrial"/>
              <a:sym typeface="Questrial"/>
            </a:endParaRPr>
          </a:p>
          <a:p>
            <a:pPr marL="0" lvl="0" indent="0" algn="ctr" rtl="0">
              <a:spcBef>
                <a:spcPts val="0"/>
              </a:spcBef>
              <a:spcAft>
                <a:spcPts val="0"/>
              </a:spcAft>
              <a:buNone/>
            </a:pPr>
            <a:r>
              <a:rPr lang="pl-PL" sz="1000">
                <a:solidFill>
                  <a:srgbClr val="24243E"/>
                </a:solidFill>
                <a:latin typeface="Questrial"/>
                <a:ea typeface="Questrial"/>
                <a:cs typeface="Questrial"/>
                <a:sym typeface="Questrial"/>
              </a:rPr>
              <a:t>Medical University of South Carolina</a:t>
            </a:r>
            <a:endParaRPr sz="1000">
              <a:solidFill>
                <a:srgbClr val="24243E"/>
              </a:solidFill>
              <a:latin typeface="Questrial"/>
              <a:ea typeface="Questrial"/>
              <a:cs typeface="Questrial"/>
              <a:sym typeface="Questrial"/>
            </a:endParaRPr>
          </a:p>
        </p:txBody>
      </p:sp>
      <p:sp>
        <p:nvSpPr>
          <p:cNvPr id="130" name="Google Shape;130;p6"/>
          <p:cNvSpPr txBox="1"/>
          <p:nvPr/>
        </p:nvSpPr>
        <p:spPr>
          <a:xfrm>
            <a:off x="6143406" y="2455630"/>
            <a:ext cx="2929200" cy="89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l-PL" sz="1000">
                <a:solidFill>
                  <a:srgbClr val="24243E"/>
                </a:solidFill>
                <a:latin typeface="Questrial"/>
                <a:ea typeface="Questrial"/>
                <a:cs typeface="Questrial"/>
                <a:sym typeface="Questrial"/>
              </a:rPr>
              <a:t>Chris Giuliano, PharmD, MPH</a:t>
            </a:r>
            <a:endParaRPr sz="1000">
              <a:solidFill>
                <a:srgbClr val="24243E"/>
              </a:solidFill>
              <a:latin typeface="Questrial"/>
              <a:ea typeface="Questrial"/>
              <a:cs typeface="Questrial"/>
              <a:sym typeface="Questrial"/>
            </a:endParaRPr>
          </a:p>
          <a:p>
            <a:pPr marL="0" lvl="0" indent="0" algn="ctr" rtl="0">
              <a:spcBef>
                <a:spcPts val="0"/>
              </a:spcBef>
              <a:spcAft>
                <a:spcPts val="0"/>
              </a:spcAft>
              <a:buNone/>
            </a:pPr>
            <a:r>
              <a:rPr lang="pl-PL" sz="1000">
                <a:solidFill>
                  <a:srgbClr val="24243E"/>
                </a:solidFill>
                <a:latin typeface="Questrial"/>
                <a:ea typeface="Questrial"/>
                <a:cs typeface="Questrial"/>
                <a:sym typeface="Questrial"/>
              </a:rPr>
              <a:t>Clinical Professor</a:t>
            </a:r>
            <a:endParaRPr sz="1000">
              <a:solidFill>
                <a:srgbClr val="24243E"/>
              </a:solidFill>
              <a:latin typeface="Questrial"/>
              <a:ea typeface="Questrial"/>
              <a:cs typeface="Questrial"/>
              <a:sym typeface="Questrial"/>
            </a:endParaRPr>
          </a:p>
          <a:p>
            <a:pPr marL="0" lvl="0" indent="0" algn="ctr" rtl="0">
              <a:spcBef>
                <a:spcPts val="0"/>
              </a:spcBef>
              <a:spcAft>
                <a:spcPts val="0"/>
              </a:spcAft>
              <a:buNone/>
            </a:pPr>
            <a:r>
              <a:rPr lang="pl-PL" sz="1000">
                <a:solidFill>
                  <a:srgbClr val="24243E"/>
                </a:solidFill>
                <a:latin typeface="Questrial"/>
                <a:ea typeface="Questrial"/>
                <a:cs typeface="Questrial"/>
                <a:sym typeface="Questrial"/>
              </a:rPr>
              <a:t>Wayne State University</a:t>
            </a:r>
            <a:endParaRPr sz="1000">
              <a:solidFill>
                <a:srgbClr val="24243E"/>
              </a:solidFill>
              <a:latin typeface="Questrial"/>
              <a:ea typeface="Questrial"/>
              <a:cs typeface="Questrial"/>
              <a:sym typeface="Questrial"/>
            </a:endParaRPr>
          </a:p>
        </p:txBody>
      </p:sp>
      <p:pic>
        <p:nvPicPr>
          <p:cNvPr id="131" name="Google Shape;131;p6"/>
          <p:cNvPicPr preferRelativeResize="0"/>
          <p:nvPr/>
        </p:nvPicPr>
        <p:blipFill rotWithShape="1">
          <a:blip r:embed="rId6">
            <a:alphaModFix/>
          </a:blip>
          <a:srcRect t="14057" b="25792"/>
          <a:stretch/>
        </p:blipFill>
        <p:spPr>
          <a:xfrm>
            <a:off x="3289009" y="413314"/>
            <a:ext cx="2020500" cy="1969800"/>
          </a:xfrm>
          <a:prstGeom prst="ellipse">
            <a:avLst/>
          </a:prstGeom>
          <a:noFill/>
          <a:ln>
            <a:noFill/>
          </a:ln>
        </p:spPr>
      </p:pic>
      <p:pic>
        <p:nvPicPr>
          <p:cNvPr id="132" name="Google Shape;132;p6"/>
          <p:cNvPicPr preferRelativeResize="0"/>
          <p:nvPr/>
        </p:nvPicPr>
        <p:blipFill rotWithShape="1">
          <a:blip r:embed="rId7">
            <a:alphaModFix/>
          </a:blip>
          <a:srcRect t="5339" b="16602"/>
          <a:stretch/>
        </p:blipFill>
        <p:spPr>
          <a:xfrm>
            <a:off x="2306328" y="3131216"/>
            <a:ext cx="1893900" cy="1969800"/>
          </a:xfrm>
          <a:prstGeom prst="ellipse">
            <a:avLst/>
          </a:prstGeom>
          <a:noFill/>
          <a:ln>
            <a:noFill/>
          </a:ln>
        </p:spPr>
      </p:pic>
      <p:pic>
        <p:nvPicPr>
          <p:cNvPr id="133" name="Google Shape;133;p6"/>
          <p:cNvPicPr preferRelativeResize="0"/>
          <p:nvPr/>
        </p:nvPicPr>
        <p:blipFill rotWithShape="1">
          <a:blip r:embed="rId8">
            <a:alphaModFix/>
          </a:blip>
          <a:srcRect t="11058" b="21876"/>
          <a:stretch/>
        </p:blipFill>
        <p:spPr>
          <a:xfrm>
            <a:off x="5116526" y="3131236"/>
            <a:ext cx="2099100" cy="1969800"/>
          </a:xfrm>
          <a:prstGeom prst="ellipse">
            <a:avLst/>
          </a:prstGeom>
          <a:noFill/>
          <a:ln>
            <a:noFill/>
          </a:ln>
        </p:spPr>
      </p:pic>
      <p:pic>
        <p:nvPicPr>
          <p:cNvPr id="134" name="Google Shape;134;p6"/>
          <p:cNvPicPr preferRelativeResize="0"/>
          <p:nvPr/>
        </p:nvPicPr>
        <p:blipFill>
          <a:blip r:embed="rId9">
            <a:alphaModFix/>
          </a:blip>
          <a:stretch>
            <a:fillRect/>
          </a:stretch>
        </p:blipFill>
        <p:spPr>
          <a:xfrm>
            <a:off x="335625" y="1552608"/>
            <a:ext cx="1970700" cy="1969800"/>
          </a:xfrm>
          <a:prstGeom prst="ellipse">
            <a:avLst/>
          </a:prstGeom>
          <a:noFill/>
          <a:ln>
            <a:noFill/>
          </a:ln>
        </p:spPr>
      </p:pic>
      <p:pic>
        <p:nvPicPr>
          <p:cNvPr id="135" name="Google Shape;135;p6"/>
          <p:cNvPicPr preferRelativeResize="0"/>
          <p:nvPr/>
        </p:nvPicPr>
        <p:blipFill rotWithShape="1">
          <a:blip r:embed="rId10">
            <a:alphaModFix/>
          </a:blip>
          <a:srcRect l="11687" t="7214" r="8536" b="28427"/>
          <a:stretch/>
        </p:blipFill>
        <p:spPr>
          <a:xfrm>
            <a:off x="6597746" y="413314"/>
            <a:ext cx="2020500" cy="1969800"/>
          </a:xfrm>
          <a:prstGeom prst="ellipse">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1" name="Google Shape;141;p7"/>
          <p:cNvSpPr txBox="1">
            <a:spLocks noGrp="1"/>
          </p:cNvSpPr>
          <p:nvPr>
            <p:ph type="subTitle" idx="1"/>
          </p:nvPr>
        </p:nvSpPr>
        <p:spPr>
          <a:xfrm>
            <a:off x="2110800" y="898844"/>
            <a:ext cx="9463200" cy="807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pl-PL" sz="3600" dirty="0" err="1"/>
              <a:t>Table</a:t>
            </a:r>
            <a:r>
              <a:rPr lang="pl-PL" sz="3600" dirty="0"/>
              <a:t> of </a:t>
            </a:r>
            <a:r>
              <a:rPr lang="pl-PL" sz="3600" dirty="0" err="1"/>
              <a:t>Contents</a:t>
            </a:r>
            <a:endParaRPr sz="3600" dirty="0">
              <a:latin typeface="Calibri"/>
              <a:ea typeface="Calibri"/>
              <a:cs typeface="Calibri"/>
              <a:sym typeface="Calibri"/>
            </a:endParaRPr>
          </a:p>
        </p:txBody>
      </p:sp>
      <p:sp>
        <p:nvSpPr>
          <p:cNvPr id="142" name="Google Shape;142;p7"/>
          <p:cNvSpPr txBox="1"/>
          <p:nvPr/>
        </p:nvSpPr>
        <p:spPr>
          <a:xfrm>
            <a:off x="2182550" y="1706750"/>
            <a:ext cx="6768300" cy="39096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Background</a:t>
            </a:r>
            <a:endParaRPr sz="2200">
              <a:solidFill>
                <a:schemeClr val="dk1"/>
              </a:solidFill>
              <a:latin typeface="Calibri"/>
              <a:ea typeface="Calibri"/>
              <a:cs typeface="Calibri"/>
              <a:sym typeface="Calibri"/>
            </a:endParaRPr>
          </a:p>
          <a:p>
            <a:pPr marL="914400" lvl="1"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Impetus for our study, expected findings</a:t>
            </a:r>
            <a:endParaRPr sz="2200">
              <a:solidFill>
                <a:schemeClr val="dk1"/>
              </a:solidFill>
              <a:latin typeface="Calibri"/>
              <a:ea typeface="Calibri"/>
              <a:cs typeface="Calibri"/>
              <a:sym typeface="Calibri"/>
            </a:endParaRPr>
          </a:p>
          <a:p>
            <a:pPr marL="457200" lvl="0" indent="0" algn="l" rtl="0">
              <a:spcBef>
                <a:spcPts val="0"/>
              </a:spcBef>
              <a:spcAft>
                <a:spcPts val="0"/>
              </a:spcAft>
              <a:buNone/>
            </a:pP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Survey</a:t>
            </a:r>
            <a:endParaRPr sz="2200">
              <a:solidFill>
                <a:schemeClr val="dk1"/>
              </a:solidFill>
              <a:latin typeface="Calibri"/>
              <a:ea typeface="Calibri"/>
              <a:cs typeface="Calibri"/>
              <a:sym typeface="Calibri"/>
            </a:endParaRPr>
          </a:p>
          <a:p>
            <a:pPr marL="914400" lvl="1"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IRB, design, dissemination</a:t>
            </a:r>
            <a:endParaRPr sz="2200">
              <a:solidFill>
                <a:schemeClr val="dk1"/>
              </a:solidFill>
              <a:latin typeface="Calibri"/>
              <a:ea typeface="Calibri"/>
              <a:cs typeface="Calibri"/>
              <a:sym typeface="Calibri"/>
            </a:endParaRPr>
          </a:p>
          <a:p>
            <a:pPr marL="457200" lvl="0" indent="0" algn="l" rtl="0">
              <a:spcBef>
                <a:spcPts val="0"/>
              </a:spcBef>
              <a:spcAft>
                <a:spcPts val="0"/>
              </a:spcAft>
              <a:buNone/>
            </a:pP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Results</a:t>
            </a:r>
            <a:endParaRPr sz="2200">
              <a:solidFill>
                <a:schemeClr val="dk1"/>
              </a:solidFill>
              <a:latin typeface="Calibri"/>
              <a:ea typeface="Calibri"/>
              <a:cs typeface="Calibri"/>
              <a:sym typeface="Calibri"/>
            </a:endParaRPr>
          </a:p>
          <a:p>
            <a:pPr marL="914400" lvl="1"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Quantitative and qualitative</a:t>
            </a:r>
            <a:endParaRPr sz="2200">
              <a:solidFill>
                <a:schemeClr val="dk1"/>
              </a:solidFill>
              <a:latin typeface="Calibri"/>
              <a:ea typeface="Calibri"/>
              <a:cs typeface="Calibri"/>
              <a:sym typeface="Calibri"/>
            </a:endParaRPr>
          </a:p>
          <a:p>
            <a:pPr marL="0" lvl="0" indent="0" algn="l" rtl="0">
              <a:spcBef>
                <a:spcPts val="0"/>
              </a:spcBef>
              <a:spcAft>
                <a:spcPts val="0"/>
              </a:spcAft>
              <a:buNone/>
            </a:pP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Implications</a:t>
            </a:r>
            <a:endParaRPr sz="2200">
              <a:solidFill>
                <a:schemeClr val="dk1"/>
              </a:solidFill>
              <a:latin typeface="Calibri"/>
              <a:ea typeface="Calibri"/>
              <a:cs typeface="Calibri"/>
              <a:sym typeface="Calibri"/>
            </a:endParaRPr>
          </a:p>
          <a:p>
            <a:pPr marL="914400" lvl="1" indent="-368300" algn="l" rtl="0">
              <a:spcBef>
                <a:spcPts val="0"/>
              </a:spcBef>
              <a:spcAft>
                <a:spcPts val="0"/>
              </a:spcAft>
              <a:buClr>
                <a:schemeClr val="dk1"/>
              </a:buClr>
              <a:buSzPts val="2200"/>
              <a:buFont typeface="Calibri"/>
              <a:buChar char="❏"/>
            </a:pPr>
            <a:r>
              <a:rPr lang="pl-PL" sz="2200">
                <a:solidFill>
                  <a:schemeClr val="dk1"/>
                </a:solidFill>
                <a:latin typeface="Calibri"/>
                <a:ea typeface="Calibri"/>
                <a:cs typeface="Calibri"/>
                <a:sym typeface="Calibri"/>
              </a:rPr>
              <a:t>What does this mean for librarians?</a:t>
            </a:r>
            <a:endParaRPr sz="22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g35ff9460b71_0_62"/>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148" name="Google Shape;148;g35ff9460b71_0_62"/>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pl-PL"/>
              <a:t>Background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g35ff9460b71_0_67"/>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154" name="Google Shape;154;g35ff9460b71_0_67"/>
          <p:cNvSpPr txBox="1">
            <a:spLocks noGrp="1"/>
          </p:cNvSpPr>
          <p:nvPr>
            <p:ph type="subTitle" idx="1"/>
          </p:nvPr>
        </p:nvSpPr>
        <p:spPr>
          <a:xfrm>
            <a:off x="2110800" y="972570"/>
            <a:ext cx="9463200" cy="843305"/>
          </a:xfrm>
          <a:prstGeom prst="rect">
            <a:avLst/>
          </a:prstGeom>
          <a:solidFill>
            <a:srgbClr val="004773"/>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pl-PL" sz="3600" dirty="0" err="1">
                <a:solidFill>
                  <a:schemeClr val="bg1"/>
                </a:solidFill>
              </a:rPr>
              <a:t>Drug</a:t>
            </a:r>
            <a:r>
              <a:rPr lang="pl-PL" sz="3600" dirty="0">
                <a:solidFill>
                  <a:schemeClr val="bg1"/>
                </a:solidFill>
              </a:rPr>
              <a:t> Information (DI) </a:t>
            </a:r>
            <a:r>
              <a:rPr lang="pl-PL" sz="3600" dirty="0" err="1">
                <a:solidFill>
                  <a:schemeClr val="bg1"/>
                </a:solidFill>
              </a:rPr>
              <a:t>Resources</a:t>
            </a:r>
            <a:r>
              <a:rPr lang="pl-PL" sz="3600" dirty="0">
                <a:solidFill>
                  <a:schemeClr val="bg1"/>
                </a:solidFill>
              </a:rPr>
              <a:t> </a:t>
            </a:r>
            <a:r>
              <a:rPr lang="pl-PL" sz="3600" dirty="0" err="1">
                <a:solidFill>
                  <a:schemeClr val="bg1"/>
                </a:solidFill>
              </a:rPr>
              <a:t>Defined</a:t>
            </a:r>
            <a:endParaRPr sz="3600" dirty="0">
              <a:solidFill>
                <a:schemeClr val="bg1"/>
              </a:solidFill>
            </a:endParaRPr>
          </a:p>
        </p:txBody>
      </p:sp>
      <p:sp>
        <p:nvSpPr>
          <p:cNvPr id="155" name="Google Shape;155;g35ff9460b71_0_67"/>
          <p:cNvSpPr txBox="1"/>
          <p:nvPr/>
        </p:nvSpPr>
        <p:spPr>
          <a:xfrm flipH="1">
            <a:off x="986975" y="2113375"/>
            <a:ext cx="2287200" cy="95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PL" sz="3020" b="1">
                <a:solidFill>
                  <a:schemeClr val="dk1"/>
                </a:solidFill>
                <a:latin typeface="Calibri"/>
                <a:ea typeface="Calibri"/>
                <a:cs typeface="Calibri"/>
                <a:sym typeface="Calibri"/>
              </a:rPr>
              <a:t>Drug Databases</a:t>
            </a:r>
            <a:endParaRPr sz="3020" b="1">
              <a:solidFill>
                <a:schemeClr val="dk1"/>
              </a:solidFill>
              <a:latin typeface="Calibri"/>
              <a:ea typeface="Calibri"/>
              <a:cs typeface="Calibri"/>
              <a:sym typeface="Calibri"/>
            </a:endParaRPr>
          </a:p>
        </p:txBody>
      </p:sp>
      <p:sp>
        <p:nvSpPr>
          <p:cNvPr id="156" name="Google Shape;156;g35ff9460b71_0_67"/>
          <p:cNvSpPr txBox="1"/>
          <p:nvPr/>
        </p:nvSpPr>
        <p:spPr>
          <a:xfrm flipH="1">
            <a:off x="986975" y="3334575"/>
            <a:ext cx="2287200" cy="138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pl-PL" sz="2200">
                <a:solidFill>
                  <a:schemeClr val="dk1"/>
                </a:solidFill>
                <a:latin typeface="Calibri"/>
                <a:ea typeface="Calibri"/>
                <a:cs typeface="Calibri"/>
                <a:sym typeface="Calibri"/>
              </a:rPr>
              <a:t>E.g. Micromedex, Lexidrug</a:t>
            </a:r>
            <a:endParaRPr sz="2200">
              <a:solidFill>
                <a:schemeClr val="dk1"/>
              </a:solidFill>
              <a:latin typeface="Calibri"/>
              <a:ea typeface="Calibri"/>
              <a:cs typeface="Calibri"/>
              <a:sym typeface="Calibri"/>
            </a:endParaRPr>
          </a:p>
        </p:txBody>
      </p:sp>
      <p:sp>
        <p:nvSpPr>
          <p:cNvPr id="157" name="Google Shape;157;g35ff9460b71_0_67"/>
          <p:cNvSpPr txBox="1"/>
          <p:nvPr/>
        </p:nvSpPr>
        <p:spPr>
          <a:xfrm flipH="1">
            <a:off x="4931338" y="2113375"/>
            <a:ext cx="1917600" cy="95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PL" sz="3020" b="1">
                <a:solidFill>
                  <a:schemeClr val="dk1"/>
                </a:solidFill>
                <a:latin typeface="Calibri"/>
                <a:ea typeface="Calibri"/>
                <a:cs typeface="Calibri"/>
                <a:sym typeface="Calibri"/>
              </a:rPr>
              <a:t>Literature</a:t>
            </a:r>
            <a:endParaRPr sz="3020" b="1">
              <a:solidFill>
                <a:schemeClr val="dk1"/>
              </a:solidFill>
              <a:latin typeface="Calibri"/>
              <a:ea typeface="Calibri"/>
              <a:cs typeface="Calibri"/>
              <a:sym typeface="Calibri"/>
            </a:endParaRPr>
          </a:p>
        </p:txBody>
      </p:sp>
      <p:sp>
        <p:nvSpPr>
          <p:cNvPr id="158" name="Google Shape;158;g35ff9460b71_0_67"/>
          <p:cNvSpPr txBox="1"/>
          <p:nvPr/>
        </p:nvSpPr>
        <p:spPr>
          <a:xfrm flipH="1">
            <a:off x="4786000" y="3334725"/>
            <a:ext cx="2208300" cy="138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pl-PL" sz="2200">
                <a:solidFill>
                  <a:schemeClr val="dk1"/>
                </a:solidFill>
                <a:latin typeface="Calibri"/>
                <a:ea typeface="Calibri"/>
                <a:cs typeface="Calibri"/>
                <a:sym typeface="Calibri"/>
              </a:rPr>
              <a:t>Journals, reference books, literature databases</a:t>
            </a:r>
            <a:endParaRPr sz="2200">
              <a:solidFill>
                <a:schemeClr val="dk1"/>
              </a:solidFill>
              <a:latin typeface="Calibri"/>
              <a:ea typeface="Calibri"/>
              <a:cs typeface="Calibri"/>
              <a:sym typeface="Calibri"/>
            </a:endParaRPr>
          </a:p>
        </p:txBody>
      </p:sp>
      <p:sp>
        <p:nvSpPr>
          <p:cNvPr id="159" name="Google Shape;159;g35ff9460b71_0_67"/>
          <p:cNvSpPr txBox="1"/>
          <p:nvPr/>
        </p:nvSpPr>
        <p:spPr>
          <a:xfrm flipH="1">
            <a:off x="8506125" y="2113375"/>
            <a:ext cx="1917600" cy="95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PL" sz="3020" b="1">
                <a:solidFill>
                  <a:schemeClr val="dk1"/>
                </a:solidFill>
                <a:latin typeface="Calibri"/>
                <a:ea typeface="Calibri"/>
                <a:cs typeface="Calibri"/>
                <a:sym typeface="Calibri"/>
              </a:rPr>
              <a:t>Clinical Tools</a:t>
            </a:r>
            <a:endParaRPr sz="3020" b="1">
              <a:solidFill>
                <a:schemeClr val="dk1"/>
              </a:solidFill>
              <a:latin typeface="Calibri"/>
              <a:ea typeface="Calibri"/>
              <a:cs typeface="Calibri"/>
              <a:sym typeface="Calibri"/>
            </a:endParaRPr>
          </a:p>
        </p:txBody>
      </p:sp>
      <p:sp>
        <p:nvSpPr>
          <p:cNvPr id="160" name="Google Shape;160;g35ff9460b71_0_67"/>
          <p:cNvSpPr txBox="1"/>
          <p:nvPr/>
        </p:nvSpPr>
        <p:spPr>
          <a:xfrm flipH="1">
            <a:off x="8419725" y="3369975"/>
            <a:ext cx="2090400" cy="131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pl-PL" sz="2200">
                <a:solidFill>
                  <a:schemeClr val="dk1"/>
                </a:solidFill>
                <a:latin typeface="Calibri"/>
                <a:ea typeface="Calibri"/>
                <a:cs typeface="Calibri"/>
                <a:sym typeface="Calibri"/>
              </a:rPr>
              <a:t>E.g. UpToDate, Pyrls</a:t>
            </a:r>
            <a:endParaRPr sz="22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Motyw pakietu Office">
  <a:themeElements>
    <a:clrScheme name="Motyw pakietu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2934</Words>
  <Application>Microsoft Office PowerPoint</Application>
  <PresentationFormat>Panoramiczny</PresentationFormat>
  <Paragraphs>239</Paragraphs>
  <Slides>32</Slides>
  <Notes>32</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32</vt:i4>
      </vt:variant>
    </vt:vector>
  </HeadingPairs>
  <TitlesOfParts>
    <vt:vector size="39" baseType="lpstr">
      <vt:lpstr>Calibri</vt:lpstr>
      <vt:lpstr>Palanquin</vt:lpstr>
      <vt:lpstr>Questrial</vt:lpstr>
      <vt:lpstr>Arial</vt:lpstr>
      <vt:lpstr>Times New Roman</vt:lpstr>
      <vt:lpstr>Happy Monkey</vt:lpstr>
      <vt:lpstr>Motyw pakietu Office</vt:lpstr>
      <vt:lpstr>Prezentacja programu PowerPoint</vt:lpstr>
      <vt:lpstr>Prezentacja programu PowerPoint</vt:lpstr>
      <vt:lpstr>Prezentacja programu PowerPoint</vt:lpstr>
      <vt:lpstr>Prezentacja programu PowerPoint</vt:lpstr>
      <vt:lpstr>Evaluating the Availability and Use of Drug Information Resources among Practicing Pharmacists in the United States </vt:lpstr>
      <vt:lpstr>Prezentacja programu PowerPoint</vt:lpstr>
      <vt:lpstr>Prezentacja programu PowerPoint</vt:lpstr>
      <vt:lpstr>Background</vt:lpstr>
      <vt:lpstr>Prezentacja programu PowerPoint</vt:lpstr>
      <vt:lpstr>Prezentacja programu PowerPoint</vt:lpstr>
      <vt:lpstr>Survey</vt:lpstr>
      <vt:lpstr>Prezentacja programu PowerPoint</vt:lpstr>
      <vt:lpstr>Prezentacja programu PowerPoint</vt:lpstr>
      <vt:lpstr>Results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Implications</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Mariusz Milewski</dc:creator>
  <cp:lastModifiedBy>Bogumiła Bruc</cp:lastModifiedBy>
  <cp:revision>3</cp:revision>
  <dcterms:created xsi:type="dcterms:W3CDTF">2020-10-29T09:01:46Z</dcterms:created>
  <dcterms:modified xsi:type="dcterms:W3CDTF">2025-06-10T08:15:25Z</dcterms:modified>
</cp:coreProperties>
</file>