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dley" panose="020B0604020202020204" charset="-1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2024.ranking.perspektywy.org/ranking/university-rank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.wroc.pl/p/dziekan_ds._ksztalcenia/2023_pisma_okolne/zalacznik_1_do_po_4_2023___ai_w_pisaniu_prac_plomowych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8929" r="-51196" b="-1294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66699" y="-24835"/>
            <a:ext cx="3221301" cy="10287000"/>
          </a:xfrm>
          <a:custGeom>
            <a:avLst/>
            <a:gdLst/>
            <a:ahLst/>
            <a:cxnLst/>
            <a:rect l="l" t="t" r="r" b="b"/>
            <a:pathLst>
              <a:path w="3221301" h="10287000">
                <a:moveTo>
                  <a:pt x="0" y="0"/>
                </a:moveTo>
                <a:lnTo>
                  <a:pt x="3221301" y="0"/>
                </a:lnTo>
                <a:lnTo>
                  <a:pt x="32213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793" t="-1875" r="-84066" b="-202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747677" y="7250397"/>
            <a:ext cx="6319021" cy="205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28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Iwona Kosowska</a:t>
            </a:r>
          </a:p>
          <a:p>
            <a:pPr algn="l">
              <a:lnSpc>
                <a:spcPts val="3437"/>
              </a:lnSpc>
            </a:pPr>
            <a:r>
              <a:rPr lang="en-US" sz="2728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Medical Library, </a:t>
            </a:r>
          </a:p>
          <a:p>
            <a:pPr algn="l">
              <a:lnSpc>
                <a:spcPts val="3437"/>
              </a:lnSpc>
            </a:pPr>
            <a:r>
              <a:rPr lang="en-US" sz="2728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Jagiellonian University Medical College, </a:t>
            </a:r>
          </a:p>
          <a:p>
            <a:pPr algn="l">
              <a:lnSpc>
                <a:spcPts val="3437"/>
              </a:lnSpc>
            </a:pPr>
            <a:r>
              <a:rPr lang="en-US" sz="2728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Cracow, Poland</a:t>
            </a:r>
          </a:p>
          <a:p>
            <a:pPr algn="l">
              <a:lnSpc>
                <a:spcPts val="2402"/>
              </a:lnSpc>
            </a:pPr>
            <a:endParaRPr lang="en-US" sz="2728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849121"/>
            <a:ext cx="7352785" cy="359158"/>
            <a:chOff x="0" y="0"/>
            <a:chExt cx="9803713" cy="478877"/>
          </a:xfrm>
        </p:grpSpPr>
        <p:sp>
          <p:nvSpPr>
            <p:cNvPr id="6" name="AutoShape 6"/>
            <p:cNvSpPr/>
            <p:nvPr/>
          </p:nvSpPr>
          <p:spPr>
            <a:xfrm>
              <a:off x="0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413373" y="57150"/>
              <a:ext cx="6390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97799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5579" y="2448655"/>
            <a:ext cx="12638043" cy="3909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2"/>
              </a:lnSpc>
            </a:pPr>
            <a:r>
              <a:rPr lang="en-US" sz="4634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Policies </a:t>
            </a:r>
            <a:r>
              <a:rPr lang="en-US" sz="4634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of selected Polish universities regarding the </a:t>
            </a:r>
            <a:r>
              <a:rPr lang="en-US" sz="4634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use of AI in teaching and research,</a:t>
            </a:r>
          </a:p>
          <a:p>
            <a:pPr algn="l">
              <a:lnSpc>
                <a:spcPts val="4402"/>
              </a:lnSpc>
            </a:pPr>
            <a:r>
              <a:rPr lang="en-US" sz="4634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</a:t>
            </a:r>
          </a:p>
          <a:p>
            <a:pPr algn="l">
              <a:lnSpc>
                <a:spcPts val="4402"/>
              </a:lnSpc>
            </a:pPr>
            <a:r>
              <a:rPr lang="en-US" sz="4634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with particular emphasis on </a:t>
            </a:r>
            <a:r>
              <a:rPr lang="en-US" sz="4634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medical universities</a:t>
            </a:r>
            <a:r>
              <a:rPr lang="en-US" sz="4634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,</a:t>
            </a:r>
          </a:p>
          <a:p>
            <a:pPr algn="l">
              <a:lnSpc>
                <a:spcPts val="4402"/>
              </a:lnSpc>
            </a:pPr>
            <a:endParaRPr lang="en-US" sz="4634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algn="l">
              <a:lnSpc>
                <a:spcPts val="4402"/>
              </a:lnSpc>
            </a:pPr>
            <a:r>
              <a:rPr lang="en-US" sz="4634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and the potential </a:t>
            </a:r>
            <a:r>
              <a:rPr lang="en-US" sz="4634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role of libraries</a:t>
            </a:r>
            <a:r>
              <a:rPr lang="en-US" sz="4634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in their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29419" y="1581186"/>
            <a:ext cx="5382690" cy="6770843"/>
          </a:xfrm>
          <a:custGeom>
            <a:avLst/>
            <a:gdLst/>
            <a:ahLst/>
            <a:cxnLst/>
            <a:rect l="l" t="t" r="r" b="b"/>
            <a:pathLst>
              <a:path w="5382690" h="6770843">
                <a:moveTo>
                  <a:pt x="0" y="0"/>
                </a:moveTo>
                <a:lnTo>
                  <a:pt x="5382690" y="0"/>
                </a:lnTo>
                <a:lnTo>
                  <a:pt x="5382690" y="6770843"/>
                </a:lnTo>
                <a:lnTo>
                  <a:pt x="0" y="6770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566" r="-13257" b="-948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52538" y="1954093"/>
            <a:ext cx="5106762" cy="7145005"/>
          </a:xfrm>
          <a:custGeom>
            <a:avLst/>
            <a:gdLst/>
            <a:ahLst/>
            <a:cxnLst/>
            <a:rect l="l" t="t" r="r" b="b"/>
            <a:pathLst>
              <a:path w="5106762" h="7145005">
                <a:moveTo>
                  <a:pt x="0" y="0"/>
                </a:moveTo>
                <a:lnTo>
                  <a:pt x="5106762" y="0"/>
                </a:lnTo>
                <a:lnTo>
                  <a:pt x="5106762" y="7145005"/>
                </a:lnTo>
                <a:lnTo>
                  <a:pt x="0" y="7145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37" b="-3537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849121"/>
            <a:ext cx="7352785" cy="359158"/>
            <a:chOff x="0" y="0"/>
            <a:chExt cx="9803713" cy="478877"/>
          </a:xfrm>
        </p:grpSpPr>
        <p:sp>
          <p:nvSpPr>
            <p:cNvPr id="6" name="AutoShape 6"/>
            <p:cNvSpPr/>
            <p:nvPr/>
          </p:nvSpPr>
          <p:spPr>
            <a:xfrm>
              <a:off x="0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413373" y="57150"/>
              <a:ext cx="6390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10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62498" y="1743746"/>
            <a:ext cx="7085188" cy="69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3"/>
              </a:lnSpc>
            </a:pPr>
            <a:r>
              <a:rPr lang="en-US" sz="483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AI and research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2498" y="2891582"/>
            <a:ext cx="9686213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This topic is 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discussed less 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frequently in recommendations.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659177"/>
            <a:ext cx="9195578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to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identify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research trends, theories, research problems, research gaps, research methods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to prepare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literature reviews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to search </a:t>
            </a:r>
            <a:r>
              <a:rPr lang="en-US" sz="29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in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collection of articles (e.g. to extract key information from large collections of articles)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simulation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diffrent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experimental scenarios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and searching for the optimal one 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analysis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of research data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768579" y="937677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4" name="AutoShape 4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11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24391" y="3163844"/>
            <a:ext cx="6982205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 University of Amsterdam - The Nederlands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2004" y="7582771"/>
            <a:ext cx="8218067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due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to privacy 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and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security issues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. It is not clear what happens to the user data or the data entered.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2004" y="4469285"/>
            <a:ext cx="7953235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University policy currently does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not allow 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students and lecturers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to use AI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tools such as ChatGPT for teaching and assessment purposes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5341" y="1305560"/>
            <a:ext cx="12794046" cy="134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 short look</a:t>
            </a:r>
          </a:p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at the diffrent european universities (1)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1435" y="6685435"/>
            <a:ext cx="8302602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Why?</a:t>
            </a:r>
          </a:p>
        </p:txBody>
      </p:sp>
      <p:sp>
        <p:nvSpPr>
          <p:cNvPr id="11" name="Freeform 11"/>
          <p:cNvSpPr/>
          <p:nvPr/>
        </p:nvSpPr>
        <p:spPr>
          <a:xfrm>
            <a:off x="-1441420" y="0"/>
            <a:ext cx="2079595" cy="10287000"/>
          </a:xfrm>
          <a:custGeom>
            <a:avLst/>
            <a:gdLst/>
            <a:ahLst/>
            <a:cxnLst/>
            <a:rect l="l" t="t" r="r" b="b"/>
            <a:pathLst>
              <a:path w="2079595" h="10287000">
                <a:moveTo>
                  <a:pt x="0" y="0"/>
                </a:moveTo>
                <a:lnTo>
                  <a:pt x="2079595" y="0"/>
                </a:lnTo>
                <a:lnTo>
                  <a:pt x="20795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266" t="-1875" r="-130219" b="-202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768579" y="937677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6219" y="3163844"/>
            <a:ext cx="6080556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 University of Oslo - Norway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49242" y="4332605"/>
            <a:ext cx="7116049" cy="483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GPT University of Oslo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- privacy friendly chat GPT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One of the approved AI tools at the University of Oslo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Allows to use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OpenAI's ChatGPT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within the requirements sets for privacy 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This data will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never be used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to further train the model.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4" name="AutoShape 4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12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05341" y="3156032"/>
            <a:ext cx="7289340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 University of Latvia - Latvia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5341" y="5807530"/>
            <a:ext cx="8855886" cy="34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If AI is used in the work or studies, it is necessary to provide a reference to it. It is possible to use:</a:t>
            </a:r>
          </a:p>
          <a:p>
            <a:pPr algn="l">
              <a:lnSpc>
                <a:spcPts val="3900"/>
              </a:lnSpc>
            </a:pPr>
            <a:endParaRPr lang="en-US" sz="3000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APA-style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Harvard University-style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MLA-style.</a:t>
            </a:r>
          </a:p>
          <a:p>
            <a:pPr algn="l">
              <a:lnSpc>
                <a:spcPts val="3900"/>
              </a:lnSpc>
            </a:pPr>
            <a:endParaRPr lang="en-US" sz="3000">
              <a:solidFill>
                <a:srgbClr val="FF313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441420" y="0"/>
            <a:ext cx="2079595" cy="10287000"/>
          </a:xfrm>
          <a:custGeom>
            <a:avLst/>
            <a:gdLst/>
            <a:ahLst/>
            <a:cxnLst/>
            <a:rect l="l" t="t" r="r" b="b"/>
            <a:pathLst>
              <a:path w="2079595" h="10287000">
                <a:moveTo>
                  <a:pt x="0" y="0"/>
                </a:moveTo>
                <a:lnTo>
                  <a:pt x="2079595" y="0"/>
                </a:lnTo>
                <a:lnTo>
                  <a:pt x="20795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266" t="-1875" r="-130219" b="-202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658805" y="9510390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5341" y="1305560"/>
            <a:ext cx="12794046" cy="134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 short look</a:t>
            </a:r>
          </a:p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at the diffrent european universities (2)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1128534" y="3944387"/>
            <a:ext cx="6386203" cy="3265487"/>
          </a:xfrm>
          <a:custGeom>
            <a:avLst/>
            <a:gdLst/>
            <a:ahLst/>
            <a:cxnLst/>
            <a:rect l="l" t="t" r="r" b="b"/>
            <a:pathLst>
              <a:path w="6386203" h="3265487">
                <a:moveTo>
                  <a:pt x="6386203" y="0"/>
                </a:moveTo>
                <a:lnTo>
                  <a:pt x="0" y="0"/>
                </a:lnTo>
                <a:lnTo>
                  <a:pt x="0" y="3265486"/>
                </a:lnTo>
                <a:lnTo>
                  <a:pt x="6386203" y="3265486"/>
                </a:lnTo>
                <a:lnTo>
                  <a:pt x="6386203" y="0"/>
                </a:lnTo>
                <a:close/>
              </a:path>
            </a:pathLst>
          </a:custGeom>
          <a:blipFill>
            <a:blip r:embed="rId3"/>
            <a:stretch>
              <a:fillRect l="-33518" t="-146594" b="-10156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77797" y="4643236"/>
            <a:ext cx="5983592" cy="3548696"/>
          </a:xfrm>
          <a:custGeom>
            <a:avLst/>
            <a:gdLst/>
            <a:ahLst/>
            <a:cxnLst/>
            <a:rect l="l" t="t" r="r" b="b"/>
            <a:pathLst>
              <a:path w="5983592" h="3548696">
                <a:moveTo>
                  <a:pt x="0" y="0"/>
                </a:moveTo>
                <a:lnTo>
                  <a:pt x="5983593" y="0"/>
                </a:lnTo>
                <a:lnTo>
                  <a:pt x="5983593" y="3548696"/>
                </a:lnTo>
                <a:lnTo>
                  <a:pt x="0" y="3548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10" t="-29212" r="-751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05341" y="4512130"/>
            <a:ext cx="8855886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Indicate 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 use of AI tools in study works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as openly as possible.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6291" y="4353806"/>
            <a:ext cx="7907049" cy="486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Universities will support students and staff to become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AI-literate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.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AI as a support when writing texts (in terms of grammar and structure) 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AI-based tools can be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adapted to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a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student’s disability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In the context of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scientific research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, the University recommends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following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the recommendations of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publishers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and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scientific associations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077848" y="849121"/>
            <a:ext cx="4194876" cy="359158"/>
            <a:chOff x="0" y="0"/>
            <a:chExt cx="5593168" cy="478877"/>
          </a:xfrm>
        </p:grpSpPr>
        <p:sp>
          <p:nvSpPr>
            <p:cNvPr id="5" name="AutoShape 5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13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86291" y="3265416"/>
            <a:ext cx="7059036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Oxfort University - Great Britain</a:t>
            </a:r>
          </a:p>
        </p:txBody>
      </p:sp>
      <p:sp>
        <p:nvSpPr>
          <p:cNvPr id="8" name="Freeform 8"/>
          <p:cNvSpPr/>
          <p:nvPr/>
        </p:nvSpPr>
        <p:spPr>
          <a:xfrm>
            <a:off x="-1441420" y="0"/>
            <a:ext cx="2079595" cy="10287000"/>
          </a:xfrm>
          <a:custGeom>
            <a:avLst/>
            <a:gdLst/>
            <a:ahLst/>
            <a:cxnLst/>
            <a:rect l="l" t="t" r="r" b="b"/>
            <a:pathLst>
              <a:path w="2079595" h="10287000">
                <a:moveTo>
                  <a:pt x="0" y="0"/>
                </a:moveTo>
                <a:lnTo>
                  <a:pt x="2079595" y="0"/>
                </a:lnTo>
                <a:lnTo>
                  <a:pt x="20795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266" t="-1875" r="-130219" b="-202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658805" y="9510390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5341" y="1305560"/>
            <a:ext cx="12794046" cy="134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 short look</a:t>
            </a:r>
          </a:p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at the diffrent european universities (3)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50730" y="3265416"/>
            <a:ext cx="6432644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Charles University - Czechia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64994" y="4277606"/>
            <a:ext cx="7204116" cy="494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Charles University pays attention to creating an atmosphere of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mutual trust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in the academic environment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warning against providing AI tools with materials that are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university’s intellectual property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students should declare the use of AI tools in their work using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guidelines</a:t>
            </a:r>
            <a:r>
              <a:rPr lang="en-US" sz="30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(e.g. those provided by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Elsevier</a:t>
            </a:r>
            <a:r>
              <a:rPr lang="en-US" sz="30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publishing)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6214" y="1375601"/>
            <a:ext cx="10051163" cy="68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 role of libraries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2533" y="8155117"/>
            <a:ext cx="4784202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provide training on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ethical 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use of AI in the context of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plagiarism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51092" y="5124450"/>
            <a:ext cx="4513831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identifing useful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AI-based tools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03658" y="7389716"/>
            <a:ext cx="3716600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just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enabling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access to paid AI tools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1092" y="6404155"/>
            <a:ext cx="4513831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promote the use of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various sources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of knowledge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6214" y="2508610"/>
            <a:ext cx="11077895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4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What </a:t>
            </a:r>
            <a:r>
              <a:rPr lang="en-US" sz="34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role</a:t>
            </a:r>
            <a:r>
              <a:rPr lang="en-US" sz="34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could libraries play in light of the policies?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39751" y="4061299"/>
            <a:ext cx="1229197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Policies recommend to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provide training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and share knowledge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about AI.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11" name="AutoShape 11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14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658805" y="9510390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51092" y="8193217"/>
            <a:ext cx="4785816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promote a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critical approach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to AI-generated content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54353" y="5124450"/>
            <a:ext cx="4143898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inform about the methods of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reporting the use of AI</a:t>
            </a:r>
          </a:p>
        </p:txBody>
      </p:sp>
      <p:sp>
        <p:nvSpPr>
          <p:cNvPr id="16" name="Freeform 16"/>
          <p:cNvSpPr/>
          <p:nvPr/>
        </p:nvSpPr>
        <p:spPr>
          <a:xfrm>
            <a:off x="-1441420" y="0"/>
            <a:ext cx="2079595" cy="10287000"/>
          </a:xfrm>
          <a:custGeom>
            <a:avLst/>
            <a:gdLst/>
            <a:ahLst/>
            <a:cxnLst/>
            <a:rect l="l" t="t" r="r" b="b"/>
            <a:pathLst>
              <a:path w="2079595" h="10287000">
                <a:moveTo>
                  <a:pt x="0" y="0"/>
                </a:moveTo>
                <a:lnTo>
                  <a:pt x="2079595" y="0"/>
                </a:lnTo>
                <a:lnTo>
                  <a:pt x="20795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266" t="-1875" r="-130219" b="-2029"/>
            </a:stretch>
          </a:blipFill>
        </p:spPr>
      </p:sp>
      <p:sp>
        <p:nvSpPr>
          <p:cNvPr id="17" name="Freeform 17"/>
          <p:cNvSpPr/>
          <p:nvPr/>
        </p:nvSpPr>
        <p:spPr>
          <a:xfrm rot="1206044">
            <a:off x="16339724" y="1629099"/>
            <a:ext cx="1527301" cy="1527301"/>
          </a:xfrm>
          <a:custGeom>
            <a:avLst/>
            <a:gdLst/>
            <a:ahLst/>
            <a:cxnLst/>
            <a:rect l="l" t="t" r="r" b="b"/>
            <a:pathLst>
              <a:path w="1527301" h="1527301">
                <a:moveTo>
                  <a:pt x="0" y="0"/>
                </a:moveTo>
                <a:lnTo>
                  <a:pt x="1527301" y="0"/>
                </a:lnTo>
                <a:lnTo>
                  <a:pt x="1527301" y="1527301"/>
                </a:lnTo>
                <a:lnTo>
                  <a:pt x="0" y="1527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439751" y="3511910"/>
            <a:ext cx="1129324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Unfortunately, policies often do not provide specific guidance.</a:t>
            </a:r>
          </a:p>
        </p:txBody>
      </p:sp>
      <p:sp>
        <p:nvSpPr>
          <p:cNvPr id="19" name="Freeform 19"/>
          <p:cNvSpPr/>
          <p:nvPr/>
        </p:nvSpPr>
        <p:spPr>
          <a:xfrm rot="1652354">
            <a:off x="16298251" y="8071302"/>
            <a:ext cx="1186998" cy="1186998"/>
          </a:xfrm>
          <a:custGeom>
            <a:avLst/>
            <a:gdLst/>
            <a:ahLst/>
            <a:cxnLst/>
            <a:rect l="l" t="t" r="r" b="b"/>
            <a:pathLst>
              <a:path w="1186998" h="1186998">
                <a:moveTo>
                  <a:pt x="0" y="0"/>
                </a:moveTo>
                <a:lnTo>
                  <a:pt x="1186998" y="0"/>
                </a:lnTo>
                <a:lnTo>
                  <a:pt x="1186998" y="1186998"/>
                </a:lnTo>
                <a:lnTo>
                  <a:pt x="0" y="1186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439477">
            <a:off x="14815544" y="2019600"/>
            <a:ext cx="1054219" cy="1054219"/>
          </a:xfrm>
          <a:custGeom>
            <a:avLst/>
            <a:gdLst/>
            <a:ahLst/>
            <a:cxnLst/>
            <a:rect l="l" t="t" r="r" b="b"/>
            <a:pathLst>
              <a:path w="1054219" h="1054219">
                <a:moveTo>
                  <a:pt x="0" y="0"/>
                </a:moveTo>
                <a:lnTo>
                  <a:pt x="1054219" y="0"/>
                </a:lnTo>
                <a:lnTo>
                  <a:pt x="1054219" y="1054220"/>
                </a:lnTo>
                <a:lnTo>
                  <a:pt x="0" y="1054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265524" y="5195565"/>
            <a:ext cx="5025582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provide information on both the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risks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and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benefits of using AI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5524" y="6922991"/>
            <a:ext cx="4143898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provide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AI literacy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training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04606" y="7064427"/>
            <a:ext cx="8354694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0"/>
              </a:lnSpc>
            </a:pPr>
            <a:r>
              <a:rPr lang="en-US" sz="35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Iwona Kosowska</a:t>
            </a:r>
          </a:p>
          <a:p>
            <a:pPr algn="r">
              <a:lnSpc>
                <a:spcPts val="4550"/>
              </a:lnSpc>
            </a:pPr>
            <a:r>
              <a:rPr lang="en-US" sz="35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e-mail: iwona.kosowska@uj.edu.pl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79694" y="3615609"/>
            <a:ext cx="6418831" cy="211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Thank you for your attention!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2079595" cy="10287000"/>
          </a:xfrm>
          <a:custGeom>
            <a:avLst/>
            <a:gdLst/>
            <a:ahLst/>
            <a:cxnLst/>
            <a:rect l="l" t="t" r="r" b="b"/>
            <a:pathLst>
              <a:path w="2079595" h="10287000">
                <a:moveTo>
                  <a:pt x="0" y="0"/>
                </a:moveTo>
                <a:lnTo>
                  <a:pt x="2079595" y="0"/>
                </a:lnTo>
                <a:lnTo>
                  <a:pt x="20795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266" t="-1875" r="-130219" b="-202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68579" y="9296400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428873" y="0"/>
            <a:ext cx="2590800" cy="10287000"/>
            <a:chOff x="0" y="0"/>
            <a:chExt cx="34544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47400" t="13679" r="9146"/>
            <a:stretch>
              <a:fillRect/>
            </a:stretch>
          </p:blipFill>
          <p:spPr>
            <a:xfrm>
              <a:off x="0" y="0"/>
              <a:ext cx="3454400" cy="4572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41864" t="10672" r="26775" b="27029"/>
            <a:stretch>
              <a:fillRect/>
            </a:stretch>
          </p:blipFill>
          <p:spPr>
            <a:xfrm>
              <a:off x="0" y="4572000"/>
              <a:ext cx="3454400" cy="4572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886" t="15472" r="56465" b="1793"/>
            <a:stretch>
              <a:fillRect/>
            </a:stretch>
          </p:blipFill>
          <p:spPr>
            <a:xfrm flipH="1">
              <a:off x="0" y="9144000"/>
              <a:ext cx="3454400" cy="45720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198480" y="3804005"/>
            <a:ext cx="4230664" cy="606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6"/>
              </a:lnSpc>
            </a:pPr>
            <a:r>
              <a:rPr lang="en-US" sz="4232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Method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8005" y="4649125"/>
            <a:ext cx="13456146" cy="314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“Ranking of Academic Universities 2024" by Perspekty Publishing -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50 best Universities in Poland (public and private) - 54 </a:t>
            </a:r>
          </a:p>
          <a:p>
            <a:pPr algn="l">
              <a:lnSpc>
                <a:spcPts val="4159"/>
              </a:lnSpc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Source: </a:t>
            </a:r>
            <a:r>
              <a:rPr lang="en-US" sz="3199" u="sng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  <a:hlinkClick r:id="rId4" tooltip="https://2024.ranking.perspektywy.org/ranking/university-ranking"/>
              </a:rPr>
              <a:t>https://2024.ranking.perspektywy.org/ranking/university-ranking</a:t>
            </a:r>
          </a:p>
          <a:p>
            <a:pPr algn="l">
              <a:lnSpc>
                <a:spcPts val="4159"/>
              </a:lnSpc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plus</a:t>
            </a:r>
          </a:p>
          <a:p>
            <a:pPr algn="l">
              <a:lnSpc>
                <a:spcPts val="4159"/>
              </a:lnSpc>
            </a:pPr>
            <a:r>
              <a:rPr lang="en-US" sz="3199" u="sng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3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member universities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the Conference of Rectors of Academic Medical Schools (KRAUM), which were outside the top 50.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849121"/>
            <a:ext cx="5733535" cy="359158"/>
            <a:chOff x="0" y="0"/>
            <a:chExt cx="7644713" cy="478877"/>
          </a:xfrm>
        </p:grpSpPr>
        <p:sp>
          <p:nvSpPr>
            <p:cNvPr id="10" name="AutoShape 10"/>
            <p:cNvSpPr/>
            <p:nvPr/>
          </p:nvSpPr>
          <p:spPr>
            <a:xfrm>
              <a:off x="0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3413373" y="57150"/>
              <a:ext cx="4231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02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8005" y="1626384"/>
            <a:ext cx="12405305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What do </a:t>
            </a:r>
            <a:r>
              <a:rPr lang="en-US" sz="48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AI Policies</a:t>
            </a: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in Poland say about the use of AI?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97799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91306" y="0"/>
            <a:ext cx="18379306" cy="979093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658" y="3192470"/>
            <a:ext cx="5103698" cy="39310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162" y="2903078"/>
            <a:ext cx="4162582" cy="414202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064424" y="1101146"/>
            <a:ext cx="4194876" cy="359158"/>
            <a:chOff x="0" y="0"/>
            <a:chExt cx="5593168" cy="478877"/>
          </a:xfrm>
        </p:grpSpPr>
        <p:sp>
          <p:nvSpPr>
            <p:cNvPr id="7" name="AutoShape 7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03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04784" y="7099400"/>
            <a:ext cx="6877385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Of the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57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academic universities analyzed,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40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do not have published regulations on AI, while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17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4784" y="1941535"/>
            <a:ext cx="8051447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Has an AI policy been adopted at the university?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6385" y="7099400"/>
            <a:ext cx="727797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Of the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16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medical schools analysed,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12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do not have published regulations on AI, while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4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do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531395" y="1941535"/>
            <a:ext cx="8115300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Has an AI policy been adopted at medical schools?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4784" y="964493"/>
            <a:ext cx="5667265" cy="68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Outcomes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8579" y="8937242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9280" y="1288220"/>
            <a:ext cx="11313694" cy="134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Guidelines for the use of AI in theses and other written works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8299" y="3408489"/>
            <a:ext cx="5561744" cy="209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 decision about whether to allow students to use this tool is 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left to individual lecturers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71899" y="6586025"/>
            <a:ext cx="14287401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It is recommended to 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continuously monitor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the student’s progress in preparing the thesis using AI systems to ensure that is a student's work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6" name="AutoShape 6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04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204645" y="5889016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24918" y="3940740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04645" y="7616254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0"/>
            <a:ext cx="291857" cy="10287000"/>
          </a:xfrm>
          <a:custGeom>
            <a:avLst/>
            <a:gdLst/>
            <a:ahLst/>
            <a:cxnLst/>
            <a:rect l="l" t="t" r="r" b="b"/>
            <a:pathLst>
              <a:path w="291857" h="10287000">
                <a:moveTo>
                  <a:pt x="0" y="0"/>
                </a:moveTo>
                <a:lnTo>
                  <a:pt x="291857" y="0"/>
                </a:lnTo>
                <a:lnTo>
                  <a:pt x="2918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00295" t="-1952" r="-1546435" b="-1952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878069" y="3408489"/>
            <a:ext cx="5561744" cy="209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 lecturer, together with the student, determines the 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purpose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and 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scope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using AI at work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71899" y="8048737"/>
            <a:ext cx="14106379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159"/>
              </a:lnSpc>
              <a:buFont typeface="Arial"/>
              <a:buChar char="•"/>
            </a:pP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It is possible to use 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commonly available tools 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to determine the probability of </a:t>
            </a: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undisclosed use of AI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systems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8579" y="9161267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4690" y="1076325"/>
            <a:ext cx="10187231" cy="134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What can I use AI tools for when writing a paper?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5414" y="7377890"/>
            <a:ext cx="5834551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reviewing sources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6" name="AutoShape 6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05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291857" cy="10287000"/>
          </a:xfrm>
          <a:custGeom>
            <a:avLst/>
            <a:gdLst/>
            <a:ahLst/>
            <a:cxnLst/>
            <a:rect l="l" t="t" r="r" b="b"/>
            <a:pathLst>
              <a:path w="291857" h="10287000">
                <a:moveTo>
                  <a:pt x="0" y="0"/>
                </a:moveTo>
                <a:lnTo>
                  <a:pt x="291857" y="0"/>
                </a:lnTo>
                <a:lnTo>
                  <a:pt x="2918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00295" t="-1952" r="-1546435" b="-195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43932" y="2800986"/>
            <a:ext cx="15725430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Originality of thought</a:t>
            </a:r>
            <a:r>
              <a:rPr lang="en-US" sz="31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: despite using generative AI tools, the main theses, arguments and conclusions come from the student.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5414" y="5439096"/>
            <a:ext cx="7862715" cy="75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2999"/>
              </a:lnSpc>
              <a:buFont typeface="Arial"/>
              <a:buChar char="•"/>
            </a:pP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translating the</a:t>
            </a:r>
            <a:r>
              <a:rPr lang="en-US" sz="29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text into any foreign language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5414" y="6419734"/>
            <a:ext cx="7754259" cy="75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2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creating text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plans</a:t>
            </a:r>
            <a:r>
              <a:rPr lang="en-US" sz="29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,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abstracts</a:t>
            </a:r>
            <a:r>
              <a:rPr lang="en-US" sz="29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and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summaries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5414" y="8155072"/>
            <a:ext cx="8245988" cy="37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 algn="l">
              <a:lnSpc>
                <a:spcPts val="2899"/>
              </a:lnSpc>
              <a:buFont typeface="Arial"/>
              <a:buChar char="•"/>
            </a:pPr>
            <a:r>
              <a:rPr lang="en-US" sz="28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editing texts</a:t>
            </a:r>
            <a:r>
              <a:rPr lang="en-US" sz="28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(changing style, correcting errors)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93818" y="5403536"/>
            <a:ext cx="6165007" cy="37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6" lvl="1" indent="-313053" algn="l">
              <a:lnSpc>
                <a:spcPts val="289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helping with </a:t>
            </a:r>
            <a:r>
              <a:rPr lang="en-US" sz="28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programming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5414" y="4627246"/>
            <a:ext cx="15725430" cy="380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Examples of artificial intelligence applications: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93818" y="6062986"/>
            <a:ext cx="633205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generating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graphics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based on the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author's hand-drawn 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drawings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93818" y="7278772"/>
            <a:ext cx="6668835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creating diagrams, charts, figures, infographics according to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detailed guidelines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formulated by the author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68579" y="937677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3932" y="1076325"/>
            <a:ext cx="13424647" cy="68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But can I generate thesis text?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5" name="AutoShape 5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06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291857" cy="10287000"/>
          </a:xfrm>
          <a:custGeom>
            <a:avLst/>
            <a:gdLst/>
            <a:ahLst/>
            <a:cxnLst/>
            <a:rect l="l" t="t" r="r" b="b"/>
            <a:pathLst>
              <a:path w="291857" h="10287000">
                <a:moveTo>
                  <a:pt x="0" y="0"/>
                </a:moveTo>
                <a:lnTo>
                  <a:pt x="291857" y="0"/>
                </a:lnTo>
                <a:lnTo>
                  <a:pt x="2918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00295" t="-1952" r="-1546435" b="-19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3932" y="2350269"/>
            <a:ext cx="15551846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Most recommendations do not answer this question directly: the decision on the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scope of AI application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is made by the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supervisor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in consultation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with the student.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3137" y="5506678"/>
            <a:ext cx="15551846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In one recomendation is clearly not allowed: “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generating text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(paragraphs, chapters),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generating the first version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the text and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then editing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it yourself,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expanding existing content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(e.g. using prompts such as: "add two sentences to the paragraph")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In this case </a:t>
            </a:r>
            <a:r>
              <a:rPr lang="en-US" sz="3000" u="sng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is not allowed citing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</a:t>
            </a:r>
            <a:r>
              <a:rPr lang="en-US" sz="30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large-scale language models (LLM) or other generative AI tools </a:t>
            </a:r>
            <a:r>
              <a:rPr lang="en-US" sz="3000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as a source of information.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3137" y="4208030"/>
            <a:ext cx="11622009" cy="69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Is AI a </a:t>
            </a:r>
            <a:r>
              <a:rPr lang="en-US" sz="40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tool</a:t>
            </a:r>
            <a:r>
              <a:rPr lang="en-US" sz="40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 or a </a:t>
            </a:r>
            <a:r>
              <a:rPr lang="en-US" sz="40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source of information</a:t>
            </a:r>
            <a:r>
              <a:rPr lang="en-US" sz="40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68579" y="937677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4466" y="1375601"/>
            <a:ext cx="11988254" cy="68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How to report/describe AI usage?</a:t>
            </a:r>
          </a:p>
        </p:txBody>
      </p:sp>
      <p:sp>
        <p:nvSpPr>
          <p:cNvPr id="4" name="Freeform 4"/>
          <p:cNvSpPr/>
          <p:nvPr/>
        </p:nvSpPr>
        <p:spPr>
          <a:xfrm>
            <a:off x="11841841" y="4082329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54901" y="2926303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4466" y="2735272"/>
            <a:ext cx="13012567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When using AI, indicate which content was prepared using AI tools, because the Author </a:t>
            </a:r>
            <a:r>
              <a:rPr lang="en-US" sz="3200" u="sng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is not the creator</a:t>
            </a:r>
            <a:r>
              <a:rPr lang="en-US" sz="32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this content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61577" y="4592588"/>
            <a:ext cx="7582423" cy="240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In the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Introduction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/or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Methods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section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What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kind of system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was used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What was the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purpose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using AI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What was the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method of using AI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FF313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4466" y="7198865"/>
            <a:ext cx="1584883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All the fragments created using AI should be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clearly marked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in the work by providing the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commands (prompts) used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and the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received output data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(e.g.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footnotes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,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 appendix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to the work).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10" name="AutoShape 10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07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768579" y="937677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0"/>
            <a:ext cx="291857" cy="10287000"/>
          </a:xfrm>
          <a:custGeom>
            <a:avLst/>
            <a:gdLst/>
            <a:ahLst/>
            <a:cxnLst/>
            <a:rect l="l" t="t" r="r" b="b"/>
            <a:pathLst>
              <a:path w="291857" h="10287000">
                <a:moveTo>
                  <a:pt x="0" y="0"/>
                </a:moveTo>
                <a:lnTo>
                  <a:pt x="291857" y="0"/>
                </a:lnTo>
                <a:lnTo>
                  <a:pt x="2918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00295" t="-1952" r="-1546435" b="-1952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929" r="-51196" b="-1294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57237" y="3821599"/>
            <a:ext cx="15573526" cy="508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3802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“Disclaimer: In the </a:t>
            </a:r>
            <a:r>
              <a:rPr lang="en-US" sz="3802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process of creating </a:t>
            </a:r>
            <a:r>
              <a:rPr lang="en-US" sz="3802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these recommendations, </a:t>
            </a:r>
            <a:r>
              <a:rPr lang="en-US" sz="3802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the support of the artificial intelligence</a:t>
            </a:r>
            <a:r>
              <a:rPr lang="en-US" sz="3802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ChatGPT (version 4.0) from OpenAI was used to </a:t>
            </a:r>
            <a:r>
              <a:rPr lang="en-US" sz="3802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clarify and supplement </a:t>
            </a:r>
            <a:r>
              <a:rPr lang="en-US" sz="3802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certain aspects of the document”.</a:t>
            </a:r>
          </a:p>
          <a:p>
            <a:pPr algn="ctr">
              <a:lnSpc>
                <a:spcPts val="4905"/>
              </a:lnSpc>
            </a:pPr>
            <a:endParaRPr lang="en-US" sz="3802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algn="l">
              <a:lnSpc>
                <a:spcPts val="3612"/>
              </a:lnSpc>
            </a:pPr>
            <a:endParaRPr lang="en-US" sz="3802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algn="l">
              <a:lnSpc>
                <a:spcPts val="3612"/>
              </a:lnSpc>
            </a:pPr>
            <a:endParaRPr lang="en-US" sz="3802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algn="l">
              <a:lnSpc>
                <a:spcPts val="3612"/>
              </a:lnSpc>
            </a:pPr>
            <a:endParaRPr lang="en-US" sz="3802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algn="l">
              <a:lnSpc>
                <a:spcPts val="1902"/>
              </a:lnSpc>
            </a:pPr>
            <a:endParaRPr lang="en-US" sz="3802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algn="l">
              <a:lnSpc>
                <a:spcPts val="1902"/>
              </a:lnSpc>
            </a:pPr>
            <a:endParaRPr lang="en-US" sz="3802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  <a:p>
            <a:pPr algn="l">
              <a:lnSpc>
                <a:spcPts val="1902"/>
              </a:lnSpc>
            </a:pPr>
            <a:r>
              <a:rPr lang="en-US" sz="2002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Source: Dobre praktyki wykorzystania sztucznej inteligencji w pisaniu prac dyplomowych </a:t>
            </a:r>
            <a:r>
              <a:rPr lang="en-US" sz="2002" u="sng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  <a:hlinkClick r:id="rId3" tooltip="https://www.ue.wroc.pl/p/dziekan_ds._ksztalcenia/2023_pisma_okolne/zalacznik_1_do_po_4_2023___ai_w_pisaniu_prac_plomowych.pdf"/>
              </a:rPr>
              <a:t>https://www.ue.wroc.pl/p/dziekan_ds._ksztalcenia/2023_pisma_okolne/zalacznik_1_do_po_4_2023___ai_w_pisaniu_prac_plomowych.pdf</a:t>
            </a:r>
            <a:r>
              <a:rPr lang="en-US" sz="2002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, Wroclaw University of Economics and Business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768579" y="937677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6" name="AutoShape 6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93136" y="4316679"/>
            <a:ext cx="7342577" cy="230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0"/>
              </a:lnSpc>
            </a:pPr>
            <a:r>
              <a:rPr lang="en-US" sz="55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Recommendation</a:t>
            </a:r>
          </a:p>
          <a:p>
            <a:pPr algn="r">
              <a:lnSpc>
                <a:spcPts val="6050"/>
              </a:lnSpc>
            </a:pPr>
            <a:r>
              <a:rPr lang="en-US" sz="55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for lecturers</a:t>
            </a:r>
          </a:p>
          <a:p>
            <a:pPr algn="r">
              <a:lnSpc>
                <a:spcPts val="6050"/>
              </a:lnSpc>
            </a:pPr>
            <a:endParaRPr lang="en-US" sz="5500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55073" y="1859229"/>
            <a:ext cx="11577855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using AI as an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idea generator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in brainstorming on a selected topic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creating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teaching materials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that engage students more (generating questions, quizzes and scenarios)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55073" y="4462057"/>
            <a:ext cx="6561651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creating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lesson plans 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preparing </a:t>
            </a: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tests 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and an assessment criteria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55073" y="7360517"/>
            <a:ext cx="14287401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automatic grading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short answers</a:t>
            </a:r>
          </a:p>
          <a:p>
            <a:pPr marL="647698" lvl="1" indent="-323849" algn="l">
              <a:lnSpc>
                <a:spcPts val="3899"/>
              </a:lnSpc>
              <a:buFont typeface="Arial"/>
              <a:buChar char="•"/>
            </a:pPr>
            <a:r>
              <a:rPr lang="en-US" sz="2999">
                <a:solidFill>
                  <a:srgbClr val="FF3131"/>
                </a:solidFill>
                <a:latin typeface="Radley"/>
                <a:ea typeface="Radley"/>
                <a:cs typeface="Radley"/>
                <a:sym typeface="Radley"/>
              </a:rPr>
              <a:t>faster preparation</a:t>
            </a:r>
            <a:r>
              <a:rPr lang="en-US" sz="2999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 of the syllabus for classes</a:t>
            </a:r>
          </a:p>
          <a:p>
            <a:pPr algn="l">
              <a:lnSpc>
                <a:spcPts val="3899"/>
              </a:lnSpc>
            </a:pPr>
            <a:endParaRPr lang="en-US" sz="2999">
              <a:solidFill>
                <a:srgbClr val="0B0B0B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7" name="AutoShape 7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  <a:ea typeface="Radley"/>
                  <a:cs typeface="Radley"/>
                  <a:sym typeface="Radley"/>
                </a:rPr>
                <a:t>09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653533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4169362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6991619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291857" cy="10287000"/>
          </a:xfrm>
          <a:custGeom>
            <a:avLst/>
            <a:gdLst/>
            <a:ahLst/>
            <a:cxnLst/>
            <a:rect l="l" t="t" r="r" b="b"/>
            <a:pathLst>
              <a:path w="291857" h="10287000">
                <a:moveTo>
                  <a:pt x="0" y="0"/>
                </a:moveTo>
                <a:lnTo>
                  <a:pt x="291857" y="0"/>
                </a:lnTo>
                <a:lnTo>
                  <a:pt x="2918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00295" t="-1952" r="-1546435" b="-195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768579" y="9376775"/>
            <a:ext cx="2490721" cy="28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>
                <a:solidFill>
                  <a:srgbClr val="0B0B0B"/>
                </a:solidFill>
                <a:latin typeface="Radley"/>
                <a:ea typeface="Radley"/>
                <a:cs typeface="Radley"/>
                <a:sym typeface="Radley"/>
              </a:rPr>
              <a:t>EAHIL | June 2025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213586" y="6808923"/>
            <a:ext cx="1948276" cy="1948276"/>
          </a:xfrm>
          <a:custGeom>
            <a:avLst/>
            <a:gdLst/>
            <a:ahLst/>
            <a:cxnLst/>
            <a:rect l="l" t="t" r="r" b="b"/>
            <a:pathLst>
              <a:path w="1948276" h="1948276">
                <a:moveTo>
                  <a:pt x="0" y="0"/>
                </a:moveTo>
                <a:lnTo>
                  <a:pt x="1948276" y="0"/>
                </a:lnTo>
                <a:lnTo>
                  <a:pt x="1948276" y="1948276"/>
                </a:lnTo>
                <a:lnTo>
                  <a:pt x="0" y="19482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Niestandardowy</PresentationFormat>
  <Paragraphs>148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Radley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Łódź</dc:title>
  <dc:creator>Bogumiła Bruc</dc:creator>
  <cp:lastModifiedBy>Bogumiła Bruc</cp:lastModifiedBy>
  <cp:revision>1</cp:revision>
  <dcterms:created xsi:type="dcterms:W3CDTF">2006-08-16T00:00:00Z</dcterms:created>
  <dcterms:modified xsi:type="dcterms:W3CDTF">2025-06-09T06:55:19Z</dcterms:modified>
  <dc:identifier>DAGe7V8Skbk</dc:identifier>
</cp:coreProperties>
</file>