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257" r:id="rId3"/>
    <p:sldId id="258" r:id="rId4"/>
    <p:sldId id="259" r:id="rId5"/>
    <p:sldId id="260" r:id="rId6"/>
    <p:sldId id="262" r:id="rId7"/>
    <p:sldId id="261" r:id="rId8"/>
    <p:sldId id="264" r:id="rId9"/>
    <p:sldId id="270" r:id="rId10"/>
    <p:sldId id="269" r:id="rId11"/>
    <p:sldId id="268"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60766" autoAdjust="0"/>
  </p:normalViewPr>
  <p:slideViewPr>
    <p:cSldViewPr snapToGrid="0">
      <p:cViewPr varScale="1">
        <p:scale>
          <a:sx n="66" d="100"/>
          <a:sy n="66" d="100"/>
        </p:scale>
        <p:origin x="1452" y="66"/>
      </p:cViewPr>
      <p:guideLst/>
    </p:cSldViewPr>
  </p:slideViewPr>
  <p:notesTextViewPr>
    <p:cViewPr>
      <p:scale>
        <a:sx n="1" d="1"/>
        <a:sy n="1" d="1"/>
      </p:scale>
      <p:origin x="0" y="0"/>
    </p:cViewPr>
  </p:notesTextViewPr>
  <p:notesViewPr>
    <p:cSldViewPr snapToGrid="0">
      <p:cViewPr varScale="1">
        <p:scale>
          <a:sx n="105" d="100"/>
          <a:sy n="105" d="100"/>
        </p:scale>
        <p:origin x="263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D3561-D638-42CB-A7F4-4E904D7F78C1}" type="datetimeFigureOut">
              <a:rPr lang="pl-PL" smtClean="0"/>
              <a:t>06.06.2025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5197D-F5DE-4D45-A855-1F90FD0DB3A8}" type="slidenum">
              <a:rPr lang="pl-PL" smtClean="0"/>
              <a:t>‹#›</a:t>
            </a:fld>
            <a:endParaRPr lang="pl-PL"/>
          </a:p>
        </p:txBody>
      </p:sp>
    </p:spTree>
    <p:extLst>
      <p:ext uri="{BB962C8B-B14F-4D97-AF65-F5344CB8AC3E}">
        <p14:creationId xmlns:p14="http://schemas.microsoft.com/office/powerpoint/2010/main" val="16888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424242"/>
                </a:solidFill>
                <a:effectLst/>
                <a:latin typeface="Segoe Sans"/>
              </a:rPr>
              <a:t>Porozmawiamy o tym, jak w obliczu zmian kadrowych zadbać o ciągłość wiedzy i doświadczenia.</a:t>
            </a:r>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1</a:t>
            </a:fld>
            <a:endParaRPr lang="pl-PL"/>
          </a:p>
        </p:txBody>
      </p:sp>
    </p:spTree>
    <p:extLst>
      <p:ext uri="{BB962C8B-B14F-4D97-AF65-F5344CB8AC3E}">
        <p14:creationId xmlns:p14="http://schemas.microsoft.com/office/powerpoint/2010/main" val="287387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424242"/>
                </a:solidFill>
                <a:effectLst/>
                <a:latin typeface="Segoe Sans"/>
              </a:rPr>
              <a:t>Czasem jednak wiedza została już utracona – co wtedy?</a:t>
            </a:r>
            <a:br>
              <a:rPr lang="pl-PL" dirty="0"/>
            </a:br>
            <a:r>
              <a:rPr lang="pl-PL" b="0" i="0" dirty="0">
                <a:solidFill>
                  <a:srgbClr val="424242"/>
                </a:solidFill>
                <a:effectLst/>
                <a:latin typeface="Segoe Sans"/>
              </a:rPr>
              <a:t>Możemy sięgnąć: </a:t>
            </a:r>
          </a:p>
          <a:p>
            <a:pPr marL="171450" indent="-171450">
              <a:buFont typeface="Arial" panose="020B0604020202020204" pitchFamily="34" charset="0"/>
              <a:buChar char="•"/>
            </a:pPr>
            <a:r>
              <a:rPr lang="pl-PL" b="0" i="0" dirty="0">
                <a:solidFill>
                  <a:srgbClr val="424242"/>
                </a:solidFill>
                <a:effectLst/>
                <a:latin typeface="Segoe Sans"/>
              </a:rPr>
              <a:t>po ekspertów z innych bibliotek, </a:t>
            </a:r>
          </a:p>
          <a:p>
            <a:pPr marL="171450" indent="-171450">
              <a:buFont typeface="Arial" panose="020B0604020202020204" pitchFamily="34" charset="0"/>
              <a:buChar char="•"/>
            </a:pPr>
            <a:r>
              <a:rPr lang="pl-PL" b="0" i="0" dirty="0">
                <a:solidFill>
                  <a:srgbClr val="424242"/>
                </a:solidFill>
                <a:effectLst/>
                <a:latin typeface="Segoe Sans"/>
              </a:rPr>
              <a:t>zaprosić byłych pracowników do współpracy na krótki czas, </a:t>
            </a:r>
          </a:p>
          <a:p>
            <a:pPr marL="171450" indent="-171450">
              <a:buFont typeface="Arial" panose="020B0604020202020204" pitchFamily="34" charset="0"/>
              <a:buChar char="•"/>
            </a:pPr>
            <a:r>
              <a:rPr lang="pl-PL" b="0" i="0" dirty="0">
                <a:solidFill>
                  <a:srgbClr val="424242"/>
                </a:solidFill>
                <a:effectLst/>
                <a:latin typeface="Segoe Sans"/>
              </a:rPr>
              <a:t>albo… zdecydować się na „grubą kreskę” i wypracować nowe sposoby działania.</a:t>
            </a:r>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10</a:t>
            </a:fld>
            <a:endParaRPr lang="pl-PL"/>
          </a:p>
        </p:txBody>
      </p:sp>
    </p:spTree>
    <p:extLst>
      <p:ext uri="{BB962C8B-B14F-4D97-AF65-F5344CB8AC3E}">
        <p14:creationId xmlns:p14="http://schemas.microsoft.com/office/powerpoint/2010/main" val="81652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Mentoring – parujemy młodych, nowo zatrudnionych pracowników z doświadczonym pracownikiem. Doświadczony pracownik przekazuje wstępnie instrukcje młodszemu, młodszy notuje. Następnie dzielą się zadaniami, do których obie osoby są przypisane. Ważne jest, żeby takie osoby w miarę możliwości siedziały w jednym biurze, miały ze sobą stały kontakt. Młody pracownik ma okazję obserwować, jak poszczególne zadania wykonuje doświadczona osoba; może „podsłuchiwać’ rozmowy telefoniczne i rozmowy na żywo. Uczy się, jak rozwiązuje zadania osoba doświadczona i zawsze ma możliwość dopytać o niejasne kwestie. W naszej bibliotece ta metoda sprawdziła się na stanowiskach o wąskiej specjalizacji zadań: Sekcja opracowania zbiorów, zakup książek, zakup baz danych, bibliotekarz systemowy.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r>
              <a:rPr lang="pl-PL" dirty="0">
                <a:solidFill>
                  <a:schemeClr val="bg1"/>
                </a:solidFill>
              </a:rPr>
              <a:t>Społeczności praktyków – technika stosowana w działach, gdzie więcej osób wykonuje podobne czynności np. udostępnianie. Wspólne dyskutowanie o bieżących sprawach, gdzie wszyscy przebywają we wspólnej przestrzeni. Nowy pracownik mimowolnie nabywa wiedzę niezbędną do realizacji zadań. Tą techniką przekazywana jest zarówno wiedza jawna (jak wykonywać konkretne procedury), ale również ukryta (np. jak postępować z konkretnymi czytelnikami).</a:t>
            </a:r>
          </a:p>
          <a:p>
            <a:endParaRPr lang="pl-PL" dirty="0">
              <a:solidFill>
                <a:schemeClr val="bg1"/>
              </a:solidFill>
            </a:endParaRPr>
          </a:p>
          <a:p>
            <a:r>
              <a:rPr lang="pl-PL" dirty="0" err="1">
                <a:solidFill>
                  <a:schemeClr val="bg1"/>
                </a:solidFill>
              </a:rPr>
              <a:t>Storytelling</a:t>
            </a:r>
            <a:r>
              <a:rPr lang="pl-PL" dirty="0">
                <a:solidFill>
                  <a:schemeClr val="bg1"/>
                </a:solidFill>
              </a:rPr>
              <a:t> – doświadczeni bibliotekarze opowiadają konkretne historie, które wydarzyły się w bibliotece. Opisują swój udział w tych historiach, widać ich zaangażowanie emocjonalne. Często są to opowieści o własnych lub cudzych błędach, które lepiej zapadają w pamięć i są lepszym źródłem nauki. Często przydarza się w sytuacjach mniej formalnych np. poczęstunek urodzinowy, spotkanie w kuchni przy okazji przygotowania herbaty. Przykład: opowieść o tym, że bibliotekarze przychodzący do pracy w bibliotece akademickiej byli zdziwieni, że autorzy publikacji naukowych nie otrzymują od wydawnictwa wynagrodzenia, wręcz przeciwnie muszą za nie zapłacić.</a:t>
            </a:r>
          </a:p>
          <a:p>
            <a:endParaRPr lang="pl-PL" dirty="0">
              <a:solidFill>
                <a:schemeClr val="bg1"/>
              </a:solidFill>
            </a:endParaRPr>
          </a:p>
          <a:p>
            <a:r>
              <a:rPr lang="pl-PL" dirty="0">
                <a:solidFill>
                  <a:schemeClr val="bg1"/>
                </a:solidFill>
              </a:rPr>
              <a:t>Repozytoria wiedzy – instrukcje, algorytmy przechowywane na tzw. udziałach sieciowych. Również pliku współdzielone przez Microsoft 365. Przykłady w Bibliotece ŚUM: Pamiętnik bibliotekarza systemowego – dla dwóch bibliotekarzy systemowych, Pamiętnik strony internetowej – dla zespołu zajmującego się stroną, Instrukcje bibliotekarza systemowego na </a:t>
            </a:r>
            <a:r>
              <a:rPr lang="pl-PL" dirty="0" err="1">
                <a:solidFill>
                  <a:schemeClr val="bg1"/>
                </a:solidFill>
              </a:rPr>
              <a:t>Teamsach</a:t>
            </a:r>
            <a:r>
              <a:rPr lang="pl-PL" dirty="0">
                <a:solidFill>
                  <a:schemeClr val="bg1"/>
                </a:solidFill>
              </a:rPr>
              <a:t> – dla wszystkich </a:t>
            </a:r>
            <a:r>
              <a:rPr lang="pl-PL" dirty="0" err="1">
                <a:solidFill>
                  <a:schemeClr val="bg1"/>
                </a:solidFill>
              </a:rPr>
              <a:t>udosów</a:t>
            </a:r>
            <a:r>
              <a:rPr lang="pl-PL" dirty="0">
                <a:solidFill>
                  <a:schemeClr val="bg1"/>
                </a:solidFill>
              </a:rPr>
              <a:t>. Repozytorium wiedzy może być narzędziem pomocniczym dla wcześniej przytoczonych technik przekazywania wiedzy.</a:t>
            </a:r>
          </a:p>
          <a:p>
            <a:endParaRPr lang="pl-PL" dirty="0">
              <a:solidFill>
                <a:schemeClr val="bg1"/>
              </a:solidFill>
            </a:endParaRPr>
          </a:p>
          <a:p>
            <a:r>
              <a:rPr lang="pl-PL" b="0" i="0" dirty="0">
                <a:solidFill>
                  <a:srgbClr val="424242"/>
                </a:solidFill>
                <a:effectLst/>
                <a:latin typeface="Segoe Sans"/>
              </a:rPr>
              <a:t>To wszystko pomaga nam zachować ciągłość i rozwijać się mimo zmian.</a:t>
            </a:r>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11</a:t>
            </a:fld>
            <a:endParaRPr lang="pl-PL"/>
          </a:p>
        </p:txBody>
      </p:sp>
    </p:spTree>
    <p:extLst>
      <p:ext uri="{BB962C8B-B14F-4D97-AF65-F5344CB8AC3E}">
        <p14:creationId xmlns:p14="http://schemas.microsoft.com/office/powerpoint/2010/main" val="345381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800" b="0" i="0" u="none" strike="noStrike" baseline="0" dirty="0">
                <a:latin typeface="MinionPro-Regular"/>
              </a:rPr>
              <a:t>Sukcesja i transfer wiedzy to proces, który wymaga zaangażowania, ale przynosi ogromne korzyści – zarówno dla organizacji, jak i dla samych pracowników.</a:t>
            </a:r>
          </a:p>
          <a:p>
            <a:pPr algn="l"/>
            <a:endParaRPr lang="pl-PL" sz="1800" b="0" i="0" u="none" strike="noStrike" baseline="0" dirty="0">
              <a:latin typeface="MinionPro-Regular"/>
            </a:endParaRPr>
          </a:p>
          <a:p>
            <a:pPr algn="l"/>
            <a:r>
              <a:rPr lang="pl-PL" sz="1800" b="0" i="0" u="none" strike="noStrike" baseline="0" dirty="0">
                <a:latin typeface="MinionPro-Regular"/>
              </a:rPr>
              <a:t>Oczywistym jest, że nigdy nie uda się zachować i przenieść całej wiedzy ekspertów, ważne jest jednak, aby zidentyfikować obszary wymagające interwencji przed odejściem pracowników. </a:t>
            </a:r>
          </a:p>
        </p:txBody>
      </p:sp>
      <p:sp>
        <p:nvSpPr>
          <p:cNvPr id="4" name="Symbol zastępczy numeru slajdu 3"/>
          <p:cNvSpPr>
            <a:spLocks noGrp="1"/>
          </p:cNvSpPr>
          <p:nvPr>
            <p:ph type="sldNum" sz="quarter" idx="5"/>
          </p:nvPr>
        </p:nvSpPr>
        <p:spPr/>
        <p:txBody>
          <a:bodyPr/>
          <a:lstStyle/>
          <a:p>
            <a:fld id="{25B5197D-F5DE-4D45-A855-1F90FD0DB3A8}" type="slidenum">
              <a:rPr lang="pl-PL" smtClean="0"/>
              <a:t>12</a:t>
            </a:fld>
            <a:endParaRPr lang="pl-PL"/>
          </a:p>
        </p:txBody>
      </p:sp>
    </p:spTree>
    <p:extLst>
      <p:ext uri="{BB962C8B-B14F-4D97-AF65-F5344CB8AC3E}">
        <p14:creationId xmlns:p14="http://schemas.microsoft.com/office/powerpoint/2010/main" val="427471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b="0" i="0" u="none" strike="noStrike" dirty="0">
                <a:solidFill>
                  <a:srgbClr val="000000"/>
                </a:solidFill>
                <a:effectLst/>
                <a:latin typeface="Arial" panose="020B0604020202020204" pitchFamily="34" charset="0"/>
              </a:rPr>
              <a:t>Jeszcze przed rozpoczęciem 2025 rok w rozmowach pracowników wydawał się on rokiem wielu zmian. Między innymi zmian kadrowych.</a:t>
            </a:r>
          </a:p>
          <a:p>
            <a:endParaRPr lang="pl-PL" sz="1800" b="0" i="0" u="none" strike="noStrike" dirty="0">
              <a:solidFill>
                <a:srgbClr val="000000"/>
              </a:solidFill>
              <a:effectLst/>
              <a:latin typeface="Arial" panose="020B0604020202020204" pitchFamily="34" charset="0"/>
            </a:endParaRPr>
          </a:p>
          <a:p>
            <a:r>
              <a:rPr lang="pl-PL" sz="1800" b="0" i="0" u="none" strike="noStrike" dirty="0">
                <a:solidFill>
                  <a:srgbClr val="000000"/>
                </a:solidFill>
                <a:effectLst/>
                <a:latin typeface="Arial" panose="020B0604020202020204" pitchFamily="34" charset="0"/>
              </a:rPr>
              <a:t>W naszej bibliotece w 2025 r. zaplanowano </a:t>
            </a:r>
            <a:r>
              <a:rPr lang="pl-PL" sz="1800" b="1" i="0" u="none" strike="noStrike" dirty="0">
                <a:solidFill>
                  <a:srgbClr val="000000"/>
                </a:solidFill>
                <a:effectLst/>
                <a:latin typeface="Arial" panose="020B0604020202020204" pitchFamily="34" charset="0"/>
              </a:rPr>
              <a:t>5 odejść na emeryturę </a:t>
            </a:r>
            <a:r>
              <a:rPr lang="pl-PL" sz="1800" b="0" i="0" u="none" strike="noStrike" dirty="0">
                <a:solidFill>
                  <a:srgbClr val="000000"/>
                </a:solidFill>
                <a:effectLst/>
                <a:latin typeface="Arial" panose="020B0604020202020204" pitchFamily="34" charset="0"/>
              </a:rPr>
              <a:t>z czego przynajmniej część to odejścia pracowników o kluczowym znaczeniu.</a:t>
            </a:r>
          </a:p>
          <a:p>
            <a:endParaRPr lang="pl-PL" sz="1800" b="0" i="0" u="none" strike="noStrike" dirty="0">
              <a:solidFill>
                <a:srgbClr val="000000"/>
              </a:solidFill>
              <a:effectLst/>
              <a:latin typeface="Arial" panose="020B0604020202020204" pitchFamily="34" charset="0"/>
            </a:endParaRPr>
          </a:p>
          <a:p>
            <a:r>
              <a:rPr lang="pl-PL" sz="1800" b="0" i="0" u="none" strike="noStrike" dirty="0">
                <a:solidFill>
                  <a:srgbClr val="000000"/>
                </a:solidFill>
                <a:effectLst/>
                <a:latin typeface="Arial" panose="020B0604020202020204" pitchFamily="34" charset="0"/>
              </a:rPr>
              <a:t>Obecnie najbardziej dotknięty tymi zmianami jest dział gromadzenia i opracowania zbiorów, gdzie zaplanowano odejście na emeryturę dwóch bibliotekarek. </a:t>
            </a:r>
            <a:r>
              <a:rPr lang="pl-PL" sz="1800" b="1" i="0" u="none" strike="noStrike" dirty="0">
                <a:solidFill>
                  <a:srgbClr val="000000"/>
                </a:solidFill>
                <a:effectLst/>
                <a:latin typeface="Arial" panose="020B0604020202020204" pitchFamily="34" charset="0"/>
              </a:rPr>
              <a:t>Ich sumaryczny staż pracy to 70 lat czyli 70 lat doświadczenia, 70 lat zakumulowanej wiedzy. </a:t>
            </a:r>
          </a:p>
          <a:p>
            <a:endParaRPr lang="pl-PL" sz="1800" b="1" i="0" u="none" strike="noStrike" dirty="0">
              <a:solidFill>
                <a:srgbClr val="000000"/>
              </a:solidFill>
              <a:effectLst/>
              <a:latin typeface="Arial" panose="020B0604020202020204" pitchFamily="34" charset="0"/>
            </a:endParaRPr>
          </a:p>
          <a:p>
            <a:r>
              <a:rPr lang="pl-PL" sz="1800" b="0" i="0" u="none" strike="noStrike" dirty="0">
                <a:solidFill>
                  <a:srgbClr val="000000"/>
                </a:solidFill>
                <a:effectLst/>
                <a:latin typeface="Arial" panose="020B0604020202020204" pitchFamily="34" charset="0"/>
              </a:rPr>
              <a:t>Dopiero w tego typu sytuacjach myśli się najczęściej o planowaniu sukcesji w organizacji. Wtedy, kiedy pojawia się konieczność zastąpienia wybierającego się na emeryturę zdolnego seniora. </a:t>
            </a:r>
          </a:p>
          <a:p>
            <a:r>
              <a:rPr lang="pl-PL" sz="1800" b="0" i="0" u="none" strike="noStrike" dirty="0">
                <a:solidFill>
                  <a:srgbClr val="000000"/>
                </a:solidFill>
                <a:effectLst/>
                <a:latin typeface="Arial" panose="020B0604020202020204" pitchFamily="34" charset="0"/>
              </a:rPr>
              <a:t>------------------</a:t>
            </a:r>
          </a:p>
          <a:p>
            <a:r>
              <a:rPr lang="pl-PL" sz="1800" b="0" i="0" u="none" strike="noStrike" dirty="0">
                <a:solidFill>
                  <a:srgbClr val="000000"/>
                </a:solidFill>
                <a:effectLst/>
                <a:latin typeface="Arial" panose="020B0604020202020204" pitchFamily="34" charset="0"/>
              </a:rPr>
              <a:t>Inne przyczyny zmian kadrowych, które wystąpiły w naszej bibliotece to:</a:t>
            </a:r>
          </a:p>
          <a:p>
            <a:endParaRPr lang="pl-PL" sz="1800" b="0" i="0" u="none" strike="noStrike" dirty="0">
              <a:solidFill>
                <a:srgbClr val="000000"/>
              </a:solidFill>
              <a:effectLst/>
              <a:latin typeface="Arial" panose="020B0604020202020204" pitchFamily="34" charset="0"/>
            </a:endParaRPr>
          </a:p>
          <a:p>
            <a:r>
              <a:rPr lang="pl-PL" b="1" dirty="0"/>
              <a:t>Awanse</a:t>
            </a:r>
            <a:r>
              <a:rPr lang="pl-PL" dirty="0"/>
              <a:t> – to nie odejście, ale zmiana zakresu obowiązków, ale bardzo często wiąże się z koniecznością przekazania dotychczasowych obowiązków innemu pracownikowi.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Wypadki losowe </a:t>
            </a:r>
            <a:r>
              <a:rPr lang="pl-PL" dirty="0"/>
              <a:t>– jak choroba, czy zwolnienie w związku z ciążą czy urlopem macierzyńskim.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b="0" i="0" dirty="0">
                <a:solidFill>
                  <a:srgbClr val="424242"/>
                </a:solidFill>
                <a:effectLst/>
                <a:latin typeface="Segoe Sans"/>
              </a:rPr>
              <a:t>Nie możemy też zapominać o odejściach z pracy czy zwolnieniach z innych przyczyn.. </a:t>
            </a:r>
            <a:endParaRPr lang="pl-PL"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strike="noStrike" dirty="0">
              <a:solidFill>
                <a:srgbClr val="000000"/>
              </a:solidFill>
              <a:effectLst/>
              <a:latin typeface="Arial" panose="020B0604020202020204" pitchFamily="34" charset="0"/>
            </a:endParaRPr>
          </a:p>
          <a:p>
            <a:r>
              <a:rPr lang="pl-PL" b="1" dirty="0"/>
              <a:t>Zwolnienie się z instytucji, </a:t>
            </a:r>
            <a:r>
              <a:rPr lang="pl-PL" b="0" dirty="0"/>
              <a:t>gdzie obowiązuje </a:t>
            </a:r>
            <a:r>
              <a:rPr lang="pl-PL" dirty="0"/>
              <a:t>okres wypowiedzenia – miesiąc lub 3 miesiące, ale może to być nie wystarczający okres, żeby przekazać wiedzę.</a:t>
            </a:r>
          </a:p>
          <a:p>
            <a:r>
              <a:rPr lang="pl-PL" b="1" dirty="0"/>
              <a:t>Zwolnienie</a:t>
            </a:r>
            <a:r>
              <a:rPr lang="pl-PL" dirty="0"/>
              <a:t> pracownika przez pracodawcę.</a:t>
            </a:r>
          </a:p>
          <a:p>
            <a:endParaRPr lang="pl-PL" dirty="0"/>
          </a:p>
          <a:p>
            <a:endParaRPr lang="pl-PL" sz="1200" b="0" i="0" u="none" strike="noStrike" dirty="0">
              <a:solidFill>
                <a:srgbClr val="000000"/>
              </a:solidFill>
              <a:effectLst/>
              <a:latin typeface="Arial" panose="020B0604020202020204" pitchFamily="34" charset="0"/>
            </a:endParaRPr>
          </a:p>
          <a:p>
            <a:endParaRPr lang="pl-PL" sz="1200" b="0" i="0" u="none" strike="noStrike" dirty="0">
              <a:solidFill>
                <a:srgbClr val="000000"/>
              </a:solidFill>
              <a:effectLst/>
              <a:latin typeface="Arial" panose="020B0604020202020204" pitchFamily="34" charset="0"/>
            </a:endParaRPr>
          </a:p>
        </p:txBody>
      </p:sp>
      <p:sp>
        <p:nvSpPr>
          <p:cNvPr id="4" name="Symbol zastępczy numeru slajdu 3"/>
          <p:cNvSpPr>
            <a:spLocks noGrp="1"/>
          </p:cNvSpPr>
          <p:nvPr>
            <p:ph type="sldNum" sz="quarter" idx="5"/>
          </p:nvPr>
        </p:nvSpPr>
        <p:spPr/>
        <p:txBody>
          <a:bodyPr/>
          <a:lstStyle/>
          <a:p>
            <a:fld id="{25B5197D-F5DE-4D45-A855-1F90FD0DB3A8}" type="slidenum">
              <a:rPr lang="pl-PL" smtClean="0"/>
              <a:t>2</a:t>
            </a:fld>
            <a:endParaRPr lang="pl-PL"/>
          </a:p>
        </p:txBody>
      </p:sp>
    </p:spTree>
    <p:extLst>
      <p:ext uri="{BB962C8B-B14F-4D97-AF65-F5344CB8AC3E}">
        <p14:creationId xmlns:p14="http://schemas.microsoft.com/office/powerpoint/2010/main" val="365083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6000" dirty="0"/>
              <a:t>Sukcesja organizacyjna</a:t>
            </a:r>
            <a:r>
              <a:rPr lang="pl-PL" sz="1800" b="0" i="0" u="none" strike="noStrike" dirty="0">
                <a:solidFill>
                  <a:srgbClr val="000000"/>
                </a:solidFill>
                <a:effectLst/>
                <a:latin typeface="Arial" panose="020B0604020202020204" pitchFamily="34" charset="0"/>
              </a:rPr>
              <a:t> to plan, zgodnie z którym ktoś inny zastąpi obecnego pracownika na danym stanowisku. Płynna sukcesja jest osiągana dzięki dobremu przygotowaniu, dzięki temu nowi (lub nowi na stanowisku) pracownicy mogą zacząć działać.</a:t>
            </a:r>
          </a:p>
          <a:p>
            <a:endParaRPr lang="pl-PL" sz="1800" b="0" i="0" u="none" strike="noStrike" dirty="0">
              <a:solidFill>
                <a:srgbClr val="000000"/>
              </a:solidFill>
              <a:effectLst/>
              <a:latin typeface="Arial" panose="020B0604020202020204" pitchFamily="34" charset="0"/>
            </a:endParaRPr>
          </a:p>
          <a:p>
            <a:r>
              <a:rPr lang="pl-PL" sz="1800" b="0" i="0" u="none" strike="noStrike" dirty="0">
                <a:solidFill>
                  <a:srgbClr val="000000"/>
                </a:solidFill>
                <a:effectLst/>
                <a:latin typeface="Arial" panose="020B0604020202020204" pitchFamily="34" charset="0"/>
              </a:rPr>
              <a:t>Sukcesja organizacyjna powinna być zaplanowana, a więc celowa i systematyczna.</a:t>
            </a:r>
          </a:p>
          <a:p>
            <a:endParaRPr lang="pl-PL" sz="1800" b="0" i="0" u="none" strike="noStrike" dirty="0">
              <a:solidFill>
                <a:srgbClr val="000000"/>
              </a:solidFill>
              <a:effectLst/>
              <a:latin typeface="Arial" panose="020B0604020202020204" pitchFamily="34" charset="0"/>
            </a:endParaRPr>
          </a:p>
          <a:p>
            <a:r>
              <a:rPr lang="pl-PL" sz="1800" b="0" i="0" u="none" strike="noStrike" dirty="0">
                <a:solidFill>
                  <a:srgbClr val="000000"/>
                </a:solidFill>
                <a:effectLst/>
                <a:latin typeface="Arial" panose="020B0604020202020204" pitchFamily="34" charset="0"/>
              </a:rPr>
              <a:t>Powinna zapewnić ciągłość działania instytucji, ciągłe i niezmienne świadczenie usług.</a:t>
            </a:r>
          </a:p>
          <a:p>
            <a:endParaRPr lang="pl-PL" sz="1800" b="0" i="0" u="none" strike="noStrike" dirty="0">
              <a:solidFill>
                <a:srgbClr val="000000"/>
              </a:solidFill>
              <a:effectLst/>
              <a:latin typeface="Arial" panose="020B0604020202020204" pitchFamily="34" charset="0"/>
            </a:endParaRPr>
          </a:p>
          <a:p>
            <a:r>
              <a:rPr lang="pl-PL" sz="1800" b="0" i="0" u="none" strike="noStrike" dirty="0">
                <a:solidFill>
                  <a:srgbClr val="000000"/>
                </a:solidFill>
                <a:effectLst/>
                <a:latin typeface="Arial" panose="020B0604020202020204" pitchFamily="34" charset="0"/>
              </a:rPr>
              <a:t>Powinna objąć kluczowe stanowiska w bibliotece. Wiadomo, że w każdej organizacji są liderzy, dzięki którym organizacja sprawnie działa i rozwija się. Kluczowe stanowiska to nie zawsze stanowiska kierownicze.</a:t>
            </a:r>
          </a:p>
          <a:p>
            <a:endParaRPr lang="pl-PL" sz="1800" b="0" i="0" u="none" strike="noStrike" dirty="0">
              <a:solidFill>
                <a:srgbClr val="000000"/>
              </a:solidFill>
              <a:effectLst/>
              <a:latin typeface="Arial" panose="020B0604020202020204" pitchFamily="34" charset="0"/>
            </a:endParaRPr>
          </a:p>
          <a:p>
            <a:r>
              <a:rPr lang="pl-PL" sz="1800" b="0" i="0" u="none" strike="noStrike" dirty="0">
                <a:solidFill>
                  <a:srgbClr val="000000"/>
                </a:solidFill>
                <a:effectLst/>
                <a:latin typeface="Arial" panose="020B0604020202020204" pitchFamily="34" charset="0"/>
              </a:rPr>
              <a:t>Celem sukcesji jest zatrzymanie zakumulowanej wiedzy, zapobieganie jej utracie wraz z odejściem pracowników.</a:t>
            </a:r>
          </a:p>
        </p:txBody>
      </p:sp>
      <p:sp>
        <p:nvSpPr>
          <p:cNvPr id="4" name="Symbol zastępczy numeru slajdu 3"/>
          <p:cNvSpPr>
            <a:spLocks noGrp="1"/>
          </p:cNvSpPr>
          <p:nvPr>
            <p:ph type="sldNum" sz="quarter" idx="5"/>
          </p:nvPr>
        </p:nvSpPr>
        <p:spPr/>
        <p:txBody>
          <a:bodyPr/>
          <a:lstStyle/>
          <a:p>
            <a:fld id="{25B5197D-F5DE-4D45-A855-1F90FD0DB3A8}" type="slidenum">
              <a:rPr lang="pl-PL" smtClean="0"/>
              <a:t>3</a:t>
            </a:fld>
            <a:endParaRPr lang="pl-PL"/>
          </a:p>
        </p:txBody>
      </p:sp>
    </p:spTree>
    <p:extLst>
      <p:ext uri="{BB962C8B-B14F-4D97-AF65-F5344CB8AC3E}">
        <p14:creationId xmlns:p14="http://schemas.microsoft.com/office/powerpoint/2010/main" val="388001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Należy </a:t>
            </a:r>
            <a:r>
              <a:rPr lang="pl-PL" b="1" dirty="0">
                <a:solidFill>
                  <a:schemeClr val="bg1"/>
                </a:solidFill>
              </a:rPr>
              <a:t>z wyprzedzeniem </a:t>
            </a:r>
            <a:r>
              <a:rPr lang="pl-PL" dirty="0">
                <a:solidFill>
                  <a:schemeClr val="bg1"/>
                </a:solidFill>
              </a:rPr>
              <a:t>planować sukcesję dla kluczowych stanowisk w bibliotece.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Należy zidentyfikować, które stanowiska i </a:t>
            </a:r>
            <a:r>
              <a:rPr lang="pl-PL" b="1" dirty="0">
                <a:solidFill>
                  <a:schemeClr val="bg1"/>
                </a:solidFill>
              </a:rPr>
              <a:t>którzy pracownicy są kluczowi </a:t>
            </a:r>
            <a:r>
              <a:rPr lang="pl-PL" dirty="0">
                <a:solidFill>
                  <a:schemeClr val="bg1"/>
                </a:solidFill>
              </a:rPr>
              <a:t>i przygotować plan, kto może ich zastąpić.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Kandydatów na następców najlepiej wybierać </a:t>
            </a:r>
            <a:r>
              <a:rPr lang="pl-PL" b="1" dirty="0">
                <a:solidFill>
                  <a:schemeClr val="bg1"/>
                </a:solidFill>
              </a:rPr>
              <a:t>spośród obecnych pracowników</a:t>
            </a:r>
            <a:r>
              <a:rPr lang="pl-PL" dirty="0">
                <a:solidFill>
                  <a:schemeClr val="bg1"/>
                </a:solidFill>
              </a:rPr>
              <a:t>. Dodatkowy atut wybierania następców spośród pracowników to pokazanie innym, że w instytucji możliwy jest rozwój zawodowy m. in. przez zmianę lub rozszerzenie zakresu obowiązków, a w przypadku stanowisk kierowniczych możliwa jest ścieżka awansu i doceniane są starania pracownika zmierzające do poszerzania umiejętności.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bg1"/>
                </a:solidFill>
              </a:rPr>
              <a:t>Planując sukcesję należy również zastanowić się, </a:t>
            </a:r>
            <a:r>
              <a:rPr lang="pl-PL" b="1" dirty="0">
                <a:solidFill>
                  <a:schemeClr val="bg1"/>
                </a:solidFill>
              </a:rPr>
              <a:t>jakich technik użyć do przekazania wiedzy</a:t>
            </a:r>
            <a:r>
              <a:rPr lang="pl-PL" dirty="0">
                <a:solidFill>
                  <a:schemeClr val="bg1"/>
                </a:solidFill>
              </a:rPr>
              <a:t>. O proponowanych technikach powiem w dalszym ciągu prezentacji.</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bg1"/>
                </a:solidFill>
              </a:rPr>
              <a:t>Brak planów sukcesyjnych niesie z sobą wiele zagrożeń:</a:t>
            </a:r>
          </a:p>
          <a:p>
            <a:pPr marL="171450" indent="-171450">
              <a:buFont typeface="Arial" panose="020B0604020202020204" pitchFamily="34" charset="0"/>
              <a:buChar char="•"/>
            </a:pPr>
            <a:r>
              <a:rPr lang="pl-PL" dirty="0">
                <a:solidFill>
                  <a:schemeClr val="bg1"/>
                </a:solidFill>
              </a:rPr>
              <a:t>odchodzący bibliotekarz „zabiera ze sobą” bezcenną wiedzę i doświadczenie,</a:t>
            </a:r>
          </a:p>
          <a:p>
            <a:pPr marL="171450" indent="-171450">
              <a:buFont typeface="Arial" panose="020B0604020202020204" pitchFamily="34" charset="0"/>
              <a:buChar char="•"/>
            </a:pPr>
            <a:r>
              <a:rPr lang="pl-PL" dirty="0">
                <a:solidFill>
                  <a:schemeClr val="bg1"/>
                </a:solidFill>
              </a:rPr>
              <a:t>utrata autorytetów jakimi są starsi pracownicy – utrata zaufania w kontaktach zewnętrznych, ale również utrata poczucia bezpieczeństwa przez młodszych pracowników,</a:t>
            </a:r>
          </a:p>
          <a:p>
            <a:pPr marL="171450" indent="-171450">
              <a:buFont typeface="Arial" panose="020B0604020202020204" pitchFamily="34" charset="0"/>
              <a:buChar char="•"/>
            </a:pPr>
            <a:r>
              <a:rPr lang="pl-PL" dirty="0">
                <a:solidFill>
                  <a:schemeClr val="bg1"/>
                </a:solidFill>
              </a:rPr>
              <a:t>nowa osoba „uczy się wszystkiego od zera” i popełnia błędy, których można było uniknąć,</a:t>
            </a:r>
          </a:p>
          <a:p>
            <a:pPr marL="171450" indent="-171450">
              <a:buFont typeface="Arial" panose="020B0604020202020204" pitchFamily="34" charset="0"/>
              <a:buChar char="•"/>
            </a:pPr>
            <a:r>
              <a:rPr lang="pl-PL" dirty="0">
                <a:solidFill>
                  <a:schemeClr val="bg1"/>
                </a:solidFill>
              </a:rPr>
              <a:t>wydłuża się czas wprowadzenia nowych pracowników</a:t>
            </a:r>
          </a:p>
          <a:p>
            <a:pPr marL="171450" indent="-171450">
              <a:buFont typeface="Arial" panose="020B0604020202020204" pitchFamily="34" charset="0"/>
              <a:buChar char="•"/>
            </a:pPr>
            <a:r>
              <a:rPr lang="pl-PL" dirty="0">
                <a:solidFill>
                  <a:schemeClr val="bg1"/>
                </a:solidFill>
              </a:rPr>
              <a:t>organizacja traci ciągłość działania i jakość usług, następuje dezorganizacja.</a:t>
            </a:r>
          </a:p>
          <a:p>
            <a:pPr marL="171450" indent="-171450">
              <a:buFont typeface="Arial" panose="020B0604020202020204" pitchFamily="34" charset="0"/>
              <a:buChar char="•"/>
            </a:pPr>
            <a:endParaRPr lang="pl-PL" dirty="0">
              <a:solidFill>
                <a:schemeClr val="bg1"/>
              </a:solidFill>
            </a:endParaRPr>
          </a:p>
          <a:p>
            <a:pPr algn="l"/>
            <a:r>
              <a:rPr lang="pl-PL" sz="1800" b="0" i="0" u="none" strike="noStrike" baseline="0" dirty="0">
                <a:latin typeface="MinionPro-Regular"/>
              </a:rPr>
              <a:t>„Niektóre z firm stają się wręcz „sparaliżowane” w takich sytuacjach.”</a:t>
            </a:r>
            <a:endParaRPr lang="pl-PL"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solidFill>
                <a:schemeClr val="bg1"/>
              </a:solidFill>
            </a:endParaRPr>
          </a:p>
          <a:p>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4</a:t>
            </a:fld>
            <a:endParaRPr lang="pl-PL"/>
          </a:p>
        </p:txBody>
      </p:sp>
    </p:spTree>
    <p:extLst>
      <p:ext uri="{BB962C8B-B14F-4D97-AF65-F5344CB8AC3E}">
        <p14:creationId xmlns:p14="http://schemas.microsoft.com/office/powerpoint/2010/main" val="151512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Istotną kwestią w kontekście planowania sukcesji jest świadomość istnienia różnych rodzajów wiedzy w organizacji.</a:t>
            </a:r>
          </a:p>
          <a:p>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bg1"/>
                </a:solidFill>
              </a:rPr>
              <a:t>Wiedza jawna (</a:t>
            </a:r>
            <a:r>
              <a:rPr lang="pl-PL" dirty="0" err="1">
                <a:solidFill>
                  <a:schemeClr val="bg1"/>
                </a:solidFill>
              </a:rPr>
              <a:t>explicit</a:t>
            </a:r>
            <a:r>
              <a:rPr lang="pl-PL" dirty="0">
                <a:solidFill>
                  <a:schemeClr val="bg1"/>
                </a:solidFill>
              </a:rPr>
              <a:t> </a:t>
            </a:r>
            <a:r>
              <a:rPr lang="pl-PL" dirty="0" err="1">
                <a:solidFill>
                  <a:schemeClr val="bg1"/>
                </a:solidFill>
              </a:rPr>
              <a:t>knowledge</a:t>
            </a:r>
            <a:r>
              <a:rPr lang="pl-PL" dirty="0">
                <a:solidFill>
                  <a:schemeClr val="bg1"/>
                </a:solidFill>
              </a:rPr>
              <a:t>) – spisana (dobrze udokumentowana), zwerbalizowana,  – łatwa do przekazania, łatwo dostępna. Np.: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regulacje i regulaminy,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instrukcje bezpieczeństwa,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instrukcje do systemów bibliotecznych,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polityki biblioteczne (np. gromadzenia zbiorów),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statystyki, raporty,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materiały szkoleniowe i dydaktyczne.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bg1"/>
                </a:solidFill>
              </a:rPr>
              <a:t>Wiedza ukryta (</a:t>
            </a:r>
            <a:r>
              <a:rPr lang="pl-PL" dirty="0" err="1">
                <a:solidFill>
                  <a:schemeClr val="bg1"/>
                </a:solidFill>
              </a:rPr>
              <a:t>tacit</a:t>
            </a:r>
            <a:r>
              <a:rPr lang="pl-PL" dirty="0">
                <a:solidFill>
                  <a:schemeClr val="bg1"/>
                </a:solidFill>
              </a:rPr>
              <a:t> </a:t>
            </a:r>
            <a:r>
              <a:rPr lang="pl-PL" dirty="0" err="1">
                <a:solidFill>
                  <a:schemeClr val="bg1"/>
                </a:solidFill>
              </a:rPr>
              <a:t>knowledge</a:t>
            </a:r>
            <a:r>
              <a:rPr lang="pl-PL" dirty="0">
                <a:solidFill>
                  <a:schemeClr val="bg1"/>
                </a:solidFill>
              </a:rPr>
              <a:t>) – niepisana, niezwerbalizowana, gromadzona przez lata, nabywana w wyniku doświadczenia, umieszczona w umysłach bibliotekarzy – trudna do przekazania. To umiejętności, kontakty, doświadczenie, odpowiednia wiedza specjalistyczna, znajomość procedur, sposób interpretacji. To na przykład: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sposoby radzenia sobie z konkretnymi użytkownikami,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znajomość potrzeb konkretnej grupy użytkowników lub preferencje wykładowców co do podręczników,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kontakty z wykładowcami, którzy są skłonni współpracować z biblioteką,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wiedza o tym, dlaczego pewne procedury wykonuje się w określony sposób (bo np. inne sposoby zawiodły),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bg1"/>
                </a:solidFill>
              </a:rPr>
              <a:t>orientacja w układzie zbiorów w magazynach.</a:t>
            </a:r>
          </a:p>
          <a:p>
            <a:endParaRPr lang="pl-PL" dirty="0"/>
          </a:p>
          <a:p>
            <a:r>
              <a:rPr lang="pl-PL" dirty="0"/>
              <a:t>Wiedza jawna jest łatwa do przechowywania i przekazywania, ale </a:t>
            </a:r>
            <a:r>
              <a:rPr lang="pl-PL" b="1" dirty="0"/>
              <a:t>bez powiązania z wiedzą ukrytą często nie wystarcza do skutecznego działania</a:t>
            </a:r>
            <a:r>
              <a:rPr lang="pl-PL" dirty="0"/>
              <a:t> – dlatego w zarządzaniu wiedzą warto łączyć oba typy.</a:t>
            </a:r>
          </a:p>
        </p:txBody>
      </p:sp>
      <p:sp>
        <p:nvSpPr>
          <p:cNvPr id="4" name="Symbol zastępczy numeru slajdu 3"/>
          <p:cNvSpPr>
            <a:spLocks noGrp="1"/>
          </p:cNvSpPr>
          <p:nvPr>
            <p:ph type="sldNum" sz="quarter" idx="5"/>
          </p:nvPr>
        </p:nvSpPr>
        <p:spPr/>
        <p:txBody>
          <a:bodyPr/>
          <a:lstStyle/>
          <a:p>
            <a:fld id="{25B5197D-F5DE-4D45-A855-1F90FD0DB3A8}" type="slidenum">
              <a:rPr lang="pl-PL" smtClean="0"/>
              <a:t>5</a:t>
            </a:fld>
            <a:endParaRPr lang="pl-PL"/>
          </a:p>
        </p:txBody>
      </p:sp>
    </p:spTree>
    <p:extLst>
      <p:ext uri="{BB962C8B-B14F-4D97-AF65-F5344CB8AC3E}">
        <p14:creationId xmlns:p14="http://schemas.microsoft.com/office/powerpoint/2010/main" val="408318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buFont typeface="+mj-lt"/>
              <a:buNone/>
            </a:pPr>
            <a:r>
              <a:rPr lang="pl-PL" sz="2800" b="0" i="0" dirty="0">
                <a:solidFill>
                  <a:srgbClr val="424242"/>
                </a:solidFill>
                <a:effectLst/>
                <a:latin typeface="Segoe Sans"/>
              </a:rPr>
              <a:t>Proces transferu wiedzy można ująć w trzech krokach:</a:t>
            </a:r>
          </a:p>
          <a:p>
            <a:pPr marL="514350" indent="-514350">
              <a:buFont typeface="+mj-lt"/>
              <a:buAutoNum type="arabicPeriod"/>
            </a:pPr>
            <a:r>
              <a:rPr lang="pl-PL" sz="2800" b="0" i="0" dirty="0">
                <a:solidFill>
                  <a:srgbClr val="424242"/>
                </a:solidFill>
                <a:effectLst/>
                <a:latin typeface="Segoe Sans"/>
              </a:rPr>
              <a:t>Identyfikacja i utrwalenie wiedzy,</a:t>
            </a:r>
          </a:p>
          <a:p>
            <a:pPr marL="514350" indent="-514350">
              <a:buFont typeface="+mj-lt"/>
              <a:buAutoNum type="arabicPeriod"/>
            </a:pPr>
            <a:r>
              <a:rPr lang="pl-PL" sz="2800" b="0" i="0" dirty="0">
                <a:solidFill>
                  <a:srgbClr val="424242"/>
                </a:solidFill>
                <a:effectLst/>
                <a:latin typeface="Segoe Sans"/>
              </a:rPr>
              <a:t>Dzielenie się wiedzą w zespole,</a:t>
            </a:r>
          </a:p>
          <a:p>
            <a:pPr marL="514350" indent="-514350">
              <a:buFont typeface="+mj-lt"/>
              <a:buAutoNum type="arabicPeriod"/>
            </a:pPr>
            <a:r>
              <a:rPr lang="pl-PL" sz="2800" b="0" i="0" dirty="0">
                <a:solidFill>
                  <a:srgbClr val="424242"/>
                </a:solidFill>
                <a:effectLst/>
                <a:latin typeface="Segoe Sans"/>
              </a:rPr>
              <a:t>Praktyczne zastosowanie wiedzy w codziennej pracy.</a:t>
            </a:r>
          </a:p>
          <a:p>
            <a:endParaRPr lang="pl-PL" sz="1800" b="0" i="0" u="none" strike="noStrike" dirty="0">
              <a:solidFill>
                <a:srgbClr val="172021"/>
              </a:solidFill>
              <a:effectLst/>
              <a:latin typeface="Arial" panose="020B0604020202020204" pitchFamily="34" charset="0"/>
            </a:endParaRPr>
          </a:p>
          <a:p>
            <a:r>
              <a:rPr lang="pl-PL" sz="1800" b="0" i="0" u="none" strike="noStrike" dirty="0">
                <a:solidFill>
                  <a:srgbClr val="172021"/>
                </a:solidFill>
                <a:effectLst/>
                <a:latin typeface="Arial" panose="020B0604020202020204" pitchFamily="34" charset="0"/>
              </a:rPr>
              <a:t>Transfer wiedzy może odbywać się w różnej atmosferze, a na jego efektywność wpływa nastawienie zarówno osób przekazujących wiedzę, jak i osób tę wiedzę absorbujących.</a:t>
            </a:r>
          </a:p>
          <a:p>
            <a:endParaRPr lang="pl-PL" sz="1800" b="0" i="0" u="none" strike="noStrike" dirty="0">
              <a:solidFill>
                <a:srgbClr val="172021"/>
              </a:solidFill>
              <a:effectLst/>
              <a:latin typeface="Arial" panose="020B0604020202020204" pitchFamily="34" charset="0"/>
            </a:endParaRPr>
          </a:p>
          <a:p>
            <a:r>
              <a:rPr lang="pl-PL" sz="1800" b="0" i="0" u="none" strike="noStrike" dirty="0">
                <a:solidFill>
                  <a:srgbClr val="172021"/>
                </a:solidFill>
                <a:effectLst/>
                <a:latin typeface="Arial" panose="020B0604020202020204" pitchFamily="34" charset="0"/>
              </a:rPr>
              <a:t>W literaturze napotkałam opowieści, z których najbardziej chyba zapamiętuje się te najczarniejsze, </a:t>
            </a:r>
          </a:p>
          <a:p>
            <a:pPr marL="285750" indent="-285750">
              <a:buFont typeface="Arial" panose="020B0604020202020204" pitchFamily="34" charset="0"/>
              <a:buChar char="•"/>
            </a:pPr>
            <a:r>
              <a:rPr lang="pl-PL" sz="1800" b="0" i="0" u="none" strike="noStrike" dirty="0">
                <a:solidFill>
                  <a:srgbClr val="172021"/>
                </a:solidFill>
                <a:effectLst/>
                <a:latin typeface="Arial" panose="020B0604020202020204" pitchFamily="34" charset="0"/>
              </a:rPr>
              <a:t>kiedy na przykład odchodzący pracownik </a:t>
            </a:r>
            <a:r>
              <a:rPr lang="pl-PL" sz="1800" b="1" i="0" u="none" strike="noStrike" dirty="0">
                <a:solidFill>
                  <a:srgbClr val="172021"/>
                </a:solidFill>
                <a:effectLst/>
                <a:latin typeface="Arial" panose="020B0604020202020204" pitchFamily="34" charset="0"/>
              </a:rPr>
              <a:t>niszczy celowo pliki</a:t>
            </a:r>
            <a:r>
              <a:rPr lang="pl-PL" sz="1800" b="0" i="0" u="none" strike="noStrike" dirty="0">
                <a:solidFill>
                  <a:srgbClr val="172021"/>
                </a:solidFill>
                <a:effectLst/>
                <a:latin typeface="Arial" panose="020B0604020202020204" pitchFamily="34" charset="0"/>
              </a:rPr>
              <a:t>, które mogłyby stanowić pomoc dla jego następców. </a:t>
            </a:r>
          </a:p>
          <a:p>
            <a:pPr marL="285750" indent="-285750">
              <a:buFont typeface="Arial" panose="020B0604020202020204" pitchFamily="34" charset="0"/>
              <a:buChar char="•"/>
            </a:pPr>
            <a:r>
              <a:rPr lang="pl-PL" sz="1800" b="0" i="0" u="none" strike="noStrike" dirty="0">
                <a:solidFill>
                  <a:srgbClr val="172021"/>
                </a:solidFill>
                <a:effectLst/>
                <a:latin typeface="Arial" panose="020B0604020202020204" pitchFamily="34" charset="0"/>
              </a:rPr>
              <a:t>Inna opowieść mówiła o tym, żeby po odejściu pracownika nie korzystać z jego wiedzy, ponieważ lepiej </a:t>
            </a:r>
            <a:r>
              <a:rPr lang="pl-PL" sz="1800" b="1" i="0" u="none" strike="noStrike" dirty="0">
                <a:solidFill>
                  <a:srgbClr val="172021"/>
                </a:solidFill>
                <a:effectLst/>
                <a:latin typeface="Arial" panose="020B0604020202020204" pitchFamily="34" charset="0"/>
              </a:rPr>
              <a:t>oddzielić przeszłość grubą linią</a:t>
            </a:r>
            <a:r>
              <a:rPr lang="pl-PL" sz="1800" b="0" i="0" u="none" strike="noStrike" dirty="0">
                <a:solidFill>
                  <a:srgbClr val="172021"/>
                </a:solidFill>
                <a:effectLst/>
                <a:latin typeface="Arial" panose="020B0604020202020204" pitchFamily="34" charset="0"/>
              </a:rPr>
              <a:t>, po to, żeby nowi pracownicy starali się wypracować własne metody, co prowadzi do gruntownych zmian i polepszenia wypracowania nowych (lepszych?) metod.</a:t>
            </a:r>
          </a:p>
          <a:p>
            <a:pPr marL="285750" indent="-285750">
              <a:buFont typeface="Arial" panose="020B0604020202020204" pitchFamily="34" charset="0"/>
              <a:buChar char="•"/>
            </a:pPr>
            <a:endParaRPr lang="pl-PL" sz="1800" b="0" i="0" u="none" strike="noStrike" dirty="0">
              <a:solidFill>
                <a:srgbClr val="172021"/>
              </a:solidFill>
              <a:effectLst/>
              <a:latin typeface="Arial" panose="020B0604020202020204" pitchFamily="34" charset="0"/>
            </a:endParaRPr>
          </a:p>
          <a:p>
            <a:pPr marL="0" indent="0">
              <a:buFont typeface="Arial" panose="020B0604020202020204" pitchFamily="34" charset="0"/>
              <a:buNone/>
            </a:pPr>
            <a:r>
              <a:rPr lang="pl-PL" sz="1800" b="0" i="0" u="none" strike="noStrike" dirty="0">
                <a:solidFill>
                  <a:srgbClr val="172021"/>
                </a:solidFill>
                <a:effectLst/>
                <a:latin typeface="Arial" panose="020B0604020202020204" pitchFamily="34" charset="0"/>
              </a:rPr>
              <a:t>Te drugie podejście można skomentować tak:</a:t>
            </a:r>
          </a:p>
          <a:p>
            <a:endParaRPr lang="pl-PL" sz="1800" b="0" i="0" u="none" strike="noStrike" dirty="0">
              <a:solidFill>
                <a:srgbClr val="172021"/>
              </a:solidFill>
              <a:effectLst/>
              <a:latin typeface="Arial" panose="020B0604020202020204" pitchFamily="34" charset="0"/>
            </a:endParaRPr>
          </a:p>
          <a:p>
            <a:pPr algn="l"/>
            <a:r>
              <a:rPr lang="pl-PL" sz="1800" b="0" i="0" u="none" strike="noStrike" dirty="0">
                <a:solidFill>
                  <a:srgbClr val="172021"/>
                </a:solidFill>
                <a:effectLst/>
                <a:latin typeface="Arial" panose="020B0604020202020204" pitchFamily="34" charset="0"/>
              </a:rPr>
              <a:t>„</a:t>
            </a:r>
            <a:r>
              <a:rPr lang="pl-PL" sz="1800" b="0" i="0" u="none" strike="noStrike" baseline="0" dirty="0">
                <a:latin typeface="MinionPro-Regular"/>
              </a:rPr>
              <a:t>Pomimo tego, że innowacje wymagają kreatywności, </a:t>
            </a:r>
            <a:r>
              <a:rPr lang="pl-PL" sz="1800" b="1" i="0" u="none" strike="noStrike" baseline="0" dirty="0">
                <a:latin typeface="MinionPro-Regular"/>
              </a:rPr>
              <a:t>bez znajomości dotychczasowych procesów</a:t>
            </a:r>
            <a:r>
              <a:rPr lang="pl-PL" sz="1800" b="0" i="0" u="none" strike="noStrike" baseline="0" dirty="0">
                <a:latin typeface="MinionPro-Regular"/>
              </a:rPr>
              <a:t>, źródeł niepowodzeń itp., proces wdrażania innowacji </a:t>
            </a:r>
            <a:r>
              <a:rPr lang="pl-PL" sz="1800" b="1" i="0" u="none" strike="noStrike" baseline="0" dirty="0">
                <a:latin typeface="MinionPro-Regular"/>
              </a:rPr>
              <a:t>wiąże się z powielaniem wcześniejszych błędów</a:t>
            </a:r>
            <a:r>
              <a:rPr lang="pl-PL" sz="1800" b="0" i="0" u="none" strike="noStrike" baseline="0" dirty="0">
                <a:latin typeface="MinionPro-Regular"/>
              </a:rPr>
              <a:t>. Dotyczy to zwłaszcza bardzo skomplikowanych produktów i procesów.”</a:t>
            </a:r>
            <a:endParaRPr lang="pl-PL" sz="1800" b="0" i="0" u="none" strike="noStrike" dirty="0">
              <a:solidFill>
                <a:srgbClr val="172021"/>
              </a:solidFill>
              <a:effectLst/>
              <a:latin typeface="Arial" panose="020B0604020202020204" pitchFamily="34" charset="0"/>
            </a:endParaRPr>
          </a:p>
          <a:p>
            <a:endParaRPr lang="pl-PL" sz="1800" b="0" i="0" u="none" strike="noStrike" dirty="0">
              <a:solidFill>
                <a:srgbClr val="172021"/>
              </a:solidFill>
              <a:effectLst/>
              <a:latin typeface="Arial" panose="020B0604020202020204" pitchFamily="34" charset="0"/>
            </a:endParaRPr>
          </a:p>
          <a:p>
            <a:r>
              <a:rPr lang="pl-PL" sz="1800" b="1" i="0" u="none" strike="noStrike" dirty="0">
                <a:solidFill>
                  <a:srgbClr val="172021"/>
                </a:solidFill>
                <a:effectLst/>
                <a:latin typeface="Arial" panose="020B0604020202020204" pitchFamily="34" charset="0"/>
              </a:rPr>
              <a:t>Z drugiej jednak strony, taki punkt widzenia może być zasadny</a:t>
            </a:r>
            <a:r>
              <a:rPr lang="pl-PL" sz="1800" b="0" i="0" u="none" strike="noStrike" dirty="0">
                <a:solidFill>
                  <a:srgbClr val="172021"/>
                </a:solidFill>
                <a:effectLst/>
                <a:latin typeface="Arial" panose="020B0604020202020204" pitchFamily="34" charset="0"/>
              </a:rPr>
              <a:t>, ponieważ przy przekazywaniu wiedzy należy uważać, aby nie przekazać jednocześnie negatywnego nastawienia pracownika do zwierzchników, braku zaufania pomiędzy działami czy sekcjami, niechcianych przyzwyczajeń, niewydajnych sposobów pracy itp.</a:t>
            </a:r>
            <a:br>
              <a:rPr lang="en-US" dirty="0"/>
            </a:br>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6</a:t>
            </a:fld>
            <a:endParaRPr lang="pl-PL"/>
          </a:p>
        </p:txBody>
      </p:sp>
    </p:spTree>
    <p:extLst>
      <p:ext uri="{BB962C8B-B14F-4D97-AF65-F5344CB8AC3E}">
        <p14:creationId xmlns:p14="http://schemas.microsoft.com/office/powerpoint/2010/main" val="174626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424242"/>
                </a:solidFill>
                <a:effectLst/>
                <a:latin typeface="Segoe Sans"/>
              </a:rPr>
              <a:t>Niestety, proces ten napotyka bariery.</a:t>
            </a:r>
          </a:p>
          <a:p>
            <a:endParaRPr lang="pl-PL" dirty="0"/>
          </a:p>
          <a:p>
            <a:r>
              <a:rPr lang="pl-PL" dirty="0"/>
              <a:t>Pracownicy mogą uważać swoją wiedzę za zbyt </a:t>
            </a:r>
            <a:r>
              <a:rPr lang="pl-PL" b="1" dirty="0"/>
              <a:t>trywialną</a:t>
            </a:r>
            <a:r>
              <a:rPr lang="pl-PL" dirty="0"/>
              <a:t>, zbyt </a:t>
            </a:r>
            <a:r>
              <a:rPr lang="pl-PL" b="1" dirty="0"/>
              <a:t>specyficzną</a:t>
            </a:r>
            <a:r>
              <a:rPr lang="pl-PL" dirty="0"/>
              <a:t> lub „</a:t>
            </a:r>
            <a:r>
              <a:rPr lang="pl-PL" b="1" dirty="0"/>
              <a:t>intuicyjną</a:t>
            </a:r>
            <a:r>
              <a:rPr lang="pl-PL" dirty="0"/>
              <a:t>”, by ją spisywać.</a:t>
            </a:r>
          </a:p>
          <a:p>
            <a:r>
              <a:rPr lang="pl-PL" dirty="0"/>
              <a:t>Mogą nie mieć świadomości, że dla nowej osoby to właśnie te informacje są kluczowe.</a:t>
            </a:r>
          </a:p>
          <a:p>
            <a:endParaRPr lang="pl-PL" dirty="0"/>
          </a:p>
          <a:p>
            <a:r>
              <a:rPr lang="pl-PL" dirty="0"/>
              <a:t>Pracownicy są zajęci </a:t>
            </a:r>
            <a:r>
              <a:rPr lang="pl-PL" b="1" dirty="0"/>
              <a:t>bieżącymi obowiązkami </a:t>
            </a:r>
            <a:r>
              <a:rPr lang="pl-PL" dirty="0"/>
              <a:t>i nie znajdują czasu na dokumentowanie wiedzy.</a:t>
            </a:r>
          </a:p>
          <a:p>
            <a:r>
              <a:rPr lang="pl-PL" dirty="0"/>
              <a:t>Utrwalanie wiedzy traktowane jest jako „dodatkowa praca”, a nie część obowiązków.</a:t>
            </a:r>
          </a:p>
          <a:p>
            <a:r>
              <a:rPr lang="pl-PL" b="1" dirty="0"/>
              <a:t>Utrzymanie aktualności </a:t>
            </a:r>
            <a:r>
              <a:rPr lang="pl-PL" dirty="0"/>
              <a:t>utrwalonej wiedzy jest również czasochłonne.</a:t>
            </a:r>
          </a:p>
          <a:p>
            <a:endParaRPr lang="pl-PL" dirty="0"/>
          </a:p>
          <a:p>
            <a:r>
              <a:rPr lang="pl-PL" dirty="0"/>
              <a:t>Nie każdy potrafi dobrze pisać instrukcje czy tworzyć czytelne schematy.</a:t>
            </a:r>
          </a:p>
          <a:p>
            <a:r>
              <a:rPr lang="pl-PL" dirty="0"/>
              <a:t>Czasem pracownicy nie wiedzą, co </a:t>
            </a:r>
            <a:r>
              <a:rPr lang="pl-PL" b="1" dirty="0"/>
              <a:t>warto</a:t>
            </a:r>
            <a:r>
              <a:rPr lang="pl-PL" dirty="0"/>
              <a:t> zapisać.</a:t>
            </a:r>
          </a:p>
          <a:p>
            <a:endParaRPr lang="pl-PL" dirty="0"/>
          </a:p>
          <a:p>
            <a:r>
              <a:rPr lang="pl-PL" dirty="0"/>
              <a:t>Niektórzy pracownicy obawiają się, że jeśli przekażą całą wiedzę, staną się „zbędni”.</a:t>
            </a:r>
          </a:p>
          <a:p>
            <a:r>
              <a:rPr lang="pl-PL" dirty="0"/>
              <a:t>Zdarza się niechęć do dzielenia się wiedzą, bo stanowi ona kapitał osobisty („dzięki temu jestem niezastąpiona/y”).</a:t>
            </a:r>
          </a:p>
          <a:p>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7</a:t>
            </a:fld>
            <a:endParaRPr lang="pl-PL"/>
          </a:p>
        </p:txBody>
      </p:sp>
    </p:spTree>
    <p:extLst>
      <p:ext uri="{BB962C8B-B14F-4D97-AF65-F5344CB8AC3E}">
        <p14:creationId xmlns:p14="http://schemas.microsoft.com/office/powerpoint/2010/main" val="52256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424242"/>
                </a:solidFill>
                <a:effectLst/>
                <a:latin typeface="Segoe Sans"/>
              </a:rPr>
              <a:t>Na etapie korzystania z przekazanej wiedzy również mogą wystąpić przeszkody.</a:t>
            </a:r>
          </a:p>
          <a:p>
            <a:endParaRPr lang="pl-PL" b="0" i="0" dirty="0">
              <a:solidFill>
                <a:srgbClr val="424242"/>
              </a:solidFill>
              <a:effectLst/>
              <a:latin typeface="Segoe Sans"/>
            </a:endParaRPr>
          </a:p>
          <a:p>
            <a:r>
              <a:rPr lang="pl-PL" dirty="0"/>
              <a:t>Nowa osoba może mieć dostęp do dokumentów, ale </a:t>
            </a:r>
            <a:r>
              <a:rPr lang="pl-PL" b="1" dirty="0"/>
              <a:t>nie rozumie ich sensu, logiki lub kontekstu powstania</a:t>
            </a:r>
            <a:r>
              <a:rPr lang="pl-PL" dirty="0"/>
              <a:t>. </a:t>
            </a:r>
          </a:p>
          <a:p>
            <a:r>
              <a:rPr lang="pl-PL" dirty="0"/>
              <a:t>Wiedza bez osadzenia w praktyce bywa martwa – trudno ją zastosować.</a:t>
            </a:r>
          </a:p>
          <a:p>
            <a:endParaRPr lang="pl-PL" dirty="0"/>
          </a:p>
          <a:p>
            <a:r>
              <a:rPr lang="pl-PL" dirty="0"/>
              <a:t>Przekazana wiedza może być </a:t>
            </a:r>
            <a:r>
              <a:rPr lang="pl-PL" b="1" dirty="0"/>
              <a:t>przytłaczająca, nieczytelna, niespójna</a:t>
            </a:r>
            <a:r>
              <a:rPr lang="pl-PL" dirty="0"/>
              <a:t>, dokumentacja jest za długa lub zbyt techniczna.</a:t>
            </a:r>
          </a:p>
          <a:p>
            <a:r>
              <a:rPr lang="pl-PL" dirty="0"/>
              <a:t>Brak jasnych kroków, logicznej struktury i aktualności sprawia, że nowi pracownicy wolą </a:t>
            </a:r>
            <a:r>
              <a:rPr lang="pl-PL" b="1" dirty="0"/>
              <a:t>„uczyć się po swojemu”.</a:t>
            </a:r>
          </a:p>
          <a:p>
            <a:endParaRPr lang="pl-PL" dirty="0"/>
          </a:p>
          <a:p>
            <a:r>
              <a:rPr lang="pl-PL" dirty="0"/>
              <a:t>Również dostępność fizyczna wiedzy być problemem. Instrukcje umieszczone </a:t>
            </a:r>
            <a:r>
              <a:rPr lang="pl-PL" b="1" dirty="0"/>
              <a:t>w trudno dostępnym miejscu</a:t>
            </a:r>
            <a:r>
              <a:rPr lang="pl-PL" dirty="0"/>
              <a:t> np. na pendrive, drukowana w segregatorach.</a:t>
            </a:r>
          </a:p>
          <a:p>
            <a:endParaRPr lang="pl-PL" dirty="0"/>
          </a:p>
          <a:p>
            <a:r>
              <a:rPr lang="pl-PL" dirty="0"/>
              <a:t>Przekazana wiedza może dotyczyć stanu sprzed kilku miesięcy/lat i </a:t>
            </a:r>
            <a:r>
              <a:rPr lang="pl-PL" b="1" dirty="0"/>
              <a:t>nie być zgodna z aktualnymi procedurami lub systemami</a:t>
            </a:r>
            <a:r>
              <a:rPr lang="pl-PL" dirty="0"/>
              <a:t>.</a:t>
            </a:r>
          </a:p>
          <a:p>
            <a:r>
              <a:rPr lang="pl-PL" dirty="0"/>
              <a:t>Brak mechanizmu aktualizacji powoduje, że wiedza nie jest wykorzystywana, bo „coś się nie zgadza”.</a:t>
            </a:r>
          </a:p>
          <a:p>
            <a:endParaRPr lang="pl-PL" dirty="0"/>
          </a:p>
          <a:p>
            <a:r>
              <a:rPr lang="pl-PL" b="0" i="0" dirty="0">
                <a:solidFill>
                  <a:srgbClr val="424242"/>
                </a:solidFill>
                <a:effectLst/>
                <a:latin typeface="Segoe Sans"/>
              </a:rPr>
              <a:t>Dlatego tak ważne jest, by wiedza była nie tylko przekazywana, ale też odpowiednio przygotowana do użycia.</a:t>
            </a:r>
            <a:endParaRPr lang="pl-PL" dirty="0"/>
          </a:p>
          <a:p>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8</a:t>
            </a:fld>
            <a:endParaRPr lang="pl-PL"/>
          </a:p>
        </p:txBody>
      </p:sp>
    </p:spTree>
    <p:extLst>
      <p:ext uri="{BB962C8B-B14F-4D97-AF65-F5344CB8AC3E}">
        <p14:creationId xmlns:p14="http://schemas.microsoft.com/office/powerpoint/2010/main" val="357904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2800" b="0" i="0" dirty="0">
                <a:solidFill>
                  <a:srgbClr val="424242"/>
                </a:solidFill>
                <a:effectLst/>
                <a:latin typeface="Segoe Sans"/>
              </a:rPr>
              <a:t>Na szczęście mamy do dyspozycji kilka narzędzi służących do transferu wiedzy:</a:t>
            </a:r>
            <a:endParaRPr lang="pl-PL" sz="1800" b="1" i="0" u="none" strike="noStrike" dirty="0">
              <a:solidFill>
                <a:srgbClr val="172021"/>
              </a:solidFill>
              <a:effectLst/>
              <a:latin typeface="Arial" panose="020B0604020202020204" pitchFamily="34" charset="0"/>
            </a:endParaRPr>
          </a:p>
          <a:p>
            <a:endParaRPr lang="pl-PL" sz="1800" b="1" i="0" u="none" strike="noStrike" dirty="0">
              <a:solidFill>
                <a:srgbClr val="172021"/>
              </a:solidFill>
              <a:effectLst/>
              <a:latin typeface="Arial" panose="020B0604020202020204" pitchFamily="34" charset="0"/>
            </a:endParaRPr>
          </a:p>
          <a:p>
            <a:r>
              <a:rPr lang="pl-PL" sz="1800" b="1" dirty="0">
                <a:solidFill>
                  <a:schemeClr val="tx2"/>
                </a:solidFill>
              </a:rPr>
              <a:t>Społeczności praktyków - </a:t>
            </a:r>
            <a:r>
              <a:rPr lang="pl-PL" sz="1800" b="1" i="0" u="none" strike="noStrike" dirty="0" err="1">
                <a:solidFill>
                  <a:srgbClr val="172021"/>
                </a:solidFill>
                <a:effectLst/>
                <a:latin typeface="Arial" panose="020B0604020202020204" pitchFamily="34" charset="0"/>
              </a:rPr>
              <a:t>community</a:t>
            </a:r>
            <a:r>
              <a:rPr lang="pl-PL" sz="1800" b="1" i="0" u="none" strike="noStrike" dirty="0">
                <a:solidFill>
                  <a:srgbClr val="172021"/>
                </a:solidFill>
                <a:effectLst/>
                <a:latin typeface="Arial" panose="020B0604020202020204" pitchFamily="34" charset="0"/>
              </a:rPr>
              <a:t> of </a:t>
            </a:r>
            <a:r>
              <a:rPr lang="pl-PL" sz="1800" b="1" i="0" u="none" strike="noStrike" dirty="0" err="1">
                <a:solidFill>
                  <a:srgbClr val="172021"/>
                </a:solidFill>
                <a:effectLst/>
                <a:latin typeface="Arial" panose="020B0604020202020204" pitchFamily="34" charset="0"/>
              </a:rPr>
              <a:t>practice</a:t>
            </a:r>
            <a:r>
              <a:rPr lang="pl-PL" sz="1800" b="1" i="0" u="none" strike="noStrike" dirty="0">
                <a:solidFill>
                  <a:srgbClr val="172021"/>
                </a:solidFill>
                <a:effectLst/>
                <a:latin typeface="Arial" panose="020B0604020202020204" pitchFamily="34" charset="0"/>
              </a:rPr>
              <a:t> </a:t>
            </a:r>
            <a:r>
              <a:rPr lang="pl-PL" sz="1800" b="0" i="0" u="none" strike="noStrike" dirty="0">
                <a:solidFill>
                  <a:srgbClr val="172021"/>
                </a:solidFill>
                <a:effectLst/>
                <a:latin typeface="Arial" panose="020B0604020202020204" pitchFamily="34" charset="0"/>
              </a:rPr>
              <a:t>– to grupa ludzi, którzy uczą się od siebie nawzajem; wiedza przekazywana jest przez wspólną pracę, rozmowy np. Grupa bibliotekarzy specjalizujących się w digitalizacji zbiorów, którzy regularnie wymieniają się doświadczeniami. Wspólne rozwiązywanie problemów. Wartością dodaną jest kształcenie w nowicjuszu umiejętności pracy zespołowej.</a:t>
            </a:r>
          </a:p>
          <a:p>
            <a:endParaRPr lang="pl-PL" sz="1800" b="0" i="0" u="none" strike="noStrike" dirty="0">
              <a:solidFill>
                <a:srgbClr val="172021"/>
              </a:solidFill>
              <a:effectLst/>
              <a:latin typeface="Arial" panose="020B0604020202020204" pitchFamily="34" charset="0"/>
            </a:endParaRPr>
          </a:p>
          <a:p>
            <a:r>
              <a:rPr lang="pl-PL" sz="1800" b="1" i="0" u="none" strike="noStrike" dirty="0">
                <a:solidFill>
                  <a:srgbClr val="172021"/>
                </a:solidFill>
                <a:effectLst/>
                <a:latin typeface="Arial" panose="020B0604020202020204" pitchFamily="34" charset="0"/>
              </a:rPr>
              <a:t>mentoring</a:t>
            </a:r>
            <a:r>
              <a:rPr lang="pl-PL" sz="1800" b="0" i="0" u="none" strike="noStrike" dirty="0">
                <a:solidFill>
                  <a:srgbClr val="172021"/>
                </a:solidFill>
                <a:effectLst/>
                <a:latin typeface="Arial" panose="020B0604020202020204" pitchFamily="34" charset="0"/>
              </a:rPr>
              <a:t> - doświadczona osoba (mentor) dzieli się swoją wiedzą, umiejętnościami i doświadczeniem z mniej doświadczonym pracownikiem (</a:t>
            </a:r>
            <a:r>
              <a:rPr lang="pl-PL" sz="1800" b="0" i="0" u="none" strike="noStrike" dirty="0" err="1">
                <a:solidFill>
                  <a:srgbClr val="172021"/>
                </a:solidFill>
                <a:effectLst/>
                <a:latin typeface="Arial" panose="020B0604020202020204" pitchFamily="34" charset="0"/>
              </a:rPr>
              <a:t>mentee</a:t>
            </a:r>
            <a:r>
              <a:rPr lang="pl-PL" sz="1800" b="0" i="0" u="none" strike="noStrike" dirty="0">
                <a:solidFill>
                  <a:srgbClr val="172021"/>
                </a:solidFill>
                <a:effectLst/>
                <a:latin typeface="Arial" panose="020B0604020202020204" pitchFamily="34" charset="0"/>
              </a:rPr>
              <a:t> lub podopiecznym). Taka forma „jeden na jeden” gwarantuje indywidualne podejście. To nie jednorazowa konsultacja, ale </a:t>
            </a:r>
            <a:r>
              <a:rPr lang="pl-PL" sz="1800" b="1" i="0" u="none" strike="noStrike" dirty="0">
                <a:solidFill>
                  <a:srgbClr val="172021"/>
                </a:solidFill>
                <a:effectLst/>
                <a:latin typeface="Arial" panose="020B0604020202020204" pitchFamily="34" charset="0"/>
              </a:rPr>
              <a:t>ciągła relacja</a:t>
            </a:r>
            <a:r>
              <a:rPr lang="pl-PL" sz="1800" b="0" i="0" u="none" strike="noStrike" dirty="0">
                <a:solidFill>
                  <a:srgbClr val="172021"/>
                </a:solidFill>
                <a:effectLst/>
                <a:latin typeface="Arial" panose="020B0604020202020204" pitchFamily="34" charset="0"/>
              </a:rPr>
              <a:t>, w której mentor wspiera rozwój podopiecznego przez określony czas. Nowy pracownik biblioteki akademickiej jest objęty mentoringiem przez doświadczonego bibliotekarza, który wprowadza go w systemy biblioteczne, procesy obsługi użytkowników, a także nieformalne zasady współpracy z wykładowcami. Ta metoda oparta jest na wzajemnym zaufaniu!</a:t>
            </a:r>
          </a:p>
          <a:p>
            <a:r>
              <a:rPr lang="pl-PL" sz="1800" b="0" i="0" u="none" strike="noStrike" dirty="0">
                <a:solidFill>
                  <a:srgbClr val="172021"/>
                </a:solidFill>
                <a:effectLst/>
                <a:latin typeface="Arial" panose="020B0604020202020204" pitchFamily="34" charset="0"/>
              </a:rPr>
              <a:t>Zalety dla mentora – refleksja dotycząca swojej pracy i stosowanych praktyk, uznanie własnej wartości w organizacji.</a:t>
            </a:r>
          </a:p>
          <a:p>
            <a:r>
              <a:rPr lang="pl-PL" sz="1800" b="0" i="0" u="none" strike="noStrike" dirty="0">
                <a:solidFill>
                  <a:srgbClr val="172021"/>
                </a:solidFill>
                <a:effectLst/>
                <a:latin typeface="Arial" panose="020B0604020202020204" pitchFamily="34" charset="0"/>
              </a:rPr>
              <a:t>Zalety dla podopiecznego – nowa wiedza, nowe sposoby myślenia.</a:t>
            </a:r>
          </a:p>
          <a:p>
            <a:endParaRPr lang="pl-PL" sz="1800" b="0" i="0" u="none" strike="noStrike" dirty="0">
              <a:solidFill>
                <a:srgbClr val="17202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i="0" u="none" strike="noStrike" dirty="0" err="1">
                <a:solidFill>
                  <a:srgbClr val="172021"/>
                </a:solidFill>
                <a:effectLst/>
                <a:latin typeface="Arial" panose="020B0604020202020204" pitchFamily="34" charset="0"/>
              </a:rPr>
              <a:t>storytelling</a:t>
            </a:r>
            <a:r>
              <a:rPr lang="pl-PL" sz="1800" dirty="0">
                <a:solidFill>
                  <a:schemeClr val="tx2"/>
                </a:solidFill>
              </a:rPr>
              <a:t>– </a:t>
            </a:r>
            <a:r>
              <a:rPr lang="pl-PL" sz="1800" b="1" dirty="0">
                <a:solidFill>
                  <a:schemeClr val="tx2"/>
                </a:solidFill>
              </a:rPr>
              <a:t>narracyjne przekazywanie doświadczeń</a:t>
            </a:r>
            <a:r>
              <a:rPr lang="pl-PL" sz="1800" b="1" i="0" u="none" strike="noStrike" dirty="0">
                <a:solidFill>
                  <a:srgbClr val="172021"/>
                </a:solidFill>
                <a:effectLst/>
                <a:latin typeface="Arial" panose="020B0604020202020204" pitchFamily="34" charset="0"/>
              </a:rPr>
              <a:t> </a:t>
            </a:r>
            <a:r>
              <a:rPr lang="pl-PL" sz="1800" b="0" i="0" u="none" strike="noStrike" dirty="0">
                <a:solidFill>
                  <a:srgbClr val="172021"/>
                </a:solidFill>
                <a:effectLst/>
                <a:latin typeface="Arial" panose="020B0604020202020204" pitchFamily="34" charset="0"/>
              </a:rPr>
              <a:t>– wykorzystanie opowieści, przykładów, metafor – w celu ułatwienia zrozumienia, zapamiętania i zastosowania wiedzy. Opowieści z życia angażują emocje, obrazy i logiczne ciągi zdarzeń. Zamiast abstrakcyjnej teorii, opowiedziana historia pokazuje jak wiedza działa w rzeczywistości. Przykład: Odchodzący na emeryturę pracownik dzieli się „opowieściami zza kulis” – np. jak zbudował kontakty z trudnym wydawnictwem, czy jak udało mu się rozwiązać problem licencyjny po negocjacjach. </a:t>
            </a:r>
            <a:r>
              <a:rPr lang="pl-PL" sz="1800" b="1" i="0" u="none" strike="noStrike" dirty="0">
                <a:solidFill>
                  <a:srgbClr val="172021"/>
                </a:solidFill>
                <a:effectLst/>
                <a:latin typeface="Arial" panose="020B0604020202020204" pitchFamily="34" charset="0"/>
              </a:rPr>
              <a:t>Seria rozmów „przy kawie” z młodszymi pracownikami</a:t>
            </a:r>
            <a:r>
              <a:rPr lang="pl-PL" sz="1800" b="0" i="0" u="none" strike="noStrike" dirty="0">
                <a:solidFill>
                  <a:srgbClr val="172021"/>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b="0" i="0" u="none" strike="noStrike" dirty="0">
              <a:solidFill>
                <a:srgbClr val="17202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4000" b="1" dirty="0">
                <a:solidFill>
                  <a:schemeClr val="bg1"/>
                </a:solidFill>
              </a:rPr>
              <a:t>repozytoria wiedzy </a:t>
            </a:r>
            <a:r>
              <a:rPr lang="pl-PL" sz="4000" dirty="0">
                <a:solidFill>
                  <a:schemeClr val="bg1"/>
                </a:solidFill>
              </a:rPr>
              <a:t>– działowe/instytucjonalne bazy zawierające spisaną wiedzę w postaci instrukcji, podręczników, poradników, algorytmów, przepływów pracy, wzorów pism. W postaci </a:t>
            </a:r>
            <a:r>
              <a:rPr lang="pl-PL" sz="4000" dirty="0" err="1">
                <a:solidFill>
                  <a:schemeClr val="bg1"/>
                </a:solidFill>
              </a:rPr>
              <a:t>wiki</a:t>
            </a:r>
            <a:r>
              <a:rPr lang="pl-PL" sz="4000" dirty="0">
                <a:solidFill>
                  <a:schemeClr val="bg1"/>
                </a:solidFill>
              </a:rPr>
              <a:t>, folderów w chmurze. Zaleta – są asynchroniczne – można z nich korzystać w dowolnej chwili, nie angażują w danym momencie osoby przekazującej wiedzę. Taki zbiór powinien mieć strukturę i organizację. Ważne, żeby były aktualizowane, należy więc zaplanować np. raz na pół roku przegląd zgromadzonych treści, w okresie mniejszego ruchu w bibliotece. Tworzenie takich instrukcji powinno być poprzedzone co najmniej kilkudniowym okresem własnej obserwacji realizowanych zadań i sporządzania roboczych notatek.. Należy zastanowić się, czy w różnych okresach roku zadania różnią się i uwzględnić to w instrukcjach.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b="0" i="0" u="none" strike="noStrike" dirty="0">
              <a:solidFill>
                <a:srgbClr val="172021"/>
              </a:solidFill>
              <a:effectLst/>
              <a:latin typeface="Arial" panose="020B0604020202020204" pitchFamily="34" charset="0"/>
            </a:endParaRPr>
          </a:p>
          <a:p>
            <a:endParaRPr lang="pl-PL" dirty="0"/>
          </a:p>
        </p:txBody>
      </p:sp>
      <p:sp>
        <p:nvSpPr>
          <p:cNvPr id="4" name="Symbol zastępczy numeru slajdu 3"/>
          <p:cNvSpPr>
            <a:spLocks noGrp="1"/>
          </p:cNvSpPr>
          <p:nvPr>
            <p:ph type="sldNum" sz="quarter" idx="5"/>
          </p:nvPr>
        </p:nvSpPr>
        <p:spPr/>
        <p:txBody>
          <a:bodyPr/>
          <a:lstStyle/>
          <a:p>
            <a:fld id="{25B5197D-F5DE-4D45-A855-1F90FD0DB3A8}" type="slidenum">
              <a:rPr lang="pl-PL" smtClean="0"/>
              <a:t>9</a:t>
            </a:fld>
            <a:endParaRPr lang="pl-PL"/>
          </a:p>
        </p:txBody>
      </p:sp>
    </p:spTree>
    <p:extLst>
      <p:ext uri="{BB962C8B-B14F-4D97-AF65-F5344CB8AC3E}">
        <p14:creationId xmlns:p14="http://schemas.microsoft.com/office/powerpoint/2010/main" val="238117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191776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9974C86-9ABD-41CD-ADE0-1B21187B4C59}" type="datetimeFigureOut">
              <a:rPr lang="pl-PL" smtClean="0"/>
              <a:t>06.06.2025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389367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407453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8383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425919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201343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38430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361771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420166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145753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346720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9974C86-9ABD-41CD-ADE0-1B21187B4C59}" type="datetimeFigureOut">
              <a:rPr lang="pl-PL" smtClean="0"/>
              <a:t>06.06.2025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178302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9974C86-9ABD-41CD-ADE0-1B21187B4C59}" type="datetimeFigureOut">
              <a:rPr lang="pl-PL" smtClean="0"/>
              <a:t>06.06.2025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221418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18160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19177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49974C86-9ABD-41CD-ADE0-1B21187B4C59}" type="datetimeFigureOut">
              <a:rPr lang="pl-PL" smtClean="0"/>
              <a:t>06.06.2025</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123800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9974C86-9ABD-41CD-ADE0-1B21187B4C59}" type="datetimeFigureOut">
              <a:rPr lang="pl-PL" smtClean="0"/>
              <a:t>06.06.2025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04E611B-B4F1-404A-9471-9330D8B11107}" type="slidenum">
              <a:rPr lang="pl-PL" smtClean="0"/>
              <a:t>‹#›</a:t>
            </a:fld>
            <a:endParaRPr lang="pl-PL"/>
          </a:p>
        </p:txBody>
      </p:sp>
    </p:spTree>
    <p:extLst>
      <p:ext uri="{BB962C8B-B14F-4D97-AF65-F5344CB8AC3E}">
        <p14:creationId xmlns:p14="http://schemas.microsoft.com/office/powerpoint/2010/main" val="189942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974C86-9ABD-41CD-ADE0-1B21187B4C59}" type="datetimeFigureOut">
              <a:rPr lang="pl-PL" smtClean="0"/>
              <a:t>06.06.2025</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04E611B-B4F1-404A-9471-9330D8B11107}" type="slidenum">
              <a:rPr lang="pl-PL" smtClean="0"/>
              <a:t>‹#›</a:t>
            </a:fld>
            <a:endParaRPr lang="pl-PL"/>
          </a:p>
        </p:txBody>
      </p:sp>
    </p:spTree>
    <p:extLst>
      <p:ext uri="{BB962C8B-B14F-4D97-AF65-F5344CB8AC3E}">
        <p14:creationId xmlns:p14="http://schemas.microsoft.com/office/powerpoint/2010/main" val="11325600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ctrTitle"/>
          </p:nvPr>
        </p:nvSpPr>
        <p:spPr>
          <a:xfrm>
            <a:off x="1180893" y="1060360"/>
            <a:ext cx="9243414" cy="3329581"/>
          </a:xfrm>
        </p:spPr>
        <p:txBody>
          <a:bodyPr>
            <a:normAutofit/>
          </a:bodyPr>
          <a:lstStyle/>
          <a:p>
            <a:r>
              <a:rPr lang="pl-PL" sz="6000" dirty="0"/>
              <a:t>Sukcesja organizacyjna </a:t>
            </a:r>
            <a:br>
              <a:rPr lang="pl-PL" sz="6000" dirty="0"/>
            </a:br>
            <a:r>
              <a:rPr lang="pl-PL" sz="6000" dirty="0"/>
              <a:t>czyli </a:t>
            </a:r>
            <a:br>
              <a:rPr lang="pl-PL" sz="6000" dirty="0"/>
            </a:br>
            <a:r>
              <a:rPr lang="pl-PL" sz="6000" dirty="0"/>
              <a:t>mosty między pokoleniami</a:t>
            </a:r>
          </a:p>
        </p:txBody>
      </p:sp>
      <p:sp>
        <p:nvSpPr>
          <p:cNvPr id="4" name="Podtytuł 2">
            <a:extLst>
              <a:ext uri="{FF2B5EF4-FFF2-40B4-BE49-F238E27FC236}">
                <a16:creationId xmlns:a16="http://schemas.microsoft.com/office/drawing/2014/main" id="{91DED542-EF35-427D-9FAE-777282594E2F}"/>
              </a:ext>
            </a:extLst>
          </p:cNvPr>
          <p:cNvSpPr txBox="1">
            <a:spLocks/>
          </p:cNvSpPr>
          <p:nvPr/>
        </p:nvSpPr>
        <p:spPr>
          <a:xfrm>
            <a:off x="208768" y="227277"/>
            <a:ext cx="6621295" cy="8330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pl-PL" sz="2000" dirty="0">
                <a:solidFill>
                  <a:schemeClr val="tx2"/>
                </a:solidFill>
              </a:rPr>
              <a:t>Biblioteka </a:t>
            </a:r>
            <a:br>
              <a:rPr lang="pl-PL" sz="2000" dirty="0">
                <a:solidFill>
                  <a:schemeClr val="tx2"/>
                </a:solidFill>
              </a:rPr>
            </a:br>
            <a:r>
              <a:rPr lang="pl-PL" sz="2000" dirty="0">
                <a:solidFill>
                  <a:schemeClr val="tx2"/>
                </a:solidFill>
              </a:rPr>
              <a:t>Śląskiego Uniwersytetu Medycznego w Katowicach</a:t>
            </a:r>
          </a:p>
        </p:txBody>
      </p:sp>
      <p:sp>
        <p:nvSpPr>
          <p:cNvPr id="5" name="Podtytuł 2">
            <a:extLst>
              <a:ext uri="{FF2B5EF4-FFF2-40B4-BE49-F238E27FC236}">
                <a16:creationId xmlns:a16="http://schemas.microsoft.com/office/drawing/2014/main" id="{F6BB5305-3987-40FA-9040-4BE4BC574B84}"/>
              </a:ext>
            </a:extLst>
          </p:cNvPr>
          <p:cNvSpPr txBox="1">
            <a:spLocks/>
          </p:cNvSpPr>
          <p:nvPr/>
        </p:nvSpPr>
        <p:spPr>
          <a:xfrm>
            <a:off x="9216049" y="5804080"/>
            <a:ext cx="2716763" cy="4727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pl-PL" sz="2800" dirty="0">
                <a:solidFill>
                  <a:schemeClr val="tx2"/>
                </a:solidFill>
              </a:rPr>
              <a:t>Justyna Seiffert</a:t>
            </a:r>
          </a:p>
        </p:txBody>
      </p:sp>
      <p:sp>
        <p:nvSpPr>
          <p:cNvPr id="9" name="Podtytuł 2">
            <a:extLst>
              <a:ext uri="{FF2B5EF4-FFF2-40B4-BE49-F238E27FC236}">
                <a16:creationId xmlns:a16="http://schemas.microsoft.com/office/drawing/2014/main" id="{04FECDC5-6ED4-43EA-961A-8D1B8432C9DB}"/>
              </a:ext>
            </a:extLst>
          </p:cNvPr>
          <p:cNvSpPr txBox="1">
            <a:spLocks/>
          </p:cNvSpPr>
          <p:nvPr/>
        </p:nvSpPr>
        <p:spPr>
          <a:xfrm>
            <a:off x="1180893" y="4547696"/>
            <a:ext cx="7772404" cy="8330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457200">
              <a:buClr>
                <a:schemeClr val="accent1"/>
              </a:buClr>
              <a:buSzPct val="80000"/>
              <a:buFont typeface="Wingdings 3" charset="2"/>
              <a:buChar char=""/>
            </a:pPr>
            <a:r>
              <a:rPr lang="pl-PL" sz="2800" dirty="0">
                <a:solidFill>
                  <a:schemeClr val="tx2"/>
                </a:solidFill>
                <a:latin typeface="+mj-lt"/>
                <a:ea typeface="+mj-ea"/>
                <a:cs typeface="+mj-cs"/>
              </a:rPr>
              <a:t>Jak nie utracić fachowej wiedzy odchodzących bibliotekarzy</a:t>
            </a:r>
          </a:p>
        </p:txBody>
      </p:sp>
      <p:pic>
        <p:nvPicPr>
          <p:cNvPr id="11" name="Obraz 10">
            <a:extLst>
              <a:ext uri="{FF2B5EF4-FFF2-40B4-BE49-F238E27FC236}">
                <a16:creationId xmlns:a16="http://schemas.microsoft.com/office/drawing/2014/main" id="{31BFB422-BEFA-427A-AD30-2E1EC427B7C0}"/>
              </a:ext>
            </a:extLst>
          </p:cNvPr>
          <p:cNvPicPr>
            <a:picLocks noChangeAspect="1"/>
          </p:cNvPicPr>
          <p:nvPr/>
        </p:nvPicPr>
        <p:blipFill>
          <a:blip r:embed="rId3"/>
          <a:stretch>
            <a:fillRect/>
          </a:stretch>
        </p:blipFill>
        <p:spPr>
          <a:xfrm>
            <a:off x="9522380" y="0"/>
            <a:ext cx="790685" cy="1143160"/>
          </a:xfrm>
          <a:prstGeom prst="rect">
            <a:avLst/>
          </a:prstGeom>
        </p:spPr>
      </p:pic>
    </p:spTree>
    <p:extLst>
      <p:ext uri="{BB962C8B-B14F-4D97-AF65-F5344CB8AC3E}">
        <p14:creationId xmlns:p14="http://schemas.microsoft.com/office/powerpoint/2010/main" val="321893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Odzyskiwanie utraconej wiedzy</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a:xfrm>
            <a:off x="1103312" y="2052918"/>
            <a:ext cx="9552965" cy="4195481"/>
          </a:xfrm>
        </p:spPr>
        <p:txBody>
          <a:bodyPr>
            <a:normAutofit/>
          </a:bodyPr>
          <a:lstStyle/>
          <a:p>
            <a:r>
              <a:rPr lang="pl-PL" sz="2800" dirty="0">
                <a:solidFill>
                  <a:schemeClr val="tx2"/>
                </a:solidFill>
              </a:rPr>
              <a:t>Konsultacje z ekspertami zewnętrznymi (np. z innych bibliotek),</a:t>
            </a:r>
          </a:p>
          <a:p>
            <a:r>
              <a:rPr lang="pl-PL" sz="2800" dirty="0">
                <a:solidFill>
                  <a:schemeClr val="tx2"/>
                </a:solidFill>
              </a:rPr>
              <a:t>Czasowe ponowne zatrudnienie byłych pracowników,</a:t>
            </a:r>
          </a:p>
          <a:p>
            <a:r>
              <a:rPr lang="pl-PL" sz="2800" dirty="0">
                <a:solidFill>
                  <a:schemeClr val="tx2"/>
                </a:solidFill>
              </a:rPr>
              <a:t>Wdrażanie nowych rozwiązań i praktyk – „nowy początek”.</a:t>
            </a:r>
          </a:p>
          <a:p>
            <a:pPr marL="0" indent="0">
              <a:buNone/>
            </a:pPr>
            <a:endParaRPr lang="pl-PL" dirty="0">
              <a:solidFill>
                <a:schemeClr val="bg1"/>
              </a:solidFill>
            </a:endParaRPr>
          </a:p>
          <a:p>
            <a:pPr marL="0" indent="0">
              <a:buNone/>
            </a:pPr>
            <a:endParaRPr lang="pl-PL" dirty="0">
              <a:solidFill>
                <a:schemeClr val="bg1"/>
              </a:solidFill>
            </a:endParaRPr>
          </a:p>
        </p:txBody>
      </p:sp>
    </p:spTree>
    <p:extLst>
      <p:ext uri="{BB962C8B-B14F-4D97-AF65-F5344CB8AC3E}">
        <p14:creationId xmlns:p14="http://schemas.microsoft.com/office/powerpoint/2010/main" val="214949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Praktyki stosowane w Bibliotece SUM</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p:txBody>
          <a:bodyPr>
            <a:normAutofit/>
          </a:bodyPr>
          <a:lstStyle/>
          <a:p>
            <a:r>
              <a:rPr lang="pl-PL" sz="2800" dirty="0">
                <a:solidFill>
                  <a:schemeClr val="tx2"/>
                </a:solidFill>
              </a:rPr>
              <a:t>Mentoring i </a:t>
            </a:r>
            <a:r>
              <a:rPr lang="pl-PL" sz="2800" dirty="0" err="1">
                <a:solidFill>
                  <a:schemeClr val="tx2"/>
                </a:solidFill>
              </a:rPr>
              <a:t>job</a:t>
            </a:r>
            <a:r>
              <a:rPr lang="pl-PL" sz="2800" dirty="0">
                <a:solidFill>
                  <a:schemeClr val="tx2"/>
                </a:solidFill>
              </a:rPr>
              <a:t> </a:t>
            </a:r>
            <a:r>
              <a:rPr lang="pl-PL" sz="2800" dirty="0" err="1">
                <a:solidFill>
                  <a:schemeClr val="tx2"/>
                </a:solidFill>
              </a:rPr>
              <a:t>shadowing</a:t>
            </a:r>
            <a:endParaRPr lang="pl-PL" sz="2800" dirty="0">
              <a:solidFill>
                <a:schemeClr val="tx2"/>
              </a:solidFill>
            </a:endParaRPr>
          </a:p>
          <a:p>
            <a:r>
              <a:rPr lang="pl-PL" sz="2800" dirty="0">
                <a:solidFill>
                  <a:schemeClr val="tx2"/>
                </a:solidFill>
              </a:rPr>
              <a:t>Społeczność praktyków </a:t>
            </a:r>
          </a:p>
          <a:p>
            <a:r>
              <a:rPr lang="pl-PL" sz="2800" dirty="0" err="1">
                <a:solidFill>
                  <a:schemeClr val="tx2"/>
                </a:solidFill>
              </a:rPr>
              <a:t>Storytelling</a:t>
            </a:r>
            <a:endParaRPr lang="pl-PL" sz="2800" dirty="0">
              <a:solidFill>
                <a:schemeClr val="tx2"/>
              </a:solidFill>
            </a:endParaRPr>
          </a:p>
          <a:p>
            <a:r>
              <a:rPr lang="pl-PL" sz="2800" dirty="0">
                <a:solidFill>
                  <a:schemeClr val="tx2"/>
                </a:solidFill>
              </a:rPr>
              <a:t>Repozytoria wiedzy</a:t>
            </a:r>
          </a:p>
          <a:p>
            <a:endParaRPr lang="pl-PL" dirty="0">
              <a:solidFill>
                <a:schemeClr val="bg1"/>
              </a:solidFill>
            </a:endParaRPr>
          </a:p>
          <a:p>
            <a:endParaRPr lang="pl-PL" dirty="0">
              <a:solidFill>
                <a:schemeClr val="bg1"/>
              </a:solidFill>
            </a:endParaRPr>
          </a:p>
          <a:p>
            <a:pPr marL="0" indent="0">
              <a:buNone/>
            </a:pPr>
            <a:endParaRPr lang="pl-PL" dirty="0">
              <a:solidFill>
                <a:schemeClr val="bg1"/>
              </a:solidFill>
            </a:endParaRPr>
          </a:p>
          <a:p>
            <a:pPr marL="0" indent="0">
              <a:buNone/>
            </a:pPr>
            <a:endParaRPr lang="pl-PL" dirty="0">
              <a:solidFill>
                <a:schemeClr val="bg1"/>
              </a:solidFill>
            </a:endParaRPr>
          </a:p>
        </p:txBody>
      </p:sp>
    </p:spTree>
    <p:extLst>
      <p:ext uri="{BB962C8B-B14F-4D97-AF65-F5344CB8AC3E}">
        <p14:creationId xmlns:p14="http://schemas.microsoft.com/office/powerpoint/2010/main" val="193118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Podsumowanie</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p:txBody>
          <a:bodyPr>
            <a:normAutofit/>
          </a:bodyPr>
          <a:lstStyle/>
          <a:p>
            <a:pPr marL="0" indent="0" algn="ctr">
              <a:buNone/>
            </a:pPr>
            <a:r>
              <a:rPr lang="pl-PL" sz="2800" dirty="0">
                <a:solidFill>
                  <a:schemeClr val="tx2"/>
                </a:solidFill>
              </a:rPr>
              <a:t>Most wiedzy między pokoleniami</a:t>
            </a:r>
            <a:br>
              <a:rPr lang="pl-PL" sz="2800" dirty="0">
                <a:solidFill>
                  <a:schemeClr val="tx2"/>
                </a:solidFill>
              </a:rPr>
            </a:br>
            <a:r>
              <a:rPr lang="pl-PL" sz="2800" dirty="0">
                <a:solidFill>
                  <a:schemeClr val="tx2"/>
                </a:solidFill>
              </a:rPr>
              <a:t> buduje się z rozmów, zaufania i czasu.</a:t>
            </a:r>
          </a:p>
          <a:p>
            <a:pPr marL="0" indent="0" algn="ctr">
              <a:buNone/>
            </a:pPr>
            <a:endParaRPr lang="pl-PL" sz="2800" dirty="0">
              <a:solidFill>
                <a:schemeClr val="tx2"/>
              </a:solidFill>
            </a:endParaRPr>
          </a:p>
          <a:p>
            <a:pPr marL="0" indent="0" algn="ctr">
              <a:buNone/>
            </a:pPr>
            <a:endParaRPr lang="pl-PL" sz="2800" dirty="0">
              <a:solidFill>
                <a:schemeClr val="tx2"/>
              </a:solidFill>
            </a:endParaRPr>
          </a:p>
          <a:p>
            <a:pPr marL="0" indent="0" algn="ctr">
              <a:buNone/>
            </a:pPr>
            <a:r>
              <a:rPr lang="pl-PL" sz="2800" b="1" dirty="0">
                <a:solidFill>
                  <a:schemeClr val="tx2"/>
                </a:solidFill>
              </a:rPr>
              <a:t>Dziękuję za uwagę!</a:t>
            </a:r>
          </a:p>
          <a:p>
            <a:pPr marL="0" indent="0" algn="ctr">
              <a:buNone/>
            </a:pPr>
            <a:r>
              <a:rPr lang="pl-PL" sz="2800" dirty="0">
                <a:solidFill>
                  <a:schemeClr val="tx2"/>
                </a:solidFill>
              </a:rPr>
              <a:t>Justyna Seiffert</a:t>
            </a:r>
          </a:p>
          <a:p>
            <a:pPr marL="0" indent="0" algn="ctr">
              <a:buNone/>
            </a:pPr>
            <a:r>
              <a:rPr lang="pl-PL" sz="2800" dirty="0">
                <a:solidFill>
                  <a:schemeClr val="tx2"/>
                </a:solidFill>
              </a:rPr>
              <a:t>jseiffert@sum.edu.pl</a:t>
            </a:r>
          </a:p>
          <a:p>
            <a:pPr marL="0" indent="0">
              <a:buNone/>
            </a:pPr>
            <a:endParaRPr lang="pl-PL" dirty="0">
              <a:solidFill>
                <a:schemeClr val="bg1"/>
              </a:solidFill>
            </a:endParaRPr>
          </a:p>
          <a:p>
            <a:pPr marL="0" indent="0">
              <a:buNone/>
            </a:pPr>
            <a:endParaRPr lang="pl-PL" dirty="0">
              <a:solidFill>
                <a:schemeClr val="bg1"/>
              </a:solidFill>
            </a:endParaRPr>
          </a:p>
        </p:txBody>
      </p:sp>
      <p:pic>
        <p:nvPicPr>
          <p:cNvPr id="6" name="Obraz 5">
            <a:extLst>
              <a:ext uri="{FF2B5EF4-FFF2-40B4-BE49-F238E27FC236}">
                <a16:creationId xmlns:a16="http://schemas.microsoft.com/office/drawing/2014/main" id="{4D2CD6CD-C2B4-40BD-90BB-3DA481207069}"/>
              </a:ext>
            </a:extLst>
          </p:cNvPr>
          <p:cNvPicPr>
            <a:picLocks noChangeAspect="1"/>
          </p:cNvPicPr>
          <p:nvPr/>
        </p:nvPicPr>
        <p:blipFill>
          <a:blip r:embed="rId3"/>
          <a:stretch>
            <a:fillRect/>
          </a:stretch>
        </p:blipFill>
        <p:spPr>
          <a:xfrm>
            <a:off x="9545826" y="0"/>
            <a:ext cx="790685" cy="1143160"/>
          </a:xfrm>
          <a:prstGeom prst="rect">
            <a:avLst/>
          </a:prstGeom>
        </p:spPr>
      </p:pic>
    </p:spTree>
    <p:extLst>
      <p:ext uri="{BB962C8B-B14F-4D97-AF65-F5344CB8AC3E}">
        <p14:creationId xmlns:p14="http://schemas.microsoft.com/office/powerpoint/2010/main" val="409664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Kontekst sytuacyjny</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p:txBody>
          <a:bodyPr>
            <a:normAutofit lnSpcReduction="10000"/>
          </a:bodyPr>
          <a:lstStyle/>
          <a:p>
            <a:pPr marL="0" indent="0">
              <a:buNone/>
            </a:pPr>
            <a:r>
              <a:rPr lang="pl-PL" sz="2800" dirty="0">
                <a:solidFill>
                  <a:schemeClr val="tx2"/>
                </a:solidFill>
              </a:rPr>
              <a:t>Zmiany kadrowe w Bibliotece ŚUM w 2025 r.:</a:t>
            </a:r>
          </a:p>
          <a:p>
            <a:r>
              <a:rPr lang="pl-PL" sz="2800" dirty="0">
                <a:solidFill>
                  <a:schemeClr val="tx2"/>
                </a:solidFill>
              </a:rPr>
              <a:t>planowane odejścia na emeryturę,</a:t>
            </a:r>
          </a:p>
          <a:p>
            <a:r>
              <a:rPr lang="pl-PL" sz="2800" dirty="0">
                <a:solidFill>
                  <a:schemeClr val="tx2"/>
                </a:solidFill>
              </a:rPr>
              <a:t>awanse i zmiany stanowiskowe,,</a:t>
            </a:r>
          </a:p>
          <a:p>
            <a:r>
              <a:rPr lang="pl-PL" sz="2800" dirty="0">
                <a:solidFill>
                  <a:schemeClr val="tx2"/>
                </a:solidFill>
              </a:rPr>
              <a:t>zdarzenia losowe.</a:t>
            </a:r>
          </a:p>
          <a:p>
            <a:endParaRPr lang="pl-PL" sz="2800" dirty="0">
              <a:solidFill>
                <a:schemeClr val="tx2"/>
              </a:solidFill>
            </a:endParaRPr>
          </a:p>
          <a:p>
            <a:pPr marL="0" indent="0">
              <a:buNone/>
            </a:pPr>
            <a:r>
              <a:rPr lang="pl-PL" sz="2800" dirty="0">
                <a:solidFill>
                  <a:schemeClr val="tx2"/>
                </a:solidFill>
              </a:rPr>
              <a:t>Dodatkowe przyczyny rotacji kadry:</a:t>
            </a:r>
          </a:p>
          <a:p>
            <a:r>
              <a:rPr lang="pl-PL" sz="2800" dirty="0">
                <a:solidFill>
                  <a:schemeClr val="tx2"/>
                </a:solidFill>
              </a:rPr>
              <a:t>odejścia z pracy (zmiana miejsca zatrudnienia),</a:t>
            </a:r>
          </a:p>
          <a:p>
            <a:r>
              <a:rPr lang="pl-PL" sz="2800" dirty="0">
                <a:solidFill>
                  <a:schemeClr val="tx2"/>
                </a:solidFill>
              </a:rPr>
              <a:t>rozwiązanie stosunku pracy.</a:t>
            </a:r>
          </a:p>
          <a:p>
            <a:endParaRPr lang="pl-PL" dirty="0">
              <a:solidFill>
                <a:schemeClr val="bg1"/>
              </a:solidFill>
            </a:endParaRPr>
          </a:p>
          <a:p>
            <a:pPr marL="0" indent="0">
              <a:buNone/>
            </a:pPr>
            <a:endParaRPr lang="pl-PL" dirty="0">
              <a:solidFill>
                <a:schemeClr val="bg1"/>
              </a:solidFill>
            </a:endParaRPr>
          </a:p>
        </p:txBody>
      </p:sp>
    </p:spTree>
    <p:extLst>
      <p:ext uri="{BB962C8B-B14F-4D97-AF65-F5344CB8AC3E}">
        <p14:creationId xmlns:p14="http://schemas.microsoft.com/office/powerpoint/2010/main" val="195748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Czym jest sukcesja organizacyjna?</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a:xfrm>
            <a:off x="1103312" y="2052918"/>
            <a:ext cx="9834319" cy="4195481"/>
          </a:xfrm>
        </p:spPr>
        <p:txBody>
          <a:bodyPr>
            <a:normAutofit/>
          </a:bodyPr>
          <a:lstStyle/>
          <a:p>
            <a:pPr marL="0" indent="0">
              <a:buNone/>
            </a:pPr>
            <a:r>
              <a:rPr lang="pl-PL" sz="2800" dirty="0">
                <a:solidFill>
                  <a:schemeClr val="tx2"/>
                </a:solidFill>
              </a:rPr>
              <a:t>Sukcesja organizacyjna to:</a:t>
            </a:r>
          </a:p>
          <a:p>
            <a:r>
              <a:rPr lang="pl-PL" sz="2800" dirty="0">
                <a:solidFill>
                  <a:schemeClr val="tx2"/>
                </a:solidFill>
              </a:rPr>
              <a:t>celowy i systematyczny proces zarządzania personelem,</a:t>
            </a:r>
          </a:p>
          <a:p>
            <a:r>
              <a:rPr lang="pl-PL" sz="2800" dirty="0">
                <a:solidFill>
                  <a:schemeClr val="tx2"/>
                </a:solidFill>
              </a:rPr>
              <a:t>zapewnienie ciągłości funkcjonowania organizacji,</a:t>
            </a:r>
          </a:p>
          <a:p>
            <a:r>
              <a:rPr lang="pl-PL" sz="2800" dirty="0">
                <a:solidFill>
                  <a:schemeClr val="tx2"/>
                </a:solidFill>
              </a:rPr>
              <a:t>identyfikacja i przygotowanie następców na kluczowe stanowiska,</a:t>
            </a:r>
          </a:p>
          <a:p>
            <a:r>
              <a:rPr lang="pl-PL" sz="2800" dirty="0">
                <a:solidFill>
                  <a:schemeClr val="tx2"/>
                </a:solidFill>
              </a:rPr>
              <a:t>zatrzymanie i rozwój wiedzy oraz kapitału intelektualnego.</a:t>
            </a:r>
          </a:p>
        </p:txBody>
      </p:sp>
    </p:spTree>
    <p:extLst>
      <p:ext uri="{BB962C8B-B14F-4D97-AF65-F5344CB8AC3E}">
        <p14:creationId xmlns:p14="http://schemas.microsoft.com/office/powerpoint/2010/main" val="169862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Znaczenie planowania sukcesji</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a:xfrm>
            <a:off x="1103312" y="2052918"/>
            <a:ext cx="9869488" cy="4195481"/>
          </a:xfrm>
        </p:spPr>
        <p:txBody>
          <a:bodyPr>
            <a:normAutofit/>
          </a:bodyPr>
          <a:lstStyle/>
          <a:p>
            <a:r>
              <a:rPr lang="pl-PL" sz="2800" dirty="0">
                <a:solidFill>
                  <a:schemeClr val="tx2"/>
                </a:solidFill>
              </a:rPr>
              <a:t>opracowanie sformalizowanego, aktualizowanego planu sukcesji,</a:t>
            </a:r>
          </a:p>
          <a:p>
            <a:r>
              <a:rPr lang="pl-PL" sz="2800" dirty="0">
                <a:solidFill>
                  <a:schemeClr val="tx2"/>
                </a:solidFill>
              </a:rPr>
              <a:t>regularna aktualizacja opisów stanowisk i zakresów obowiązków,</a:t>
            </a:r>
          </a:p>
          <a:p>
            <a:r>
              <a:rPr lang="pl-PL" sz="2800" dirty="0">
                <a:solidFill>
                  <a:schemeClr val="tx2"/>
                </a:solidFill>
              </a:rPr>
              <a:t>monitorowanie potencjału kadrowego i identyfikacja luk kompetencyjnych.</a:t>
            </a:r>
          </a:p>
        </p:txBody>
      </p:sp>
    </p:spTree>
    <p:extLst>
      <p:ext uri="{BB962C8B-B14F-4D97-AF65-F5344CB8AC3E}">
        <p14:creationId xmlns:p14="http://schemas.microsoft.com/office/powerpoint/2010/main" val="356994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Rodzaje wiedzy w organizacji</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a:xfrm>
            <a:off x="838200" y="2176393"/>
            <a:ext cx="10515600" cy="3352662"/>
          </a:xfrm>
        </p:spPr>
        <p:txBody>
          <a:bodyPr/>
          <a:lstStyle/>
          <a:p>
            <a:pPr algn="ctr"/>
            <a:r>
              <a:rPr lang="pl-PL" sz="2800" dirty="0">
                <a:solidFill>
                  <a:schemeClr val="tx2"/>
                </a:solidFill>
              </a:rPr>
              <a:t>wiedza jawna (</a:t>
            </a:r>
            <a:r>
              <a:rPr lang="pl-PL" sz="2800" dirty="0" err="1">
                <a:solidFill>
                  <a:schemeClr val="tx2"/>
                </a:solidFill>
              </a:rPr>
              <a:t>explicit</a:t>
            </a:r>
            <a:r>
              <a:rPr lang="pl-PL" sz="2800" dirty="0">
                <a:solidFill>
                  <a:schemeClr val="tx2"/>
                </a:solidFill>
              </a:rPr>
              <a:t> </a:t>
            </a:r>
            <a:r>
              <a:rPr lang="pl-PL" sz="2800" dirty="0" err="1">
                <a:solidFill>
                  <a:schemeClr val="tx2"/>
                </a:solidFill>
              </a:rPr>
              <a:t>knowledge</a:t>
            </a:r>
            <a:r>
              <a:rPr lang="pl-PL" sz="2800" dirty="0">
                <a:solidFill>
                  <a:schemeClr val="tx2"/>
                </a:solidFill>
              </a:rPr>
              <a:t>)</a:t>
            </a:r>
          </a:p>
          <a:p>
            <a:pPr marL="0" indent="0" algn="ctr">
              <a:buNone/>
            </a:pPr>
            <a:r>
              <a:rPr lang="pl-PL" sz="2800" dirty="0">
                <a:solidFill>
                  <a:schemeClr val="tx2"/>
                </a:solidFill>
              </a:rPr>
              <a:t>vs. </a:t>
            </a:r>
          </a:p>
          <a:p>
            <a:pPr algn="ctr"/>
            <a:r>
              <a:rPr lang="pl-PL" sz="2800" dirty="0">
                <a:solidFill>
                  <a:schemeClr val="tx2"/>
                </a:solidFill>
              </a:rPr>
              <a:t>wiedza ukryta (</a:t>
            </a:r>
            <a:r>
              <a:rPr lang="pl-PL" sz="2800" dirty="0" err="1">
                <a:solidFill>
                  <a:schemeClr val="tx2"/>
                </a:solidFill>
              </a:rPr>
              <a:t>tacit</a:t>
            </a:r>
            <a:r>
              <a:rPr lang="pl-PL" sz="2800" dirty="0">
                <a:solidFill>
                  <a:schemeClr val="tx2"/>
                </a:solidFill>
              </a:rPr>
              <a:t> </a:t>
            </a:r>
            <a:r>
              <a:rPr lang="pl-PL" sz="2800" dirty="0" err="1">
                <a:solidFill>
                  <a:schemeClr val="tx2"/>
                </a:solidFill>
              </a:rPr>
              <a:t>knowledge</a:t>
            </a:r>
            <a:r>
              <a:rPr lang="pl-PL" sz="2800" dirty="0">
                <a:solidFill>
                  <a:schemeClr val="tx2"/>
                </a:solidFill>
              </a:rPr>
              <a:t>) </a:t>
            </a:r>
          </a:p>
          <a:p>
            <a:endParaRPr lang="pl-PL" dirty="0">
              <a:solidFill>
                <a:schemeClr val="bg1"/>
              </a:solidFill>
            </a:endParaRPr>
          </a:p>
        </p:txBody>
      </p:sp>
    </p:spTree>
    <p:extLst>
      <p:ext uri="{BB962C8B-B14F-4D97-AF65-F5344CB8AC3E}">
        <p14:creationId xmlns:p14="http://schemas.microsoft.com/office/powerpoint/2010/main" val="415078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Proces transferu wiedzy</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a:xfrm>
            <a:off x="805960" y="5359939"/>
            <a:ext cx="10515600" cy="902647"/>
          </a:xfrm>
        </p:spPr>
        <p:txBody>
          <a:bodyPr>
            <a:normAutofit/>
          </a:bodyPr>
          <a:lstStyle/>
          <a:p>
            <a:pPr marL="0" indent="0">
              <a:buNone/>
            </a:pPr>
            <a:r>
              <a:rPr lang="en-US" sz="1300" b="0" i="0" dirty="0" err="1">
                <a:solidFill>
                  <a:schemeClr val="tx2"/>
                </a:solidFill>
                <a:effectLst/>
                <a:latin typeface="Noto Sans" panose="020B0502040504020204" pitchFamily="34" charset="0"/>
              </a:rPr>
              <a:t>Kolendo</a:t>
            </a:r>
            <a:r>
              <a:rPr lang="en-US" sz="1300" b="0" i="0" dirty="0">
                <a:solidFill>
                  <a:schemeClr val="tx2"/>
                </a:solidFill>
                <a:effectLst/>
                <a:latin typeface="Noto Sans" panose="020B0502040504020204" pitchFamily="34" charset="0"/>
              </a:rPr>
              <a:t>, J., Corbin, J., Hughes, J. A., &amp; </a:t>
            </a:r>
            <a:r>
              <a:rPr lang="en-US" sz="1300" b="0" i="0" dirty="0" err="1">
                <a:solidFill>
                  <a:schemeClr val="tx2"/>
                </a:solidFill>
                <a:effectLst/>
                <a:latin typeface="Noto Sans" panose="020B0502040504020204" pitchFamily="34" charset="0"/>
              </a:rPr>
              <a:t>Vossler</a:t>
            </a:r>
            <a:r>
              <a:rPr lang="en-US" sz="1300" b="0" i="0" dirty="0">
                <a:solidFill>
                  <a:schemeClr val="tx2"/>
                </a:solidFill>
                <a:effectLst/>
                <a:latin typeface="Noto Sans" panose="020B0502040504020204" pitchFamily="34" charset="0"/>
              </a:rPr>
              <a:t>, J. (2023). Taking our own medicine: Applying librarian expertise to improve organizational health through knowledge management. </a:t>
            </a:r>
            <a:r>
              <a:rPr lang="en-US" sz="1300" b="0" i="1" dirty="0">
                <a:solidFill>
                  <a:schemeClr val="tx2"/>
                </a:solidFill>
                <a:effectLst/>
                <a:latin typeface="Noto Sans" panose="020B0502040504020204" pitchFamily="34" charset="0"/>
              </a:rPr>
              <a:t>Journal of Academic Librarianship</a:t>
            </a:r>
            <a:r>
              <a:rPr lang="en-US" sz="1300" b="0" i="0" dirty="0">
                <a:solidFill>
                  <a:schemeClr val="tx2"/>
                </a:solidFill>
                <a:effectLst/>
                <a:latin typeface="Noto Sans" panose="020B0502040504020204" pitchFamily="34" charset="0"/>
              </a:rPr>
              <a:t>, </a:t>
            </a:r>
            <a:r>
              <a:rPr lang="en-US" sz="1300" b="0" i="1" dirty="0">
                <a:solidFill>
                  <a:schemeClr val="tx2"/>
                </a:solidFill>
                <a:effectLst/>
                <a:latin typeface="Noto Sans" panose="020B0502040504020204" pitchFamily="34" charset="0"/>
              </a:rPr>
              <a:t>49</a:t>
            </a:r>
            <a:r>
              <a:rPr lang="en-US" sz="1300" b="0" i="0" dirty="0">
                <a:solidFill>
                  <a:schemeClr val="tx2"/>
                </a:solidFill>
                <a:effectLst/>
                <a:latin typeface="Noto Sans" panose="020B0502040504020204" pitchFamily="34" charset="0"/>
              </a:rPr>
              <a:t>(5), N.PAG. https://doi.org/10.1016/j.acalib.2023.102767</a:t>
            </a:r>
            <a:endParaRPr lang="pl-PL" sz="1300" dirty="0">
              <a:solidFill>
                <a:schemeClr val="tx2"/>
              </a:solidFill>
            </a:endParaRPr>
          </a:p>
          <a:p>
            <a:pPr marL="0" indent="0">
              <a:buNone/>
            </a:pPr>
            <a:endParaRPr lang="pl-PL" dirty="0">
              <a:solidFill>
                <a:schemeClr val="bg1"/>
              </a:solidFill>
            </a:endParaRPr>
          </a:p>
        </p:txBody>
      </p:sp>
      <p:pic>
        <p:nvPicPr>
          <p:cNvPr id="1026" name="Picture 2">
            <a:extLst>
              <a:ext uri="{FF2B5EF4-FFF2-40B4-BE49-F238E27FC236}">
                <a16:creationId xmlns:a16="http://schemas.microsoft.com/office/drawing/2014/main" id="{1410F443-B63C-4140-8DF9-04349D4A8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685" y="1515590"/>
            <a:ext cx="9226629" cy="339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7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Bariery w przekazywaniu wiedzy </a:t>
            </a:r>
            <a:br>
              <a:rPr lang="pl-PL" dirty="0"/>
            </a:br>
            <a:r>
              <a:rPr lang="pl-PL" dirty="0"/>
              <a:t>– etap utrwalania</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a:xfrm>
            <a:off x="1103312" y="2052918"/>
            <a:ext cx="10174288" cy="4195481"/>
          </a:xfrm>
        </p:spPr>
        <p:txBody>
          <a:bodyPr>
            <a:normAutofit/>
          </a:bodyPr>
          <a:lstStyle/>
          <a:p>
            <a:r>
              <a:rPr lang="pl-PL" sz="2800" dirty="0">
                <a:solidFill>
                  <a:schemeClr val="tx2"/>
                </a:solidFill>
              </a:rPr>
              <a:t>Brak świadomości posiadania unikalnej wiedzy,</a:t>
            </a:r>
          </a:p>
          <a:p>
            <a:r>
              <a:rPr lang="pl-PL" sz="2800" dirty="0">
                <a:solidFill>
                  <a:schemeClr val="tx2"/>
                </a:solidFill>
              </a:rPr>
              <a:t>Ograniczenia czasowe i brak narzędzi,</a:t>
            </a:r>
          </a:p>
          <a:p>
            <a:r>
              <a:rPr lang="pl-PL" sz="2800" dirty="0">
                <a:solidFill>
                  <a:schemeClr val="tx2"/>
                </a:solidFill>
              </a:rPr>
              <a:t>Niewystarczające kompetencje w zakresie dokumentowania wiedzy,</a:t>
            </a:r>
          </a:p>
          <a:p>
            <a:r>
              <a:rPr lang="pl-PL" sz="2800" dirty="0">
                <a:solidFill>
                  <a:schemeClr val="tx2"/>
                </a:solidFill>
              </a:rPr>
              <a:t>Obawy przed utratą pozycji w organizacji,</a:t>
            </a:r>
          </a:p>
          <a:p>
            <a:r>
              <a:rPr lang="pl-PL" sz="2800" dirty="0">
                <a:solidFill>
                  <a:schemeClr val="tx2"/>
                </a:solidFill>
              </a:rPr>
              <a:t>Rywalizacja wewnętrzna.</a:t>
            </a:r>
          </a:p>
          <a:p>
            <a:endParaRPr lang="pl-PL" dirty="0">
              <a:solidFill>
                <a:schemeClr val="bg1"/>
              </a:solidFill>
            </a:endParaRPr>
          </a:p>
          <a:p>
            <a:pPr marL="0" indent="0">
              <a:buNone/>
            </a:pPr>
            <a:endParaRPr lang="pl-PL" dirty="0">
              <a:solidFill>
                <a:schemeClr val="bg1"/>
              </a:solidFill>
            </a:endParaRPr>
          </a:p>
          <a:p>
            <a:pPr marL="0" indent="0">
              <a:buNone/>
            </a:pPr>
            <a:endParaRPr lang="pl-PL" dirty="0">
              <a:solidFill>
                <a:schemeClr val="bg1"/>
              </a:solidFill>
            </a:endParaRPr>
          </a:p>
        </p:txBody>
      </p:sp>
    </p:spTree>
    <p:extLst>
      <p:ext uri="{BB962C8B-B14F-4D97-AF65-F5344CB8AC3E}">
        <p14:creationId xmlns:p14="http://schemas.microsoft.com/office/powerpoint/2010/main" val="173920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Bariery w przekazywaniu wiedzy </a:t>
            </a:r>
            <a:br>
              <a:rPr lang="pl-PL" dirty="0"/>
            </a:br>
            <a:r>
              <a:rPr lang="pl-PL" dirty="0"/>
              <a:t>– etap wykorzystania</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a:xfrm>
            <a:off x="1103312" y="2052918"/>
            <a:ext cx="9869488" cy="4195481"/>
          </a:xfrm>
        </p:spPr>
        <p:txBody>
          <a:bodyPr>
            <a:normAutofit/>
          </a:bodyPr>
          <a:lstStyle/>
          <a:p>
            <a:r>
              <a:rPr lang="pl-PL" sz="2800" dirty="0">
                <a:solidFill>
                  <a:schemeClr val="tx2"/>
                </a:solidFill>
              </a:rPr>
              <a:t>Brak kontekstu lub trudność w interpretacji przekazanej wiedzy,</a:t>
            </a:r>
          </a:p>
          <a:p>
            <a:r>
              <a:rPr lang="pl-PL" sz="2800" dirty="0">
                <a:solidFill>
                  <a:schemeClr val="tx2"/>
                </a:solidFill>
              </a:rPr>
              <a:t>Niewłaściwa forma dokumentacji (chaotyczna, zbyt złożona),</a:t>
            </a:r>
          </a:p>
          <a:p>
            <a:r>
              <a:rPr lang="pl-PL" sz="2800" dirty="0">
                <a:solidFill>
                  <a:schemeClr val="tx2"/>
                </a:solidFill>
              </a:rPr>
              <a:t>Trudności w dostępie do zasobów wiedzy,</a:t>
            </a:r>
          </a:p>
          <a:p>
            <a:r>
              <a:rPr lang="pl-PL" sz="2800" dirty="0">
                <a:solidFill>
                  <a:schemeClr val="tx2"/>
                </a:solidFill>
              </a:rPr>
              <a:t>Przestarzałe lub nieaktualne informacje.</a:t>
            </a:r>
          </a:p>
          <a:p>
            <a:endParaRPr lang="pl-PL" dirty="0">
              <a:solidFill>
                <a:schemeClr val="bg1"/>
              </a:solidFill>
            </a:endParaRPr>
          </a:p>
          <a:p>
            <a:pPr marL="0" indent="0">
              <a:buNone/>
            </a:pPr>
            <a:endParaRPr lang="pl-PL" dirty="0">
              <a:solidFill>
                <a:schemeClr val="bg1"/>
              </a:solidFill>
            </a:endParaRPr>
          </a:p>
          <a:p>
            <a:pPr marL="0" indent="0">
              <a:buNone/>
            </a:pPr>
            <a:endParaRPr lang="pl-PL" dirty="0">
              <a:solidFill>
                <a:schemeClr val="bg1"/>
              </a:solidFill>
            </a:endParaRPr>
          </a:p>
        </p:txBody>
      </p:sp>
    </p:spTree>
    <p:extLst>
      <p:ext uri="{BB962C8B-B14F-4D97-AF65-F5344CB8AC3E}">
        <p14:creationId xmlns:p14="http://schemas.microsoft.com/office/powerpoint/2010/main" val="91437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95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90E02-3BAB-410D-B0BF-5AC8CE468F23}"/>
              </a:ext>
            </a:extLst>
          </p:cNvPr>
          <p:cNvSpPr>
            <a:spLocks noGrp="1"/>
          </p:cNvSpPr>
          <p:nvPr>
            <p:ph type="title"/>
          </p:nvPr>
        </p:nvSpPr>
        <p:spPr/>
        <p:txBody>
          <a:bodyPr>
            <a:normAutofit/>
          </a:bodyPr>
          <a:lstStyle/>
          <a:p>
            <a:pPr algn="ctr"/>
            <a:r>
              <a:rPr lang="pl-PL" dirty="0"/>
              <a:t>Narzędzia i techniki transferu wiedzy</a:t>
            </a:r>
          </a:p>
        </p:txBody>
      </p:sp>
      <p:sp>
        <p:nvSpPr>
          <p:cNvPr id="3" name="Podtytuł 2">
            <a:extLst>
              <a:ext uri="{FF2B5EF4-FFF2-40B4-BE49-F238E27FC236}">
                <a16:creationId xmlns:a16="http://schemas.microsoft.com/office/drawing/2014/main" id="{C60E9202-BB60-4393-9244-07C270B1D523}"/>
              </a:ext>
            </a:extLst>
          </p:cNvPr>
          <p:cNvSpPr>
            <a:spLocks noGrp="1"/>
          </p:cNvSpPr>
          <p:nvPr>
            <p:ph idx="1"/>
          </p:nvPr>
        </p:nvSpPr>
        <p:spPr/>
        <p:txBody>
          <a:bodyPr>
            <a:normAutofit/>
          </a:bodyPr>
          <a:lstStyle/>
          <a:p>
            <a:r>
              <a:rPr lang="pl-PL" sz="2800" dirty="0">
                <a:solidFill>
                  <a:schemeClr val="tx2"/>
                </a:solidFill>
              </a:rPr>
              <a:t>Społeczności praktyków (</a:t>
            </a:r>
            <a:r>
              <a:rPr lang="pl-PL" sz="2800" dirty="0" err="1">
                <a:solidFill>
                  <a:schemeClr val="tx2"/>
                </a:solidFill>
              </a:rPr>
              <a:t>communities</a:t>
            </a:r>
            <a:r>
              <a:rPr lang="pl-PL" sz="2800" dirty="0">
                <a:solidFill>
                  <a:schemeClr val="tx2"/>
                </a:solidFill>
              </a:rPr>
              <a:t> of </a:t>
            </a:r>
            <a:r>
              <a:rPr lang="pl-PL" sz="2800" dirty="0" err="1">
                <a:solidFill>
                  <a:schemeClr val="tx2"/>
                </a:solidFill>
              </a:rPr>
              <a:t>practice</a:t>
            </a:r>
            <a:r>
              <a:rPr lang="pl-PL" sz="2800" dirty="0">
                <a:solidFill>
                  <a:schemeClr val="tx2"/>
                </a:solidFill>
              </a:rPr>
              <a:t>),</a:t>
            </a:r>
          </a:p>
          <a:p>
            <a:r>
              <a:rPr lang="pl-PL" sz="2800" dirty="0">
                <a:solidFill>
                  <a:schemeClr val="tx2"/>
                </a:solidFill>
              </a:rPr>
              <a:t>Mentoring i </a:t>
            </a:r>
            <a:r>
              <a:rPr lang="pl-PL" sz="2800" dirty="0" err="1">
                <a:solidFill>
                  <a:schemeClr val="tx2"/>
                </a:solidFill>
              </a:rPr>
              <a:t>job</a:t>
            </a:r>
            <a:r>
              <a:rPr lang="pl-PL" sz="2800" dirty="0">
                <a:solidFill>
                  <a:schemeClr val="tx2"/>
                </a:solidFill>
              </a:rPr>
              <a:t> </a:t>
            </a:r>
            <a:r>
              <a:rPr lang="pl-PL" sz="2800" dirty="0" err="1">
                <a:solidFill>
                  <a:schemeClr val="tx2"/>
                </a:solidFill>
              </a:rPr>
              <a:t>shadowing</a:t>
            </a:r>
            <a:r>
              <a:rPr lang="pl-PL" sz="2800" dirty="0">
                <a:solidFill>
                  <a:schemeClr val="tx2"/>
                </a:solidFill>
              </a:rPr>
              <a:t> (towarzyszenie w pracy),</a:t>
            </a:r>
          </a:p>
          <a:p>
            <a:r>
              <a:rPr lang="pl-PL" sz="2800" dirty="0" err="1">
                <a:solidFill>
                  <a:schemeClr val="tx2"/>
                </a:solidFill>
              </a:rPr>
              <a:t>Storytelling</a:t>
            </a:r>
            <a:r>
              <a:rPr lang="pl-PL" sz="2800" dirty="0">
                <a:solidFill>
                  <a:schemeClr val="tx2"/>
                </a:solidFill>
              </a:rPr>
              <a:t> – narracyjne przekazywanie doświadczeń,</a:t>
            </a:r>
          </a:p>
          <a:p>
            <a:r>
              <a:rPr lang="pl-PL" sz="2800" dirty="0">
                <a:solidFill>
                  <a:schemeClr val="tx2"/>
                </a:solidFill>
              </a:rPr>
              <a:t>Repozytoria wiedzy – uporządkowane bazy informacji.</a:t>
            </a:r>
          </a:p>
          <a:p>
            <a:endParaRPr lang="pl-PL" dirty="0">
              <a:solidFill>
                <a:schemeClr val="bg1"/>
              </a:solidFill>
            </a:endParaRPr>
          </a:p>
          <a:p>
            <a:pPr marL="0" indent="0">
              <a:buNone/>
            </a:pPr>
            <a:endParaRPr lang="pl-PL" dirty="0">
              <a:solidFill>
                <a:schemeClr val="bg1"/>
              </a:solidFill>
            </a:endParaRPr>
          </a:p>
        </p:txBody>
      </p:sp>
    </p:spTree>
    <p:extLst>
      <p:ext uri="{BB962C8B-B14F-4D97-AF65-F5344CB8AC3E}">
        <p14:creationId xmlns:p14="http://schemas.microsoft.com/office/powerpoint/2010/main" val="417035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11430</TotalTime>
  <Words>2537</Words>
  <Application>Microsoft Office PowerPoint</Application>
  <PresentationFormat>Panoramiczny</PresentationFormat>
  <Paragraphs>209</Paragraphs>
  <Slides>12</Slides>
  <Notes>12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12</vt:i4>
      </vt:variant>
    </vt:vector>
  </HeadingPairs>
  <TitlesOfParts>
    <vt:vector size="20" baseType="lpstr">
      <vt:lpstr>Arial</vt:lpstr>
      <vt:lpstr>Calibri</vt:lpstr>
      <vt:lpstr>Calibri Light</vt:lpstr>
      <vt:lpstr>MinionPro-Regular</vt:lpstr>
      <vt:lpstr>Noto Sans</vt:lpstr>
      <vt:lpstr>Segoe Sans</vt:lpstr>
      <vt:lpstr>Wingdings 3</vt:lpstr>
      <vt:lpstr>Jon</vt:lpstr>
      <vt:lpstr>Sukcesja organizacyjna  czyli  mosty między pokoleniami</vt:lpstr>
      <vt:lpstr>Kontekst sytuacyjny</vt:lpstr>
      <vt:lpstr>Czym jest sukcesja organizacyjna?</vt:lpstr>
      <vt:lpstr>Znaczenie planowania sukcesji</vt:lpstr>
      <vt:lpstr>Rodzaje wiedzy w organizacji</vt:lpstr>
      <vt:lpstr>Proces transferu wiedzy</vt:lpstr>
      <vt:lpstr>Bariery w przekazywaniu wiedzy  – etap utrwalania</vt:lpstr>
      <vt:lpstr>Bariery w przekazywaniu wiedzy  – etap wykorzystania</vt:lpstr>
      <vt:lpstr>Narzędzia i techniki transferu wiedzy</vt:lpstr>
      <vt:lpstr>Odzyskiwanie utraconej wiedzy</vt:lpstr>
      <vt:lpstr>Praktyki stosowane w Bibliotece SUM</vt:lpstr>
      <vt:lpstr>Podsumowanie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Justyna Seiffert</dc:creator>
  <cp:lastModifiedBy>Bogumiła Bruc</cp:lastModifiedBy>
  <cp:revision>66</cp:revision>
  <dcterms:created xsi:type="dcterms:W3CDTF">2025-05-13T10:11:04Z</dcterms:created>
  <dcterms:modified xsi:type="dcterms:W3CDTF">2025-06-06T13:36:33Z</dcterms:modified>
</cp:coreProperties>
</file>