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7" r:id="rId6"/>
    <p:sldId id="289" r:id="rId7"/>
    <p:sldId id="262" r:id="rId8"/>
    <p:sldId id="258" r:id="rId9"/>
    <p:sldId id="261" r:id="rId10"/>
    <p:sldId id="275" r:id="rId11"/>
    <p:sldId id="276" r:id="rId12"/>
    <p:sldId id="285" r:id="rId13"/>
    <p:sldId id="286" r:id="rId14"/>
    <p:sldId id="287" r:id="rId15"/>
    <p:sldId id="279" r:id="rId16"/>
    <p:sldId id="280" r:id="rId17"/>
    <p:sldId id="281" r:id="rId18"/>
    <p:sldId id="282" r:id="rId19"/>
    <p:sldId id="268" r:id="rId20"/>
    <p:sldId id="290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3A8BC0-33BB-0DCB-C0F9-7E8DBBEB15E2}" name="Alena Lindfors (HDa)" initials="AL" userId="S::alli@du.se::fab06f11-3a34-437d-a20c-a61b95dd15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47F86-0C8E-4404-9BC9-92A768DAD595}" v="81" dt="2025-06-04T08:12:5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54" autoAdjust="0"/>
  </p:normalViewPr>
  <p:slideViewPr>
    <p:cSldViewPr snapToGrid="0">
      <p:cViewPr varScale="1">
        <p:scale>
          <a:sx n="92" d="100"/>
          <a:sy n="92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0AA8-36AE-4C95-A0D2-1B55C4398AB5}" type="datetimeFigureOut">
              <a:t>10.06.2025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42CE5-2620-44C9-917B-9FA61AE0B22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28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9F666-6CF9-19C3-7C7F-9D7845E9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7E422-2CD7-D61C-C836-37D790375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0E08E-5603-390A-6353-E6F49266E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F452D-45CB-FDF1-7924-297475145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79AD1-A21E-5C19-8564-9E190564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C9FFE-3E5E-7FDB-BB08-789A61F9C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48444-8596-A1F0-B28A-D894ED929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A70BA-4FB7-57E1-AAC0-157A4C8F8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8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677A-A7C9-1E15-64AA-4455FB6B2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E09E5-FD35-B3B3-16DE-0976E0321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48FCA-E034-5D34-474B-3DF178D83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7D507-1B17-2B09-6631-184D61D1A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0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42CE5-2620-44C9-917B-9FA61AE0B22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419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42CE5-2620-44C9-917B-9FA61AE0B22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01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42CE5-2620-44C9-917B-9FA61AE0B22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36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9A93C-66A2-550D-C085-B2CF0B074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9D61D-2196-E15E-E310-2A9EDC4D3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F7CA9-44B1-0ED0-04BD-5CA86E36D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C791-CAC0-E292-83C3-0FB5144C7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E2E8-A654-31B2-D993-5BEBF5EF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ED9084-EB26-FD76-29F2-751EF88E9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02306-2592-69C5-28C0-36AD93907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FCFE8-0CBC-EC03-B39F-22EB1C5EB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6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7B0B-6671-CC9C-3708-E3B71C62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CF104-3527-CEC2-7E53-A4ABA70D1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E8F10-CC4F-6148-802D-48B7A6841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AC32F-5419-90F5-021F-C1CEED902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BA23-2A75-4942-902C-4B22C1922630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2E2B41-63D1-C395-02F4-C832C1DED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0872C-4954-B0AF-D9AE-3F2FD7805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91F25F-CEEB-05A5-82C7-65EC8808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C1229F-5531-175C-A0F9-B7933E6D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729F37-2DF9-0600-1102-85F04434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952718-69B8-236A-757A-C29A1B61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04377F-64C5-6246-5437-2769ED3A4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0790A5-07BD-AC62-E755-3EA85BA1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AFCD77-768B-9879-21F3-6A9FAA7F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06F339-6932-F256-918A-CC35BB4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84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00B443-9D5F-A06A-93EB-6275F3C35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308968D-2F7E-E207-7E8C-5C24D73C0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BAE8D4-7045-EF15-B863-2F49FA51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B6A014-DD8A-24DA-108D-12E9003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841DA2-4260-0D12-D47F-9356D3A5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40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50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66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7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63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77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30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47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77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9D9711-BE0C-8BF0-F112-4C14D132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684EE4-4F3F-8202-105A-B8B2F7C6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68EA5F-995C-DB68-F22F-4BF47B2B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382CC6-9BB1-6EE0-F562-10096E61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8E1149-2A80-8651-017C-6F803D2E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608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8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60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3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D4D01E-06A1-688A-3D8C-67382F63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107B3A-313F-2CC1-1FB4-C057803C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418028-5B41-AA98-1DF8-33A2B80C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92DB4-93A3-5A3E-26F6-B18E6FE4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63C4E1-137C-DD19-DE9E-7C9FA424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1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FF9DFE-02F7-1CE8-754C-4FE66259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F268A-B541-DCF0-3FBC-58FFDB226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59CEA8-E3FD-58E8-3637-682526A1F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628879-D73F-7443-CBF5-1FDD7043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75B026-D5B4-6167-A4BF-B4BF1BB7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F15548-5344-E490-E4C8-B90FC807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79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9123EF-E65B-CBB5-3831-146D8F65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6A02C6-2C05-96CC-24F6-A00358009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B2591C-3451-7D51-E2C2-D562C75E6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4FA691-8691-60E9-A916-712AFF7D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777C334-1B1C-51AB-A583-24E1C75CA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DB8E96A-1A96-9B51-B2FA-ADB0A72F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695F1B-914C-08B4-7455-BD72C123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58BAD50-C932-CFDA-EE24-A0B57448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34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FF9DC1-1DF7-D1B3-7D20-C27120D7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916185-EB5A-EA1D-8ED8-B6CE115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E48B74-C3DC-BF5C-9EEA-D8DBA19E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9546D2-5A5C-DF2D-2DC7-76126B72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6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7490FB-8CFF-7CA1-B448-1699B5AF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2E384F4-B6AF-C348-8595-963A23F6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37D4C7A-4CCE-C19B-AFE6-FA39B32C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26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3FD50-46A1-B626-5496-94DB0B1F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7F6B3C-4B74-9030-1669-AA0F7657D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277E5D-B5AC-4CE8-62A6-9A625FADA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3AA7B05-0A68-231A-B8FA-5B1396A9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91C3CD-E197-2B71-3519-1A197B66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C4F571-1A60-8F25-3332-E9005673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93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2F0CB-7D5F-C666-BDE6-40AB680B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8AC70C8-3ADD-1CD7-A807-59B0D0172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6CEE3E-DC76-6565-985D-BCDFBDF4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E2DD63-6E38-0337-05FE-C0FB4922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75A6AD-B427-3D97-7A13-E9F4F04E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870A9-EDB9-929D-ED1B-EB13552F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1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2887F4C-3103-4769-82AC-56F659B2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7D863E-BE17-1AA9-E255-4F557ED8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4BD79A-618D-1AE9-614D-FBFB40249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709F-A4D4-4096-8CAE-A95A9858B886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A36126-119E-6FD0-E9E3-94201C621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491824-88EA-2410-45CC-5C7EDA99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649B-1F39-418F-BEC7-B3EC18B2BF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38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photos/macbook-pro-displaying-group-of-people-smgTvepind4?utm_content=creditCopyText&amp;utm_medium=referral&amp;utm_source=unsplash" TargetMode="External"/><Relationship Id="rId4" Type="http://schemas.openxmlformats.org/officeDocument/2006/relationships/hyperlink" Target="https://unsplash.com/@cwmonty?utm_content=creditCopyText&amp;utm_medium=referral&amp;utm_source=unsplas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kaffekopp, dator, bärbar dator, mugg&#10;&#10;AI-genererat innehåll kan vara felaktigt.">
            <a:extLst>
              <a:ext uri="{FF2B5EF4-FFF2-40B4-BE49-F238E27FC236}">
                <a16:creationId xmlns:a16="http://schemas.microsoft.com/office/drawing/2014/main" id="{50EC9C27-F211-AE8A-7F87-43FCEF4B1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A9A181-CB2D-F19A-152F-17965E2C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646555"/>
          </a:xfrm>
        </p:spPr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Activities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8B98BC-7680-5E7F-C4CB-D6F0B6A0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1680"/>
            <a:ext cx="3579054" cy="4165283"/>
          </a:xfrm>
        </p:spPr>
        <p:txBody>
          <a:bodyPr>
            <a:normAutofit/>
          </a:bodyPr>
          <a:lstStyle/>
          <a:p>
            <a:r>
              <a:rPr lang="en-GB" sz="2000" dirty="0">
                <a:ea typeface="Calibri"/>
                <a:cs typeface="Calibri"/>
              </a:rPr>
              <a:t>Monthly informal digital gatherings on various topics</a:t>
            </a:r>
          </a:p>
          <a:p>
            <a:r>
              <a:rPr lang="en-GB" sz="2000" dirty="0">
                <a:ea typeface="Calibri"/>
                <a:cs typeface="Calibri"/>
              </a:rPr>
              <a:t>Annual network meetings</a:t>
            </a:r>
          </a:p>
          <a:p>
            <a:r>
              <a:rPr lang="en-GB" sz="2000" dirty="0">
                <a:ea typeface="Calibri"/>
                <a:cs typeface="Calibri"/>
              </a:rPr>
              <a:t>Presentations/workshops</a:t>
            </a:r>
          </a:p>
          <a:p>
            <a:r>
              <a:rPr lang="en-GB" sz="2000" dirty="0">
                <a:ea typeface="Calibri"/>
                <a:cs typeface="Calibri"/>
              </a:rPr>
              <a:t>Journal clubs</a:t>
            </a:r>
          </a:p>
          <a:p>
            <a:r>
              <a:rPr lang="en-GB" sz="2000" dirty="0">
                <a:ea typeface="Calibri"/>
                <a:cs typeface="Calibri"/>
              </a:rPr>
              <a:t>Teams-channel for information, questions, discussions </a:t>
            </a:r>
          </a:p>
          <a:p>
            <a:r>
              <a:rPr lang="en-GB" sz="2000" dirty="0">
                <a:ea typeface="Calibri"/>
                <a:cs typeface="Calibri"/>
              </a:rPr>
              <a:t>The steering group hosts a web page and a LinkedIn page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773BB48-7C49-A0E8-62AD-ADAB6859F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19" y="6424533"/>
            <a:ext cx="30251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 Montgomery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on </a:t>
            </a:r>
            <a:r>
              <a:rPr kumimoji="0" lang="sv-SE" altLang="sv-SE" sz="12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sv-SE" altLang="sv-SE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15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66FFD-3587-F701-698F-6BFDD0FF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leksak&#10;&#10;Automatiskt genererad beskrivning">
            <a:extLst>
              <a:ext uri="{FF2B5EF4-FFF2-40B4-BE49-F238E27FC236}">
                <a16:creationId xmlns:a16="http://schemas.microsoft.com/office/drawing/2014/main" id="{72AD772A-41D5-197F-F89E-D1F028889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24554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A36505-7DE7-77E6-A940-F06266A17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F91477-A495-86E2-9E14-F1FFE4C0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noProof="0" dirty="0"/>
              <a:t>Organisation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59C213-7C57-F6ED-ACF0-B74D2AAF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noProof="0" dirty="0"/>
              <a:t>Steering group with six members: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Non-hierarchical and informal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Shared responsibility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 budget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Representation from different organisations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noProof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 bylaws</a:t>
            </a:r>
          </a:p>
          <a:p>
            <a:pPr marL="457200" lvl="1" indent="0">
              <a:buNone/>
            </a:pPr>
            <a:endParaRPr lang="en-GB" noProof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GB" noProof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Anyone can join the network – this will add them to the Teams-channel.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5050102010706020507" pitchFamily="18" charset="2"/>
              <a:buChar char="•"/>
            </a:pP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1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B145C2-EF48-5CE3-C85B-4887347C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ergsklättrare klättrar upp för ett berg">
            <a:extLst>
              <a:ext uri="{FF2B5EF4-FFF2-40B4-BE49-F238E27FC236}">
                <a16:creationId xmlns:a16="http://schemas.microsoft.com/office/drawing/2014/main" id="{C9344D68-5DCF-9E01-1731-E11221079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6391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0BD0F5-B85A-7556-B13C-AC951AE3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noProof="0">
                <a:ea typeface="Calibri Light"/>
                <a:cs typeface="Calibri Light"/>
              </a:rPr>
              <a:t>Challenges</a:t>
            </a:r>
            <a:endParaRPr lang="sv-SE" sz="4000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C4B42E-A229-4B21-58AB-BB935BF8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 noProof="0" dirty="0">
                <a:ea typeface="Calibri"/>
                <a:cs typeface="Calibri"/>
              </a:rPr>
              <a:t>Technical:</a:t>
            </a:r>
          </a:p>
          <a:p>
            <a:pPr lvl="1"/>
            <a:r>
              <a:rPr lang="en-GB" sz="2000" noProof="0" dirty="0">
                <a:ea typeface="Calibri"/>
                <a:cs typeface="Calibri"/>
              </a:rPr>
              <a:t>Web-site – payment &amp; administration</a:t>
            </a:r>
          </a:p>
          <a:p>
            <a:pPr lvl="1"/>
            <a:r>
              <a:rPr lang="en-GB" sz="2000" noProof="0" dirty="0">
                <a:ea typeface="Calibri"/>
                <a:cs typeface="Calibri"/>
              </a:rPr>
              <a:t>Teams – a good place for discussion, needs a host-organisation</a:t>
            </a:r>
          </a:p>
          <a:p>
            <a:endParaRPr lang="en-GB" sz="2000" noProof="0" dirty="0">
              <a:ea typeface="Calibri"/>
              <a:cs typeface="Calibri"/>
            </a:endParaRPr>
          </a:p>
          <a:p>
            <a:r>
              <a:rPr lang="en-GB" sz="2000" noProof="0" dirty="0">
                <a:ea typeface="Calibri"/>
                <a:cs typeface="Calibri"/>
              </a:rPr>
              <a:t>Commitment from members:</a:t>
            </a:r>
          </a:p>
          <a:p>
            <a:pPr lvl="1"/>
            <a:r>
              <a:rPr lang="en-GB" sz="2000" dirty="0">
                <a:ea typeface="Calibri"/>
                <a:cs typeface="Calibri"/>
              </a:rPr>
              <a:t>Challenging </a:t>
            </a:r>
            <a:r>
              <a:rPr lang="en-GB" sz="2000" noProof="0" dirty="0">
                <a:ea typeface="Calibri"/>
                <a:cs typeface="Calibri"/>
              </a:rPr>
              <a:t>to keep up, find organisers for activities</a:t>
            </a:r>
          </a:p>
          <a:p>
            <a:pPr marL="342900" lvl="0" indent="-342900">
              <a:spcAft>
                <a:spcPts val="800"/>
              </a:spcAft>
              <a:buFont typeface="Arial" panose="05050102010706020507" pitchFamily="18" charset="2"/>
              <a:buChar char="•"/>
            </a:pPr>
            <a:endParaRPr lang="en-GB" sz="2000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9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46C1C-830B-5B80-EF58-498A8E42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Två vandrare som jublar på en klippa i alpint landskap">
            <a:extLst>
              <a:ext uri="{FF2B5EF4-FFF2-40B4-BE49-F238E27FC236}">
                <a16:creationId xmlns:a16="http://schemas.microsoft.com/office/drawing/2014/main" id="{D315AA30-65AC-0F30-19FF-02F97D31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ECEC98-8827-6FDB-54F4-0230921B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noProof="0">
                <a:ea typeface="Calibri Light"/>
                <a:cs typeface="Calibri Light"/>
              </a:rPr>
              <a:t>Success factors</a:t>
            </a:r>
            <a:endParaRPr lang="sv-SE" sz="4000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BB9A65-E9D2-40AD-751C-39B961B8D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 noProof="0">
                <a:ea typeface="Calibri"/>
                <a:cs typeface="Calibri"/>
              </a:rPr>
              <a:t>A moderately large and active steering group with members who have the support from their management</a:t>
            </a:r>
          </a:p>
          <a:p>
            <a:r>
              <a:rPr lang="en-GB" sz="1400" noProof="0">
                <a:ea typeface="Calibri"/>
                <a:cs typeface="Calibri"/>
              </a:rPr>
              <a:t>Minimal bureaucracy</a:t>
            </a:r>
          </a:p>
          <a:p>
            <a:r>
              <a:rPr lang="en-GB" sz="1400" noProof="0">
                <a:ea typeface="Calibri"/>
                <a:cs typeface="Calibri"/>
              </a:rPr>
              <a:t>Focus on searching as a process/activity – not on subject, type of organisation or experience</a:t>
            </a:r>
            <a:endParaRPr lang="en-GB" sz="1400" b="0" i="0" noProof="0">
              <a:effectLst/>
            </a:endParaRPr>
          </a:p>
          <a:p>
            <a:r>
              <a:rPr lang="en-GB" sz="1400" noProof="0">
                <a:ea typeface="Calibri"/>
                <a:cs typeface="Calibri"/>
              </a:rPr>
              <a:t>Mostly digital – geographical location not important</a:t>
            </a:r>
          </a:p>
          <a:p>
            <a:r>
              <a:rPr lang="en-GB" sz="1400" noProof="0">
                <a:ea typeface="Calibri"/>
                <a:cs typeface="Calibri"/>
              </a:rPr>
              <a:t>Low threshold – easy to ask questions in Swedish in a chat and get answers quickly</a:t>
            </a:r>
          </a:p>
          <a:p>
            <a:r>
              <a:rPr lang="en-GB" sz="1400" noProof="0"/>
              <a:t>Easy for members to take own initiatives – bottom up</a:t>
            </a:r>
            <a:endParaRPr lang="en-GB" sz="1400" kern="100" noProof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F70FD-880B-605C-6012-77FF389F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leksak&#10;&#10;Automatiskt genererad beskrivning">
            <a:extLst>
              <a:ext uri="{FF2B5EF4-FFF2-40B4-BE49-F238E27FC236}">
                <a16:creationId xmlns:a16="http://schemas.microsoft.com/office/drawing/2014/main" id="{71CD6818-37D8-B774-FA4B-1A97ECF69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24554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58F017-F34D-B4B6-D33F-28E85AECB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FCDA8F-BBC6-FED0-CE76-00D3C889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noProof="0" dirty="0"/>
              <a:t>Discussion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DE9AF8-DFCD-772E-0B8E-1899089D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noProof="0" dirty="0"/>
              <a:t>Advantages and disadvantages with a network compared to a more formal association</a:t>
            </a:r>
          </a:p>
          <a:p>
            <a:pPr marL="0" indent="0">
              <a:buNone/>
            </a:pPr>
            <a:endParaRPr lang="en-GB" noProof="0"/>
          </a:p>
          <a:p>
            <a:r>
              <a:rPr lang="en-GB" noProof="0" dirty="0"/>
              <a:t>Are there other similar networks, and could we cooperate in some way?</a:t>
            </a:r>
          </a:p>
          <a:p>
            <a:endParaRPr lang="en-GB" sz="2400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6"/>
          <p:cNvSpPr>
            <a:spLocks noGrp="1"/>
          </p:cNvSpPr>
          <p:nvPr>
            <p:ph type="subTitle" idx="1"/>
          </p:nvPr>
        </p:nvSpPr>
        <p:spPr>
          <a:xfrm>
            <a:off x="1634859" y="3429000"/>
            <a:ext cx="8833740" cy="1783935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/>
              <a:t>Maja Kärrman Fredriksson</a:t>
            </a:r>
            <a:r>
              <a:rPr lang="sv-SE" sz="1800" b="1" dirty="0"/>
              <a:t> and Alena Lindfors</a:t>
            </a:r>
          </a:p>
          <a:p>
            <a:pPr algn="l"/>
            <a:r>
              <a:rPr lang="sv-SE" sz="1800" dirty="0">
                <a:latin typeface="+mj-lt"/>
              </a:rPr>
              <a:t>https://www.ssivk.se/ </a:t>
            </a:r>
          </a:p>
          <a:p>
            <a:pPr algn="l"/>
            <a:r>
              <a:rPr lang="pl-PL" sz="1800" dirty="0">
                <a:latin typeface="+mj-lt"/>
              </a:rPr>
              <a:t>Maja.KarrmanFredriksson@sbu.se</a:t>
            </a:r>
            <a:endParaRPr lang="sv-SE" sz="1800" dirty="0">
              <a:latin typeface="+mj-lt"/>
            </a:endParaRPr>
          </a:p>
          <a:p>
            <a:pPr algn="l"/>
            <a:r>
              <a:rPr lang="pl-PL" sz="1800" dirty="0">
                <a:latin typeface="+mj-lt"/>
              </a:rPr>
              <a:t>alli@du.se</a:t>
            </a:r>
          </a:p>
        </p:txBody>
      </p:sp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3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956987" y="1679896"/>
            <a:ext cx="9617499" cy="932675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dirty="0">
                <a:latin typeface="+mn-lt"/>
              </a:rPr>
              <a:t>Low thresholds and quick responses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– the perks of a member driven national network</a:t>
            </a:r>
            <a:r>
              <a:rPr lang="pl-PL" sz="3600" b="1" dirty="0">
                <a:latin typeface="+mn-lt"/>
              </a:rPr>
              <a:t> </a:t>
            </a:r>
            <a:endParaRPr lang="pl-PL" sz="3600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956987" y="3174834"/>
            <a:ext cx="9616945" cy="1789051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latin typeface="+mj-lt"/>
              </a:rPr>
              <a:t>Maja</a:t>
            </a:r>
            <a:r>
              <a:rPr lang="pl-PL" dirty="0"/>
              <a:t> </a:t>
            </a:r>
            <a:r>
              <a:rPr lang="pl-PL" b="1" dirty="0"/>
              <a:t>Kärrman Fredriksson</a:t>
            </a:r>
            <a:r>
              <a:rPr lang="pl-PL" sz="2000" b="1" baseline="30000" dirty="0"/>
              <a:t>1</a:t>
            </a:r>
            <a:r>
              <a:rPr lang="pl-PL" sz="2000" b="1" dirty="0"/>
              <a:t>, </a:t>
            </a:r>
            <a:r>
              <a:rPr lang="sv-SE" dirty="0"/>
              <a:t>Alena</a:t>
            </a:r>
            <a:r>
              <a:rPr lang="pl-PL" dirty="0"/>
              <a:t> </a:t>
            </a:r>
            <a:r>
              <a:rPr lang="sv-SE" b="1" dirty="0"/>
              <a:t>Lindfors</a:t>
            </a:r>
            <a:r>
              <a:rPr lang="pl-PL" sz="2000" b="1" baseline="30000" dirty="0"/>
              <a:t>2</a:t>
            </a:r>
            <a:endParaRPr lang="pl-PL" sz="1800" b="1" baseline="30000" dirty="0"/>
          </a:p>
          <a:p>
            <a:pPr algn="l"/>
            <a:endParaRPr lang="pl-PL" sz="1800" b="1" baseline="30000" dirty="0">
              <a:latin typeface="+mj-lt"/>
            </a:endParaRPr>
          </a:p>
          <a:p>
            <a:pPr algn="l"/>
            <a:r>
              <a:rPr lang="pl-PL" sz="2000" b="1" baseline="30000" dirty="0"/>
              <a:t>1</a:t>
            </a:r>
            <a:r>
              <a:rPr lang="pl-PL" sz="2000" b="1" dirty="0"/>
              <a:t> </a:t>
            </a:r>
            <a:r>
              <a:rPr lang="sv-SE" sz="1800" dirty="0"/>
              <a:t>SBU (</a:t>
            </a:r>
            <a:r>
              <a:rPr lang="en-US" sz="1800" dirty="0"/>
              <a:t>Swedish Agency for Health Technology Assessment and Assessment of Social Services)</a:t>
            </a:r>
            <a:endParaRPr lang="pl-PL" sz="1800" dirty="0"/>
          </a:p>
          <a:p>
            <a:pPr algn="l"/>
            <a:r>
              <a:rPr lang="pl-PL" sz="2000" b="1" baseline="30000" dirty="0"/>
              <a:t>2</a:t>
            </a:r>
            <a:r>
              <a:rPr lang="pl-PL" sz="2000" b="1" dirty="0"/>
              <a:t> </a:t>
            </a:r>
            <a:r>
              <a:rPr lang="sv-SE" sz="1800" dirty="0"/>
              <a:t>Dalarna University</a:t>
            </a:r>
            <a:endParaRPr lang="pl-PL" sz="1800" dirty="0"/>
          </a:p>
          <a:p>
            <a:pPr algn="l"/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4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 descr="Tomma pratbubblor">
            <a:extLst>
              <a:ext uri="{FF2B5EF4-FFF2-40B4-BE49-F238E27FC236}">
                <a16:creationId xmlns:a16="http://schemas.microsoft.com/office/drawing/2014/main" id="{57837087-1838-BF7C-D376-310807C41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3B790E-23BC-23B8-885A-68653EE5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noProof="0"/>
              <a:t>How it all started…</a:t>
            </a:r>
            <a:endParaRPr lang="sv-SE" sz="4000" b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6E3E01-1442-AAB8-8E66-3EEB75A1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kern="100" noProof="0">
                <a:effectLst/>
                <a:latin typeface="Calibri"/>
                <a:ea typeface="Calibri" panose="020F0502020204030204" pitchFamily="34" charset="0"/>
                <a:cs typeface="Times New Roman"/>
              </a:rPr>
              <a:t>Grown demand for assistance with systematic literature reviews</a:t>
            </a:r>
          </a:p>
          <a:p>
            <a:pPr>
              <a:spcAft>
                <a:spcPts val="800"/>
              </a:spcAft>
            </a:pPr>
            <a:r>
              <a:rPr lang="en-US" sz="2000" kern="100" noProof="0">
                <a:effectLst/>
                <a:latin typeface="Calibri"/>
                <a:ea typeface="Calibri" panose="020F0502020204030204" pitchFamily="34" charset="0"/>
                <a:cs typeface="Times New Roman"/>
              </a:rPr>
              <a:t>Many new to the method</a:t>
            </a:r>
          </a:p>
          <a:p>
            <a:pPr>
              <a:spcAft>
                <a:spcPts val="800"/>
              </a:spcAft>
            </a:pPr>
            <a:r>
              <a:rPr lang="en-US" sz="2000" kern="100" noProof="0">
                <a:effectLst/>
                <a:latin typeface="Calibri"/>
                <a:ea typeface="Calibri" panose="020F0502020204030204" pitchFamily="34" charset="0"/>
                <a:cs typeface="Times New Roman"/>
              </a:rPr>
              <a:t>Small working groups</a:t>
            </a:r>
          </a:p>
          <a:p>
            <a:pPr>
              <a:spcAft>
                <a:spcPts val="800"/>
              </a:spcAft>
            </a:pPr>
            <a:r>
              <a:rPr lang="en-US" sz="2000" kern="100" noProof="0">
                <a:effectLst/>
                <a:latin typeface="Calibri"/>
                <a:ea typeface="Calibri" panose="020F0502020204030204" pitchFamily="34" charset="0"/>
                <a:cs typeface="Times New Roman"/>
              </a:rPr>
              <a:t>Need for collaboration</a:t>
            </a:r>
          </a:p>
          <a:p>
            <a:pPr>
              <a:spcAft>
                <a:spcPts val="800"/>
              </a:spcAft>
            </a:pPr>
            <a:r>
              <a:rPr lang="en-US" sz="2000" kern="100">
                <a:latin typeface="Calibri"/>
                <a:ea typeface="Calibri" panose="020F0502020204030204" pitchFamily="34" charset="0"/>
                <a:cs typeface="Times New Roman"/>
              </a:rPr>
              <a:t>No existing forum for easy discussion in a Swedish context</a:t>
            </a:r>
            <a:endParaRPr lang="en-US" sz="2000" kern="100" noProof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805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012957-7AE2-B5A0-F9C7-40B383EB6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leksak&#10;&#10;Automatiskt genererad beskrivning">
            <a:extLst>
              <a:ext uri="{FF2B5EF4-FFF2-40B4-BE49-F238E27FC236}">
                <a16:creationId xmlns:a16="http://schemas.microsoft.com/office/drawing/2014/main" id="{83D39451-5BDB-699A-FCFD-3117C23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24554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07D206-14C0-4F35-AC14-39E75CAF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D25E64-A021-92A5-2451-A16E2486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noProof="0" dirty="0"/>
              <a:t>How it all started…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321D28-7CE8-0D71-5384-C0552425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 2019, the Swedish network for systematic searching in a scholarly context (SSIVK) was started by two university libraries.</a:t>
            </a:r>
            <a:r>
              <a:rPr lang="en-GB" sz="2400" kern="100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purpose was to explore interest in a network.</a:t>
            </a:r>
            <a:endParaRPr lang="en-GB" sz="2400" kern="100" noProof="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noProof="0" dirty="0">
                <a:latin typeface="Calibri"/>
                <a:ea typeface="Calibri" panose="020F0502020204030204" pitchFamily="34" charset="0"/>
                <a:cs typeface="Times New Roman"/>
              </a:rPr>
              <a:t>After the meeting, a steering group was formed, and the network was named </a:t>
            </a:r>
            <a:r>
              <a:rPr lang="en-GB" sz="2400" i="1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Nätverket</a:t>
            </a:r>
            <a:r>
              <a:rPr lang="en-GB" sz="2400" i="1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för </a:t>
            </a:r>
            <a:r>
              <a:rPr lang="en-GB" sz="2400" i="1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systematisk</a:t>
            </a:r>
            <a:r>
              <a:rPr lang="en-GB" sz="2400" i="1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i="1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sökning</a:t>
            </a:r>
            <a:r>
              <a:rPr lang="en-GB" sz="2400" i="1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i="1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i</a:t>
            </a:r>
            <a:r>
              <a:rPr lang="en-GB" sz="2400" i="1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i="1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vetenskaplig</a:t>
            </a:r>
            <a:r>
              <a:rPr lang="en-GB" sz="2400" i="1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i="1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kontext</a:t>
            </a:r>
            <a:r>
              <a:rPr lang="en-GB" sz="2400" i="1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(SSIVK) </a:t>
            </a:r>
            <a:r>
              <a:rPr lang="en-GB" sz="2400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</a:t>
            </a:r>
            <a:r>
              <a:rPr lang="en-GB" sz="2400" kern="100" noProof="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approx</a:t>
            </a:r>
            <a:r>
              <a:rPr lang="en-GB" sz="2400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The </a:t>
            </a:r>
            <a:r>
              <a:rPr lang="en-GB" sz="2400" kern="100" noProof="0" dirty="0">
                <a:latin typeface="Calibri"/>
                <a:ea typeface="Calibri" panose="020F0502020204030204" pitchFamily="34" charset="0"/>
                <a:cs typeface="Times New Roman"/>
              </a:rPr>
              <a:t>Network for Systematic Searching in a Scholarly Context (SSIVK) </a:t>
            </a:r>
            <a:r>
              <a:rPr lang="en-GB" sz="2400" kern="100" noProof="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endParaRPr lang="en-GB" sz="2400" kern="100" noProof="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noProof="0" dirty="0">
                <a:latin typeface="Calibri"/>
                <a:ea typeface="Calibri" panose="020F0502020204030204" pitchFamily="34" charset="0"/>
                <a:cs typeface="Times New Roman"/>
              </a:rPr>
              <a:t>In April 2025, the network had 380 members.</a:t>
            </a:r>
            <a:endParaRPr lang="en-GB" sz="1800" kern="1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CA315-5D05-0AC9-5B8B-53B2B5D80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leksak&#10;&#10;Automatiskt genererad beskrivning">
            <a:extLst>
              <a:ext uri="{FF2B5EF4-FFF2-40B4-BE49-F238E27FC236}">
                <a16:creationId xmlns:a16="http://schemas.microsoft.com/office/drawing/2014/main" id="{BD4603AA-5430-6CC9-5807-9F3B88B21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24554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5CEBFA-DDC1-A1EF-7493-35D43AAEE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CD92F5-4FE4-6611-354A-3DFA0592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noProof="0"/>
              <a:t>Aim of the network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3EFED7-E601-D9BB-8AE5-26E02842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5050102010706020507" pitchFamily="18" charset="2"/>
              <a:buChar char="•"/>
            </a:pP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To facilitate the exchange of knowledge and experiences, regardless of organisation, subject, and prior knowledge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5050102010706020507" pitchFamily="18" charset="2"/>
              <a:buChar char="•"/>
            </a:pP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kern="100" noProof="0" dirty="0" err="1">
                <a:ea typeface="Calibri" panose="020F0502020204030204" pitchFamily="34" charset="0"/>
                <a:cs typeface="Times New Roman" panose="02020603050405020304" pitchFamily="18" charset="0"/>
              </a:rPr>
              <a:t>romote</a:t>
            </a: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 skill development and method advancement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5050102010706020507" pitchFamily="18" charset="2"/>
              <a:buChar char="•"/>
            </a:pP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kern="100" noProof="0" dirty="0" err="1">
                <a:ea typeface="Calibri" panose="020F0502020204030204" pitchFamily="34" charset="0"/>
                <a:cs typeface="Times New Roman" panose="02020603050405020304" pitchFamily="18" charset="0"/>
              </a:rPr>
              <a:t>nhance</a:t>
            </a: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 the quality of information retrieval and documentation/reporting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5050102010706020507" pitchFamily="18" charset="2"/>
              <a:buChar char="•"/>
            </a:pPr>
            <a:r>
              <a:rPr lang="en-GB" kern="1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To serve as a forum for questions and discussion</a:t>
            </a:r>
            <a:endParaRPr lang="en-GB" kern="100" noProof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D9F135-D845-2CB3-F79C-91209F839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15914" r="4253" b="-1"/>
          <a:stretch>
            <a:fillRect/>
          </a:stretch>
        </p:blipFill>
        <p:spPr bwMode="auto">
          <a:xfrm>
            <a:off x="2522356" y="1091380"/>
            <a:ext cx="9669642" cy="57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2E975A-CA7C-2B46-1029-CCAA7660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515046"/>
          </a:xfrm>
        </p:spPr>
        <p:txBody>
          <a:bodyPr>
            <a:normAutofit/>
          </a:bodyPr>
          <a:lstStyle/>
          <a:p>
            <a:r>
              <a:rPr lang="en-GB" sz="4000" dirty="0"/>
              <a:t>Who are we?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E802F8-9AB6-366A-5CCC-05D54968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187"/>
            <a:ext cx="3822189" cy="4183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Librarians and information specialists working at </a:t>
            </a:r>
          </a:p>
          <a:p>
            <a:r>
              <a:rPr lang="en-GB" sz="2000" dirty="0"/>
              <a:t>Universities</a:t>
            </a:r>
          </a:p>
          <a:p>
            <a:r>
              <a:rPr lang="en-GB" sz="2000" dirty="0"/>
              <a:t>Hospitals</a:t>
            </a:r>
          </a:p>
          <a:p>
            <a:r>
              <a:rPr lang="en-GB" sz="2000" dirty="0"/>
              <a:t>HTA agencies</a:t>
            </a:r>
          </a:p>
          <a:p>
            <a:r>
              <a:rPr lang="en-GB" sz="2000" dirty="0"/>
              <a:t>Government agencies </a:t>
            </a:r>
          </a:p>
          <a:p>
            <a:r>
              <a:rPr lang="en-GB" sz="2000" dirty="0"/>
              <a:t>etc.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5552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657B1C-5C2D-A13B-0E74-8C09D699B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21721" r="5707"/>
          <a:stretch>
            <a:fillRect/>
          </a:stretch>
        </p:blipFill>
        <p:spPr bwMode="auto">
          <a:xfrm>
            <a:off x="2522356" y="1489586"/>
            <a:ext cx="9669642" cy="53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1B39AA-6E0E-0269-D780-F8106A35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3476" cy="1388039"/>
          </a:xfrm>
        </p:spPr>
        <p:txBody>
          <a:bodyPr>
            <a:normAutofit/>
          </a:bodyPr>
          <a:lstStyle/>
          <a:p>
            <a:r>
              <a:rPr lang="en-GB" sz="4000" dirty="0">
                <a:ea typeface="Calibri Light"/>
                <a:cs typeface="Calibri Light"/>
              </a:rPr>
              <a:t>In what disciplines are we working?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84DB44-79D9-1EE3-17F1-97C287C33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289"/>
            <a:ext cx="3822189" cy="405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Working within for example</a:t>
            </a:r>
          </a:p>
          <a:p>
            <a:r>
              <a:rPr lang="en-GB" sz="2000" dirty="0"/>
              <a:t>Medicine, health related disciplines</a:t>
            </a:r>
          </a:p>
          <a:p>
            <a:r>
              <a:rPr lang="en-GB" sz="2000" dirty="0"/>
              <a:t>Educational sciences</a:t>
            </a:r>
          </a:p>
          <a:p>
            <a:r>
              <a:rPr lang="en-GB" sz="2000" dirty="0"/>
              <a:t>Humanities</a:t>
            </a:r>
          </a:p>
          <a:p>
            <a:r>
              <a:rPr lang="en-GB" sz="2000" dirty="0"/>
              <a:t>Agricultural sciences</a:t>
            </a:r>
          </a:p>
          <a:p>
            <a:r>
              <a:rPr lang="en-GB" sz="2000" dirty="0"/>
              <a:t>Environmental sciences</a:t>
            </a:r>
          </a:p>
          <a:p>
            <a:r>
              <a:rPr lang="en-GB" sz="2000" dirty="0"/>
              <a:t>Social sciences </a:t>
            </a:r>
          </a:p>
        </p:txBody>
      </p:sp>
    </p:spTree>
    <p:extLst>
      <p:ext uri="{BB962C8B-B14F-4D97-AF65-F5344CB8AC3E}">
        <p14:creationId xmlns:p14="http://schemas.microsoft.com/office/powerpoint/2010/main" val="113966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12DD0C31B10146B68C228BB44F1C01" ma:contentTypeVersion="9" ma:contentTypeDescription="Skapa ett nytt dokument." ma:contentTypeScope="" ma:versionID="ffd71dbcf3a336d88e14057610a20d3d">
  <xsd:schema xmlns:xsd="http://www.w3.org/2001/XMLSchema" xmlns:xs="http://www.w3.org/2001/XMLSchema" xmlns:p="http://schemas.microsoft.com/office/2006/metadata/properties" xmlns:ns2="d94a1851-33a8-485e-9d7b-7f9ba7e1e3eb" targetNamespace="http://schemas.microsoft.com/office/2006/metadata/properties" ma:root="true" ma:fieldsID="ec9edb5d2a9d66eaaa8538d1dec334a5" ns2:_="">
    <xsd:import namespace="d94a1851-33a8-485e-9d7b-7f9ba7e1e3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1851-33a8-485e-9d7b-7f9ba7e1e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177cff1b-ffef-4472-9ddf-6eb847493f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4a1851-33a8-485e-9d7b-7f9ba7e1e3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67C4FA-C4DA-4960-8EEB-526A88DBDA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17511-BFC2-4F1C-B7A7-78E0A2DFD749}">
  <ds:schemaRefs>
    <ds:schemaRef ds:uri="d94a1851-33a8-485e-9d7b-7f9ba7e1e3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C0DCF9-6316-47AA-88BD-030B17459172}">
  <ds:schemaRefs>
    <ds:schemaRef ds:uri="d94a1851-33a8-485e-9d7b-7f9ba7e1e3eb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494</Words>
  <Application>Microsoft Office PowerPoint</Application>
  <PresentationFormat>Panoramiczny</PresentationFormat>
  <Paragraphs>84</Paragraphs>
  <Slides>16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Office-tema</vt:lpstr>
      <vt:lpstr>Motyw pakietu Office</vt:lpstr>
      <vt:lpstr>Prezentacja programu PowerPoint</vt:lpstr>
      <vt:lpstr>Prezentacja programu PowerPoint</vt:lpstr>
      <vt:lpstr>Prezentacja programu PowerPoint</vt:lpstr>
      <vt:lpstr>Low thresholds and quick responses  – the perks of a member driven national network </vt:lpstr>
      <vt:lpstr>How it all started…</vt:lpstr>
      <vt:lpstr>How it all started…</vt:lpstr>
      <vt:lpstr>Aim of the network</vt:lpstr>
      <vt:lpstr>Who are we?</vt:lpstr>
      <vt:lpstr>In what disciplines are we working?</vt:lpstr>
      <vt:lpstr>Activities</vt:lpstr>
      <vt:lpstr>Organisation</vt:lpstr>
      <vt:lpstr>Challenges</vt:lpstr>
      <vt:lpstr>Success factors</vt:lpstr>
      <vt:lpstr>Discussion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 år med SSIVK</dc:title>
  <dc:creator>Maja Kärrman Fredriksson</dc:creator>
  <cp:lastModifiedBy>Bogumiła Bruc</cp:lastModifiedBy>
  <cp:revision>26</cp:revision>
  <dcterms:created xsi:type="dcterms:W3CDTF">2024-04-19T07:37:20Z</dcterms:created>
  <dcterms:modified xsi:type="dcterms:W3CDTF">2025-06-10T06:58:55Z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0x0101000012DD0C31B10146B68C228BB44F1C01</vt:lpwstr>
  </property>
  <property fmtid="{D5CDD505-2E9C-101B-9397-08002B2CF9AE}" pid="3" name="MediaServiceImageTags">
    <vt:lpwstr/>
  </property>
</Properties>
</file>