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drawings/drawing1.xml" ContentType="application/vnd.openxmlformats-officedocument.drawingml.chartshapes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theme/themeOverride1.xml" ContentType="application/vnd.openxmlformats-officedocument.themeOverrid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theme/themeOverride2.xml" ContentType="application/vnd.openxmlformats-officedocument.themeOverrid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theme/themeOverride3.xml" ContentType="application/vnd.openxmlformats-officedocument.themeOverrid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theme/themeOverride4.xml" ContentType="application/vnd.openxmlformats-officedocument.themeOverrid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theme/themeOverride5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8" r:id="rId2"/>
    <p:sldId id="263" r:id="rId3"/>
    <p:sldId id="270" r:id="rId4"/>
    <p:sldId id="271" r:id="rId5"/>
    <p:sldId id="272" r:id="rId6"/>
    <p:sldId id="273" r:id="rId7"/>
    <p:sldId id="274" r:id="rId8"/>
    <p:sldId id="275" r:id="rId9"/>
    <p:sldId id="276" r:id="rId10"/>
    <p:sldId id="277" r:id="rId11"/>
    <p:sldId id="278" r:id="rId12"/>
    <p:sldId id="279" r:id="rId13"/>
    <p:sldId id="280" r:id="rId14"/>
    <p:sldId id="281" r:id="rId15"/>
    <p:sldId id="282" r:id="rId16"/>
    <p:sldId id="283" r:id="rId17"/>
    <p:sldId id="284" r:id="rId18"/>
    <p:sldId id="285" r:id="rId19"/>
    <p:sldId id="286" r:id="rId20"/>
    <p:sldId id="287" r:id="rId21"/>
    <p:sldId id="288" r:id="rId22"/>
    <p:sldId id="289" r:id="rId23"/>
    <p:sldId id="290" r:id="rId24"/>
    <p:sldId id="291" r:id="rId25"/>
    <p:sldId id="292" r:id="rId26"/>
    <p:sldId id="294" r:id="rId27"/>
    <p:sldId id="293" r:id="rId28"/>
    <p:sldId id="295" r:id="rId29"/>
    <p:sldId id="296" r:id="rId30"/>
    <p:sldId id="297" r:id="rId31"/>
    <p:sldId id="298" r:id="rId32"/>
    <p:sldId id="299" r:id="rId33"/>
    <p:sldId id="300" r:id="rId34"/>
    <p:sldId id="301" r:id="rId35"/>
    <p:sldId id="302" r:id="rId36"/>
    <p:sldId id="303" r:id="rId37"/>
    <p:sldId id="304" r:id="rId38"/>
    <p:sldId id="268" r:id="rId39"/>
    <p:sldId id="269" r:id="rId40"/>
  </p:sldIdLst>
  <p:sldSz cx="12192000" cy="6858000"/>
  <p:notesSz cx="6858000" cy="9144000"/>
  <p:defaultTextStyle>
    <a:defPPr>
      <a:defRPr lang="pl-PL"/>
    </a:defPPr>
    <a:lvl1pPr marL="0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89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377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566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754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943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131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320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509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4773"/>
    <a:srgbClr val="005E7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06" d="100"/>
          <a:sy n="106" d="100"/>
        </p:scale>
        <p:origin x="126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chartUserShapes" Target="../drawings/drawing1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4.xml"/><Relationship Id="rId1" Type="http://schemas.microsoft.com/office/2011/relationships/chartStyle" Target="style4.xml"/><Relationship Id="rId4" Type="http://schemas.openxmlformats.org/officeDocument/2006/relationships/package" Target="../embeddings/Microsoft_Excel_Worksheet3.xlsx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5.xml"/><Relationship Id="rId1" Type="http://schemas.microsoft.com/office/2011/relationships/chartStyle" Target="style5.xml"/><Relationship Id="rId4" Type="http://schemas.openxmlformats.org/officeDocument/2006/relationships/package" Target="../embeddings/Microsoft_Excel_Worksheet4.xlsx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3.xml"/><Relationship Id="rId2" Type="http://schemas.microsoft.com/office/2011/relationships/chartColorStyle" Target="colors6.xml"/><Relationship Id="rId1" Type="http://schemas.microsoft.com/office/2011/relationships/chartStyle" Target="style6.xml"/><Relationship Id="rId4" Type="http://schemas.openxmlformats.org/officeDocument/2006/relationships/package" Target="../embeddings/Microsoft_Excel_Worksheet5.xlsx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4.xml"/><Relationship Id="rId2" Type="http://schemas.microsoft.com/office/2011/relationships/chartColorStyle" Target="colors7.xml"/><Relationship Id="rId1" Type="http://schemas.microsoft.com/office/2011/relationships/chartStyle" Target="style7.xml"/><Relationship Id="rId4" Type="http://schemas.openxmlformats.org/officeDocument/2006/relationships/package" Target="../embeddings/Microsoft_Excel_Worksheet6.xlsx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5.xml"/><Relationship Id="rId2" Type="http://schemas.microsoft.com/office/2011/relationships/chartColorStyle" Target="colors8.xml"/><Relationship Id="rId1" Type="http://schemas.microsoft.com/office/2011/relationships/chartStyle" Target="style8.xml"/><Relationship Id="rId4" Type="http://schemas.openxmlformats.org/officeDocument/2006/relationships/package" Target="../embeddings/Microsoft_Excel_Worksheet7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1" i="0" u="none" strike="noStrike" kern="1200" cap="all" spc="5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>
                <a:solidFill>
                  <a:schemeClr val="bg1"/>
                </a:solidFill>
              </a:rPr>
              <a:t>.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1" i="0" u="none" strike="noStrike" kern="1200" cap="all" spc="5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l-PL"/>
        </a:p>
      </c:txPr>
    </c:title>
    <c:autoTitleDeleted val="0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Use</c:v>
                </c:pt>
              </c:strCache>
            </c:strRef>
          </c:tx>
          <c:dPt>
            <c:idx val="0"/>
            <c:bubble3D val="0"/>
            <c:spPr>
              <a:solidFill>
                <a:srgbClr val="B46492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5708-4518-8423-8D7B223E24FB}"/>
              </c:ext>
            </c:extLst>
          </c:dPt>
          <c:dPt>
            <c:idx val="1"/>
            <c:bubble3D val="0"/>
            <c:spPr>
              <a:solidFill>
                <a:srgbClr val="5FC199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5708-4518-8423-8D7B223E24FB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5708-4518-8423-8D7B223E24FB}"/>
              </c:ext>
            </c:extLst>
          </c:dPt>
          <c:dLbls>
            <c:dLbl>
              <c:idx val="0"/>
              <c:tx>
                <c:rich>
                  <a:bodyPr/>
                  <a:lstStyle/>
                  <a:p>
                    <a:r>
                      <a:rPr lang="en-US" dirty="0"/>
                      <a:t>18%</a:t>
                    </a:r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1-5708-4518-8423-8D7B223E24FB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 dirty="0"/>
                      <a:t>73%</a:t>
                    </a:r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3-5708-4518-8423-8D7B223E24FB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 dirty="0"/>
                      <a:t>9%</a:t>
                    </a:r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5-5708-4518-8423-8D7B223E24F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Sheet1!$A$2:$A$4</c:f>
              <c:strCache>
                <c:ptCount val="3"/>
                <c:pt idx="0">
                  <c:v>No</c:v>
                </c:pt>
                <c:pt idx="1">
                  <c:v>Yes</c:v>
                </c:pt>
                <c:pt idx="2">
                  <c:v>Unclear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4</c:v>
                </c:pt>
                <c:pt idx="1">
                  <c:v>16</c:v>
                </c:pt>
                <c:pt idx="2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5708-4518-8423-8D7B223E24FB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  <c:holeSize val="50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pl-PL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BMS</c:v>
                </c:pt>
              </c:strCache>
            </c:strRef>
          </c:tx>
          <c:dPt>
            <c:idx val="0"/>
            <c:bubble3D val="0"/>
            <c:spPr>
              <a:solidFill>
                <a:srgbClr val="B1648F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9E15-44D8-86AD-C2CD4CB591C0}"/>
              </c:ext>
            </c:extLst>
          </c:dPt>
          <c:dPt>
            <c:idx val="1"/>
            <c:bubble3D val="0"/>
            <c:spPr>
              <a:solidFill>
                <a:srgbClr val="5EBF97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9E15-44D8-86AD-C2CD4CB591C0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9E15-44D8-86AD-C2CD4CB591C0}"/>
              </c:ext>
            </c:extLst>
          </c:dPt>
          <c:dLbls>
            <c:dLbl>
              <c:idx val="0"/>
              <c:tx>
                <c:rich>
                  <a:bodyPr/>
                  <a:lstStyle/>
                  <a:p>
                    <a:r>
                      <a:rPr lang="en-US" dirty="0"/>
                      <a:t>8,5%</a:t>
                    </a:r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1-9E15-44D8-86AD-C2CD4CB591C0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 dirty="0"/>
                      <a:t>83%</a:t>
                    </a:r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3-9E15-44D8-86AD-C2CD4CB591C0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 dirty="0"/>
                      <a:t>8,5%</a:t>
                    </a:r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5-9E15-44D8-86AD-C2CD4CB591C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Sheet1!$A$2:$A$4</c:f>
              <c:strCache>
                <c:ptCount val="3"/>
                <c:pt idx="0">
                  <c:v>No</c:v>
                </c:pt>
                <c:pt idx="1">
                  <c:v>Yes</c:v>
                </c:pt>
                <c:pt idx="2">
                  <c:v>Unclear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1</c:v>
                </c:pt>
                <c:pt idx="1">
                  <c:v>10</c:v>
                </c:pt>
                <c:pt idx="2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9E15-44D8-86AD-C2CD4CB591C0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  <c:holeSize val="50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pl-PL"/>
    </a:p>
  </c:txPr>
  <c:externalData r:id="rId3">
    <c:autoUpdate val="0"/>
  </c:externalData>
  <c:userShapes r:id="rId4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SET</c:v>
                </c:pt>
              </c:strCache>
            </c:strRef>
          </c:tx>
          <c:dPt>
            <c:idx val="0"/>
            <c:bubble3D val="0"/>
            <c:spPr>
              <a:solidFill>
                <a:srgbClr val="B36491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092B-45A9-BB70-F0BB844A00D6}"/>
              </c:ext>
            </c:extLst>
          </c:dPt>
          <c:dPt>
            <c:idx val="1"/>
            <c:bubble3D val="0"/>
            <c:spPr>
              <a:solidFill>
                <a:srgbClr val="5EBF97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092B-45A9-BB70-F0BB844A00D6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092B-45A9-BB70-F0BB844A00D6}"/>
              </c:ext>
            </c:extLst>
          </c:dPt>
          <c:dLbls>
            <c:dLbl>
              <c:idx val="0"/>
              <c:tx>
                <c:rich>
                  <a:bodyPr/>
                  <a:lstStyle/>
                  <a:p>
                    <a:r>
                      <a:rPr lang="en-US" dirty="0"/>
                      <a:t>30%</a:t>
                    </a:r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1-092B-45A9-BB70-F0BB844A00D6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 dirty="0"/>
                      <a:t>60%</a:t>
                    </a:r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3-092B-45A9-BB70-F0BB844A00D6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 dirty="0"/>
                      <a:t>10%</a:t>
                    </a:r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5-092B-45A9-BB70-F0BB844A00D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Sheet1!$A$2:$A$4</c:f>
              <c:strCache>
                <c:ptCount val="3"/>
                <c:pt idx="0">
                  <c:v>No</c:v>
                </c:pt>
                <c:pt idx="1">
                  <c:v>Yes</c:v>
                </c:pt>
                <c:pt idx="2">
                  <c:v>Unclear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3</c:v>
                </c:pt>
                <c:pt idx="1">
                  <c:v>6</c:v>
                </c:pt>
                <c:pt idx="2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092B-45A9-BB70-F0BB844A00D6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  <c:holeSize val="50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pl-PL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1" i="0" u="none" strike="noStrike" kern="1200" cap="all" spc="5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>
                <a:solidFill>
                  <a:schemeClr val="bg1"/>
                </a:solidFill>
              </a:rPr>
              <a:t>.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1" i="0" u="none" strike="noStrike" kern="1200" cap="all" spc="5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l-PL"/>
        </a:p>
      </c:txPr>
    </c:title>
    <c:autoTitleDeleted val="0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Use</c:v>
                </c:pt>
              </c:strCache>
            </c:strRef>
          </c:tx>
          <c:dPt>
            <c:idx val="0"/>
            <c:bubble3D val="0"/>
            <c:spPr>
              <a:solidFill>
                <a:srgbClr val="B46492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D920-47E1-B2AC-E4C75B1A643F}"/>
              </c:ext>
            </c:extLst>
          </c:dPt>
          <c:dPt>
            <c:idx val="1"/>
            <c:bubble3D val="0"/>
            <c:spPr>
              <a:solidFill>
                <a:srgbClr val="5FC199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D920-47E1-B2AC-E4C75B1A643F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D920-47E1-B2AC-E4C75B1A643F}"/>
              </c:ext>
            </c:extLst>
          </c:dPt>
          <c:dLbls>
            <c:dLbl>
              <c:idx val="0"/>
              <c:tx>
                <c:rich>
                  <a:bodyPr/>
                  <a:lstStyle/>
                  <a:p>
                    <a:r>
                      <a:rPr lang="en-US" dirty="0"/>
                      <a:t>18%</a:t>
                    </a:r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1-D920-47E1-B2AC-E4C75B1A643F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 dirty="0"/>
                      <a:t>73%</a:t>
                    </a:r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3-D920-47E1-B2AC-E4C75B1A643F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 dirty="0"/>
                      <a:t>9%</a:t>
                    </a:r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5-D920-47E1-B2AC-E4C75B1A643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Sheet1!$A$2:$A$4</c:f>
              <c:strCache>
                <c:ptCount val="3"/>
                <c:pt idx="0">
                  <c:v>No</c:v>
                </c:pt>
                <c:pt idx="1">
                  <c:v>Yes</c:v>
                </c:pt>
                <c:pt idx="2">
                  <c:v>Unclear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4</c:v>
                </c:pt>
                <c:pt idx="1">
                  <c:v>16</c:v>
                </c:pt>
                <c:pt idx="2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D920-47E1-B2AC-E4C75B1A643F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  <c:holeSize val="50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pl-PL"/>
    </a:p>
  </c:txPr>
  <c:externalData r:id="rId4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1" i="0" u="none" strike="noStrike" kern="1200" cap="all" spc="5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>
                <a:solidFill>
                  <a:schemeClr val="bg1"/>
                </a:solidFill>
              </a:rPr>
              <a:t>.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1" i="0" u="none" strike="noStrike" kern="1200" cap="all" spc="5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l-PL"/>
        </a:p>
      </c:txPr>
    </c:title>
    <c:autoTitleDeleted val="0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Use</c:v>
                </c:pt>
              </c:strCache>
            </c:strRef>
          </c:tx>
          <c:dPt>
            <c:idx val="0"/>
            <c:bubble3D val="0"/>
            <c:spPr>
              <a:solidFill>
                <a:srgbClr val="B46492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52FD-464E-91D2-9CDE5995887E}"/>
              </c:ext>
            </c:extLst>
          </c:dPt>
          <c:dPt>
            <c:idx val="1"/>
            <c:bubble3D val="0"/>
            <c:spPr>
              <a:solidFill>
                <a:srgbClr val="5FC199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52FD-464E-91D2-9CDE5995887E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52FD-464E-91D2-9CDE5995887E}"/>
              </c:ext>
            </c:extLst>
          </c:dPt>
          <c:dLbls>
            <c:dLbl>
              <c:idx val="0"/>
              <c:tx>
                <c:rich>
                  <a:bodyPr/>
                  <a:lstStyle/>
                  <a:p>
                    <a:r>
                      <a:rPr lang="en-US" dirty="0"/>
                      <a:t>45%</a:t>
                    </a:r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1-52FD-464E-91D2-9CDE5995887E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 dirty="0"/>
                      <a:t>55%</a:t>
                    </a:r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3-52FD-464E-91D2-9CDE5995887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Sheet1!$A$2:$A$4</c:f>
              <c:strCache>
                <c:ptCount val="2"/>
                <c:pt idx="0">
                  <c:v>No</c:v>
                </c:pt>
                <c:pt idx="1">
                  <c:v>Yes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10</c:v>
                </c:pt>
                <c:pt idx="1">
                  <c:v>12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52FD-464E-91D2-9CDE5995887E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  <c:holeSize val="50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pl-PL"/>
    </a:p>
  </c:txPr>
  <c:externalData r:id="rId4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BMS</c:v>
                </c:pt>
              </c:strCache>
            </c:strRef>
          </c:tx>
          <c:dPt>
            <c:idx val="0"/>
            <c:bubble3D val="0"/>
            <c:spPr>
              <a:solidFill>
                <a:srgbClr val="B36491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AB84-4A3C-BC6F-37136B80263B}"/>
              </c:ext>
            </c:extLst>
          </c:dPt>
          <c:dPt>
            <c:idx val="1"/>
            <c:bubble3D val="0"/>
            <c:spPr>
              <a:solidFill>
                <a:srgbClr val="5EBF97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AB84-4A3C-BC6F-37136B80263B}"/>
              </c:ext>
            </c:extLst>
          </c:dPt>
          <c:dLbls>
            <c:dLbl>
              <c:idx val="0"/>
              <c:tx>
                <c:rich>
                  <a:bodyPr/>
                  <a:lstStyle/>
                  <a:p>
                    <a:r>
                      <a:rPr lang="en-US" dirty="0"/>
                      <a:t>33%</a:t>
                    </a:r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1-AB84-4A3C-BC6F-37136B80263B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 dirty="0"/>
                      <a:t>67%</a:t>
                    </a:r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3-AB84-4A3C-BC6F-37136B80263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Sheet1!$A$2:$A$3</c:f>
              <c:strCache>
                <c:ptCount val="2"/>
                <c:pt idx="0">
                  <c:v>No</c:v>
                </c:pt>
                <c:pt idx="1">
                  <c:v>No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4</c:v>
                </c:pt>
                <c:pt idx="1">
                  <c:v>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AB84-4A3C-BC6F-37136B80263B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  <c:holeSize val="50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pl-PL"/>
    </a:p>
  </c:txPr>
  <c:externalData r:id="rId4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SET</c:v>
                </c:pt>
              </c:strCache>
            </c:strRef>
          </c:tx>
          <c:dPt>
            <c:idx val="0"/>
            <c:bubble3D val="0"/>
            <c:spPr>
              <a:solidFill>
                <a:srgbClr val="B1648F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D679-4EE8-B333-47840D20F469}"/>
              </c:ext>
            </c:extLst>
          </c:dPt>
          <c:dPt>
            <c:idx val="1"/>
            <c:bubble3D val="0"/>
            <c:spPr>
              <a:solidFill>
                <a:srgbClr val="5EBF97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D679-4EE8-B333-47840D20F469}"/>
              </c:ext>
            </c:extLst>
          </c:dPt>
          <c:dLbls>
            <c:dLbl>
              <c:idx val="0"/>
              <c:tx>
                <c:rich>
                  <a:bodyPr/>
                  <a:lstStyle/>
                  <a:p>
                    <a:r>
                      <a:rPr lang="en-US" dirty="0"/>
                      <a:t>60%</a:t>
                    </a:r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1-D679-4EE8-B333-47840D20F469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 dirty="0"/>
                      <a:t>40%</a:t>
                    </a:r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3-D679-4EE8-B333-47840D20F46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Sheet1!$A$2:$A$3</c:f>
              <c:strCache>
                <c:ptCount val="2"/>
                <c:pt idx="0">
                  <c:v>No</c:v>
                </c:pt>
                <c:pt idx="1">
                  <c:v>Yes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6</c:v>
                </c:pt>
                <c:pt idx="1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D679-4EE8-B333-47840D20F469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  <c:holeSize val="50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pl-PL"/>
    </a:p>
  </c:txPr>
  <c:externalData r:id="rId4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1" i="0" u="none" strike="noStrike" kern="1200" cap="all" spc="5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>
                <a:solidFill>
                  <a:schemeClr val="bg1"/>
                </a:solidFill>
              </a:rPr>
              <a:t>.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1" i="0" u="none" strike="noStrike" kern="1200" cap="all" spc="5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l-PL"/>
        </a:p>
      </c:txPr>
    </c:title>
    <c:autoTitleDeleted val="0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Use</c:v>
                </c:pt>
              </c:strCache>
            </c:strRef>
          </c:tx>
          <c:dPt>
            <c:idx val="0"/>
            <c:bubble3D val="0"/>
            <c:spPr>
              <a:solidFill>
                <a:srgbClr val="B46492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6120-47C6-85D4-F68B32AFC6E5}"/>
              </c:ext>
            </c:extLst>
          </c:dPt>
          <c:dPt>
            <c:idx val="1"/>
            <c:bubble3D val="0"/>
            <c:spPr>
              <a:solidFill>
                <a:srgbClr val="5FC199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6120-47C6-85D4-F68B32AFC6E5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6120-47C6-85D4-F68B32AFC6E5}"/>
              </c:ext>
            </c:extLst>
          </c:dPt>
          <c:dLbls>
            <c:dLbl>
              <c:idx val="0"/>
              <c:tx>
                <c:rich>
                  <a:bodyPr/>
                  <a:lstStyle/>
                  <a:p>
                    <a:r>
                      <a:rPr lang="en-US" dirty="0"/>
                      <a:t>45%</a:t>
                    </a:r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1-6120-47C6-85D4-F68B32AFC6E5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 dirty="0"/>
                      <a:t>55%</a:t>
                    </a:r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3-6120-47C6-85D4-F68B32AFC6E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Sheet1!$A$2:$A$4</c:f>
              <c:strCache>
                <c:ptCount val="2"/>
                <c:pt idx="0">
                  <c:v>No</c:v>
                </c:pt>
                <c:pt idx="1">
                  <c:v>Yes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10</c:v>
                </c:pt>
                <c:pt idx="1">
                  <c:v>12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6120-47C6-85D4-F68B32AFC6E5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  <c:holeSize val="50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pl-PL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8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scene3d>
        <a:camera prst="orthographicFront"/>
        <a:lightRig rig="brightRoom" dir="t"/>
      </a:scene3d>
      <a:sp3d prstMaterial="flat">
        <a:bevelT w="50800" h="101600" prst="angle"/>
        <a:contourClr>
          <a:srgbClr val="000000"/>
        </a:contourClr>
      </a:sp3d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1905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1" i="0" kern="1200" cap="all" spc="5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8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scene3d>
        <a:camera prst="orthographicFront"/>
        <a:lightRig rig="brightRoom" dir="t"/>
      </a:scene3d>
      <a:sp3d prstMaterial="flat">
        <a:bevelT w="50800" h="101600" prst="angle"/>
        <a:contourClr>
          <a:srgbClr val="000000"/>
        </a:contourClr>
      </a:sp3d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1905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1" i="0" kern="1200" cap="all" spc="5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8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scene3d>
        <a:camera prst="orthographicFront"/>
        <a:lightRig rig="brightRoom" dir="t"/>
      </a:scene3d>
      <a:sp3d prstMaterial="flat">
        <a:bevelT w="50800" h="101600" prst="angle"/>
        <a:contourClr>
          <a:srgbClr val="000000"/>
        </a:contourClr>
      </a:sp3d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1905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1" i="0" kern="1200" cap="all" spc="5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58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scene3d>
        <a:camera prst="orthographicFront"/>
        <a:lightRig rig="brightRoom" dir="t"/>
      </a:scene3d>
      <a:sp3d prstMaterial="flat">
        <a:bevelT w="50800" h="101600" prst="angle"/>
        <a:contourClr>
          <a:srgbClr val="000000"/>
        </a:contourClr>
      </a:sp3d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1905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1" i="0" kern="1200" cap="all" spc="5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58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scene3d>
        <a:camera prst="orthographicFront"/>
        <a:lightRig rig="brightRoom" dir="t"/>
      </a:scene3d>
      <a:sp3d prstMaterial="flat">
        <a:bevelT w="50800" h="101600" prst="angle"/>
        <a:contourClr>
          <a:srgbClr val="000000"/>
        </a:contourClr>
      </a:sp3d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1905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1" i="0" kern="1200" cap="all" spc="5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58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scene3d>
        <a:camera prst="orthographicFront"/>
        <a:lightRig rig="brightRoom" dir="t"/>
      </a:scene3d>
      <a:sp3d prstMaterial="flat">
        <a:bevelT w="50800" h="101600" prst="angle"/>
        <a:contourClr>
          <a:srgbClr val="000000"/>
        </a:contourClr>
      </a:sp3d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1905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1" i="0" kern="1200" cap="all" spc="5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58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scene3d>
        <a:camera prst="orthographicFront"/>
        <a:lightRig rig="brightRoom" dir="t"/>
      </a:scene3d>
      <a:sp3d prstMaterial="flat">
        <a:bevelT w="50800" h="101600" prst="angle"/>
        <a:contourClr>
          <a:srgbClr val="000000"/>
        </a:contourClr>
      </a:sp3d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1905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1" i="0" kern="1200" cap="all" spc="5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58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scene3d>
        <a:camera prst="orthographicFront"/>
        <a:lightRig rig="brightRoom" dir="t"/>
      </a:scene3d>
      <a:sp3d prstMaterial="flat">
        <a:bevelT w="50800" h="101600" prst="angle"/>
        <a:contourClr>
          <a:srgbClr val="000000"/>
        </a:contourClr>
      </a:sp3d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1905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1" i="0" kern="1200" cap="all" spc="5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0.42881</cdr:x>
      <cdr:y>0.71037</cdr:y>
    </cdr:from>
    <cdr:to>
      <cdr:x>0.58418</cdr:x>
      <cdr:y>0.83701</cdr:y>
    </cdr:to>
    <cdr:sp macro="" textlink="">
      <cdr:nvSpPr>
        <cdr:cNvPr id="2" name="TextBox 1">
          <a:extLst xmlns:a="http://schemas.openxmlformats.org/drawingml/2006/main">
            <a:ext uri="{FF2B5EF4-FFF2-40B4-BE49-F238E27FC236}">
              <a16:creationId xmlns:a16="http://schemas.microsoft.com/office/drawing/2014/main" id="{B892F267-94E4-66EC-2C95-78C70AD534C0}"/>
            </a:ext>
          </a:extLst>
        </cdr:cNvPr>
        <cdr:cNvSpPr txBox="1"/>
      </cdr:nvSpPr>
      <cdr:spPr>
        <a:xfrm xmlns:a="http://schemas.openxmlformats.org/drawingml/2006/main">
          <a:off x="1490937" y="1662262"/>
          <a:ext cx="540201" cy="296331"/>
        </a:xfrm>
        <a:prstGeom xmlns:a="http://schemas.openxmlformats.org/drawingml/2006/main" prst="rect">
          <a:avLst/>
        </a:prstGeom>
        <a:solidFill xmlns:a="http://schemas.openxmlformats.org/drawingml/2006/main">
          <a:srgbClr val="5EBD95"/>
        </a:solidFill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US" sz="1800" b="1" kern="1200" dirty="0">
              <a:solidFill>
                <a:schemeClr val="bg1"/>
              </a:solidFill>
            </a:rPr>
            <a:t>83%</a:t>
          </a:r>
        </a:p>
      </cdr:txBody>
    </cdr:sp>
  </cdr:relSizeAnchor>
</c:userShap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2FB3DA-04BE-461D-BFEC-C57F1D6C92EC}" type="datetimeFigureOut">
              <a:rPr lang="pl-PL" smtClean="0"/>
              <a:t>10.06.2025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F67F41-A9B5-4507-AC51-970D16545C8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271659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2FB3DA-04BE-461D-BFEC-C57F1D6C92EC}" type="datetimeFigureOut">
              <a:rPr lang="pl-PL" smtClean="0"/>
              <a:t>10.06.2025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F67F41-A9B5-4507-AC51-970D16545C8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670265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2FB3DA-04BE-461D-BFEC-C57F1D6C92EC}" type="datetimeFigureOut">
              <a:rPr lang="pl-PL" smtClean="0"/>
              <a:t>10.06.2025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F67F41-A9B5-4507-AC51-970D16545C8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241023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2FB3DA-04BE-461D-BFEC-C57F1D6C92EC}" type="datetimeFigureOut">
              <a:rPr lang="pl-PL" smtClean="0"/>
              <a:t>10.06.2025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F67F41-A9B5-4507-AC51-970D16545C8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6103088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2FB3DA-04BE-461D-BFEC-C57F1D6C92EC}" type="datetimeFigureOut">
              <a:rPr lang="pl-PL" smtClean="0"/>
              <a:t>10.06.2025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F67F41-A9B5-4507-AC51-970D16545C8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54345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2FB3DA-04BE-461D-BFEC-C57F1D6C92EC}" type="datetimeFigureOut">
              <a:rPr lang="pl-PL" smtClean="0"/>
              <a:t>10.06.2025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F67F41-A9B5-4507-AC51-970D16545C8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462780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2FB3DA-04BE-461D-BFEC-C57F1D6C92EC}" type="datetimeFigureOut">
              <a:rPr lang="pl-PL" smtClean="0"/>
              <a:t>10.06.2025</a:t>
            </a:fld>
            <a:endParaRPr lang="pl-P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F67F41-A9B5-4507-AC51-970D16545C8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0900189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2FB3DA-04BE-461D-BFEC-C57F1D6C92EC}" type="datetimeFigureOut">
              <a:rPr lang="pl-PL" smtClean="0"/>
              <a:t>10.06.2025</a:t>
            </a:fld>
            <a:endParaRPr lang="pl-P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F67F41-A9B5-4507-AC51-970D16545C8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249147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2FB3DA-04BE-461D-BFEC-C57F1D6C92EC}" type="datetimeFigureOut">
              <a:rPr lang="pl-PL" smtClean="0"/>
              <a:t>10.06.2025</a:t>
            </a:fld>
            <a:endParaRPr lang="pl-P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F67F41-A9B5-4507-AC51-970D16545C8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767851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2FB3DA-04BE-461D-BFEC-C57F1D6C92EC}" type="datetimeFigureOut">
              <a:rPr lang="pl-PL" smtClean="0"/>
              <a:t>10.06.2025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F67F41-A9B5-4507-AC51-970D16545C8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7944864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2FB3DA-04BE-461D-BFEC-C57F1D6C92EC}" type="datetimeFigureOut">
              <a:rPr lang="pl-PL" smtClean="0"/>
              <a:t>10.06.2025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F67F41-A9B5-4507-AC51-970D16545C8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1133242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2FB3DA-04BE-461D-BFEC-C57F1D6C92EC}" type="datetimeFigureOut">
              <a:rPr lang="pl-PL" smtClean="0"/>
              <a:t>10.06.2025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F67F41-A9B5-4507-AC51-970D16545C8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047376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chart" Target="../charts/chart3.xml"/><Relationship Id="rId4" Type="http://schemas.openxmlformats.org/officeDocument/2006/relationships/chart" Target="../charts/char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chart" Target="../charts/chart7.xml"/><Relationship Id="rId4" Type="http://schemas.openxmlformats.org/officeDocument/2006/relationships/chart" Target="../charts/char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bib.kuleuven.be/english/research/information-retrieval/" TargetMode="Externa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bib.kuleuven.be/english/research/information-retrieval/" TargetMode="Externa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mailto:onderzoek2bergen@kuleuven.be" TargetMode="Externa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jpe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ytuł 5"/>
          <p:cNvSpPr>
            <a:spLocks noGrp="1"/>
          </p:cNvSpPr>
          <p:nvPr>
            <p:ph type="ctrTitle"/>
          </p:nvPr>
        </p:nvSpPr>
        <p:spPr>
          <a:xfrm>
            <a:off x="1292846" y="1679896"/>
            <a:ext cx="9617499" cy="932675"/>
          </a:xfrm>
        </p:spPr>
        <p:txBody>
          <a:bodyPr anchor="t">
            <a:normAutofit fontScale="90000"/>
          </a:bodyPr>
          <a:lstStyle/>
          <a:p>
            <a:pPr algn="ctr"/>
            <a:r>
              <a:rPr lang="en-US" sz="4400" b="1" dirty="0">
                <a:solidFill>
                  <a:srgbClr val="004773"/>
                </a:solidFill>
                <a:latin typeface="+mn-lt"/>
              </a:rPr>
              <a:t>Mapping Researcher Awareness of Research Support Library Services </a:t>
            </a:r>
            <a:br>
              <a:rPr lang="en-US" sz="4400" b="1" dirty="0">
                <a:solidFill>
                  <a:srgbClr val="004773"/>
                </a:solidFill>
                <a:latin typeface="+mn-lt"/>
              </a:rPr>
            </a:br>
            <a:r>
              <a:rPr lang="en-US" sz="4400" b="1" dirty="0">
                <a:solidFill>
                  <a:srgbClr val="004773"/>
                </a:solidFill>
                <a:latin typeface="+mn-lt"/>
              </a:rPr>
              <a:t>at KU Leuven Libraries – 2Bergen</a:t>
            </a:r>
            <a:endParaRPr lang="en-GB" sz="4400" b="1" dirty="0">
              <a:solidFill>
                <a:srgbClr val="004773"/>
              </a:solidFill>
              <a:latin typeface="+mn-lt"/>
            </a:endParaRPr>
          </a:p>
        </p:txBody>
      </p:sp>
      <p:sp>
        <p:nvSpPr>
          <p:cNvPr id="7" name="Podtytuł 6"/>
          <p:cNvSpPr>
            <a:spLocks noGrp="1"/>
          </p:cNvSpPr>
          <p:nvPr>
            <p:ph type="subTitle" idx="1"/>
          </p:nvPr>
        </p:nvSpPr>
        <p:spPr>
          <a:xfrm>
            <a:off x="1841483" y="3838978"/>
            <a:ext cx="8515298" cy="1789051"/>
          </a:xfrm>
        </p:spPr>
        <p:txBody>
          <a:bodyPr>
            <a:normAutofit fontScale="55000" lnSpcReduction="20000"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GB" sz="33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ordia New" panose="020B0304020202020204" pitchFamily="34" charset="-34"/>
              </a:rPr>
              <a:t>Norin </a:t>
            </a:r>
            <a:r>
              <a:rPr lang="en-GB" sz="33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ordia New" panose="020B0304020202020204" pitchFamily="34" charset="-34"/>
              </a:rPr>
              <a:t>Hamouda</a:t>
            </a:r>
            <a:r>
              <a:rPr lang="en-GB" sz="3300" baseline="30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ordia New" panose="020B0304020202020204" pitchFamily="34" charset="-34"/>
              </a:rPr>
              <a:t>1</a:t>
            </a:r>
            <a:r>
              <a:rPr lang="en-GB" sz="33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ordia New" panose="020B0304020202020204" pitchFamily="34" charset="-34"/>
              </a:rPr>
              <a:t>*, Mark </a:t>
            </a:r>
            <a:r>
              <a:rPr lang="en-GB" sz="33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ordia New" panose="020B0304020202020204" pitchFamily="34" charset="-34"/>
              </a:rPr>
              <a:t>Verbrugge</a:t>
            </a:r>
            <a:r>
              <a:rPr lang="en-GB" sz="3300" baseline="30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ordia New" panose="020B0304020202020204" pitchFamily="34" charset="-34"/>
              </a:rPr>
              <a:t>2</a:t>
            </a:r>
            <a:r>
              <a:rPr lang="en-GB" sz="33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ordia New" panose="020B0304020202020204" pitchFamily="34" charset="-34"/>
              </a:rPr>
              <a:t>*, Maarten </a:t>
            </a:r>
            <a:r>
              <a:rPr lang="en-GB" sz="33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ordia New" panose="020B0304020202020204" pitchFamily="34" charset="-34"/>
              </a:rPr>
              <a:t>Jackers</a:t>
            </a:r>
            <a:r>
              <a:rPr lang="en-GB" sz="3300" baseline="30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ordia New" panose="020B0304020202020204" pitchFamily="34" charset="-34"/>
              </a:rPr>
              <a:t>2</a:t>
            </a:r>
            <a:r>
              <a:rPr lang="en-GB" sz="33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ordia New" panose="020B0304020202020204" pitchFamily="34" charset="-34"/>
              </a:rPr>
              <a:t>, Thomas </a:t>
            </a:r>
            <a:r>
              <a:rPr lang="en-GB" sz="33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ordia New" panose="020B0304020202020204" pitchFamily="34" charset="-34"/>
              </a:rPr>
              <a:t>Vandendriessche</a:t>
            </a:r>
            <a:r>
              <a:rPr lang="en-GB" sz="3300" baseline="30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ordia New" panose="020B0304020202020204" pitchFamily="34" charset="-34"/>
              </a:rPr>
              <a:t>1,2</a:t>
            </a:r>
            <a:endParaRPr lang="nl-BE" sz="3300" dirty="0">
              <a:effectLst/>
              <a:latin typeface="Calibri" panose="020F0502020204030204" pitchFamily="34" charset="0"/>
              <a:ea typeface="Calibri" panose="020F0502020204030204" pitchFamily="34" charset="0"/>
              <a:cs typeface="Cordia New" panose="020B0304020202020204" pitchFamily="34" charset="-34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  <a:buNone/>
            </a:pPr>
            <a:r>
              <a:rPr lang="en-GB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ordia New" panose="020B0304020202020204" pitchFamily="34" charset="-34"/>
              </a:rPr>
              <a:t>Affiliations: </a:t>
            </a:r>
            <a:endParaRPr lang="nl-BE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Cordia New" panose="020B0304020202020204" pitchFamily="34" charset="-34"/>
            </a:endParaRPr>
          </a:p>
          <a:p>
            <a:pPr algn="just">
              <a:lnSpc>
                <a:spcPct val="107000"/>
              </a:lnSpc>
              <a:spcBef>
                <a:spcPts val="400"/>
              </a:spcBef>
              <a:spcAft>
                <a:spcPts val="400"/>
              </a:spcAft>
              <a:buNone/>
            </a:pPr>
            <a:r>
              <a:rPr lang="en-GB" sz="2400" baseline="30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ordia New" panose="020B0304020202020204" pitchFamily="34" charset="-34"/>
              </a:rPr>
              <a:t>1</a:t>
            </a:r>
            <a:r>
              <a:rPr lang="en-GB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ordia New" panose="020B0304020202020204" pitchFamily="34" charset="-34"/>
              </a:rPr>
              <a:t> KU Leuven Libraries – 2Bergen – Learning Centre Désiré Collen, </a:t>
            </a:r>
            <a:r>
              <a:rPr lang="en-GB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ordia New" panose="020B0304020202020204" pitchFamily="34" charset="-34"/>
              </a:rPr>
              <a:t>Herestraat</a:t>
            </a:r>
            <a:r>
              <a:rPr lang="en-GB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ordia New" panose="020B0304020202020204" pitchFamily="34" charset="-34"/>
              </a:rPr>
              <a:t> 49 – P.O. Box 411, B-3000 Leuven, Belgium.</a:t>
            </a:r>
            <a:endParaRPr lang="nl-BE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Cordia New" panose="020B0304020202020204" pitchFamily="34" charset="-34"/>
            </a:endParaRPr>
          </a:p>
          <a:p>
            <a:pPr algn="just">
              <a:lnSpc>
                <a:spcPct val="107000"/>
              </a:lnSpc>
              <a:spcBef>
                <a:spcPts val="400"/>
              </a:spcBef>
              <a:spcAft>
                <a:spcPts val="400"/>
              </a:spcAft>
              <a:buNone/>
            </a:pPr>
            <a:r>
              <a:rPr lang="en-GB" sz="2400" baseline="30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ordia New" panose="020B0304020202020204" pitchFamily="34" charset="-34"/>
              </a:rPr>
              <a:t>2</a:t>
            </a:r>
            <a:r>
              <a:rPr lang="en-GB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ordia New" panose="020B0304020202020204" pitchFamily="34" charset="-34"/>
              </a:rPr>
              <a:t> KU Leuven Libraries – 2Bergen – Arenberg Library Campus, Willem de </a:t>
            </a:r>
            <a:r>
              <a:rPr lang="en-GB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ordia New" panose="020B0304020202020204" pitchFamily="34" charset="-34"/>
              </a:rPr>
              <a:t>Croylaan</a:t>
            </a:r>
            <a:r>
              <a:rPr lang="en-GB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ordia New" panose="020B0304020202020204" pitchFamily="34" charset="-34"/>
              </a:rPr>
              <a:t> 6 – P.O. Box 2000, B-3001 Leuven, Belgium.</a:t>
            </a:r>
            <a:endParaRPr lang="nl-BE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Cordia New" panose="020B0304020202020204" pitchFamily="34" charset="-34"/>
            </a:endParaRPr>
          </a:p>
          <a:p>
            <a:pPr algn="just">
              <a:lnSpc>
                <a:spcPct val="107000"/>
              </a:lnSpc>
              <a:spcBef>
                <a:spcPts val="400"/>
              </a:spcBef>
              <a:spcAft>
                <a:spcPts val="400"/>
              </a:spcAft>
            </a:pPr>
            <a:r>
              <a:rPr lang="en-GB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ordia New" panose="020B0304020202020204" pitchFamily="34" charset="-34"/>
              </a:rPr>
              <a:t>* These authors contributed equally.</a:t>
            </a:r>
            <a:endParaRPr lang="nl-BE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Cordia New" panose="020B0304020202020204" pitchFamily="34" charset="-34"/>
            </a:endParaRPr>
          </a:p>
          <a:p>
            <a:pPr algn="l"/>
            <a:endParaRPr lang="pl-PL" sz="20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37764502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889186-2548-1455-2197-23D0860199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id="{FD2B5E0D-CAFD-918F-FAB7-E3B3A285418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000"/>
          <a:stretch/>
        </p:blipFill>
        <p:spPr>
          <a:xfrm>
            <a:off x="0" y="0"/>
            <a:ext cx="12192000" cy="5486400"/>
          </a:xfrm>
          <a:prstGeom prst="rect">
            <a:avLst/>
          </a:prstGeom>
        </p:spPr>
      </p:pic>
      <p:sp>
        <p:nvSpPr>
          <p:cNvPr id="31" name="Title 1">
            <a:extLst>
              <a:ext uri="{FF2B5EF4-FFF2-40B4-BE49-F238E27FC236}">
                <a16:creationId xmlns:a16="http://schemas.microsoft.com/office/drawing/2014/main" id="{6242AC41-2001-28FC-D0DF-81714A11CDF0}"/>
              </a:ext>
            </a:extLst>
          </p:cNvPr>
          <p:cNvSpPr txBox="1">
            <a:spLocks/>
          </p:cNvSpPr>
          <p:nvPr/>
        </p:nvSpPr>
        <p:spPr>
          <a:xfrm>
            <a:off x="1643448" y="576000"/>
            <a:ext cx="9973751" cy="1325563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 baseline="0">
                <a:solidFill>
                  <a:srgbClr val="52BDEC"/>
                </a:solidFill>
                <a:latin typeface="Arial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4773"/>
                </a:solidFill>
                <a:effectLst/>
                <a:uLnTx/>
                <a:uFillTx/>
                <a:latin typeface="Arial" charset="0"/>
                <a:ea typeface="+mj-ea"/>
                <a:cs typeface="+mj-cs"/>
              </a:rPr>
              <a:t>Why did we bother?</a:t>
            </a:r>
            <a:endParaRPr kumimoji="0" lang="en-GB" sz="4000" b="1" i="0" u="none" strike="noStrike" kern="1200" cap="none" spc="0" normalizeH="0" baseline="0" noProof="0" dirty="0">
              <a:ln>
                <a:noFill/>
              </a:ln>
              <a:solidFill>
                <a:srgbClr val="004773"/>
              </a:solidFill>
              <a:effectLst/>
              <a:uLnTx/>
              <a:uFillTx/>
              <a:latin typeface="Arial" charset="0"/>
              <a:ea typeface="+mj-ea"/>
              <a:cs typeface="+mj-cs"/>
            </a:endParaRPr>
          </a:p>
        </p:txBody>
      </p:sp>
      <p:sp>
        <p:nvSpPr>
          <p:cNvPr id="32" name="Slide Number Placeholder 1">
            <a:extLst>
              <a:ext uri="{FF2B5EF4-FFF2-40B4-BE49-F238E27FC236}">
                <a16:creationId xmlns:a16="http://schemas.microsoft.com/office/drawing/2014/main" id="{8602B958-B1E0-C59F-0677-54D55997719F}"/>
              </a:ext>
            </a:extLst>
          </p:cNvPr>
          <p:cNvSpPr txBox="1">
            <a:spLocks/>
          </p:cNvSpPr>
          <p:nvPr/>
        </p:nvSpPr>
        <p:spPr>
          <a:xfrm>
            <a:off x="576000" y="6218376"/>
            <a:ext cx="648000" cy="648002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nl-NL"/>
            </a:defPPr>
            <a:lvl1pPr marL="0" algn="l" defTabSz="914400" rtl="0" eaLnBrk="1" latinLnBrk="0" hangingPunct="1">
              <a:defRPr sz="1200" kern="1200" baseline="0">
                <a:solidFill>
                  <a:schemeClr val="bg1"/>
                </a:solidFill>
                <a:latin typeface="Arial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800" dirty="0">
                <a:solidFill>
                  <a:srgbClr val="005E77"/>
                </a:solidFill>
              </a:rPr>
              <a:t>4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05E77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0BC45FB-A6F5-5BCB-D9F5-639A3F36B46F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rgbClr val="5B9BD5">
                <a:shade val="45000"/>
                <a:satMod val="135000"/>
              </a:srgbClr>
              <a:prstClr val="white"/>
            </a:duotone>
          </a:blip>
          <a:stretch>
            <a:fillRect/>
          </a:stretch>
        </p:blipFill>
        <p:spPr>
          <a:xfrm>
            <a:off x="6598508" y="444843"/>
            <a:ext cx="5306091" cy="1217388"/>
          </a:xfrm>
          <a:prstGeom prst="rect">
            <a:avLst/>
          </a:prstGeom>
        </p:spPr>
      </p:pic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F16D203D-C52F-CFE0-6747-8546C64BD71A}"/>
              </a:ext>
            </a:extLst>
          </p:cNvPr>
          <p:cNvSpPr/>
          <p:nvPr/>
        </p:nvSpPr>
        <p:spPr>
          <a:xfrm>
            <a:off x="268975" y="2038435"/>
            <a:ext cx="9612000" cy="828000"/>
          </a:xfrm>
          <a:custGeom>
            <a:avLst/>
            <a:gdLst>
              <a:gd name="connsiteX0" fmla="*/ 0 w 2745170"/>
              <a:gd name="connsiteY0" fmla="*/ 125483 h 1254831"/>
              <a:gd name="connsiteX1" fmla="*/ 125483 w 2745170"/>
              <a:gd name="connsiteY1" fmla="*/ 0 h 1254831"/>
              <a:gd name="connsiteX2" fmla="*/ 2619687 w 2745170"/>
              <a:gd name="connsiteY2" fmla="*/ 0 h 1254831"/>
              <a:gd name="connsiteX3" fmla="*/ 2745170 w 2745170"/>
              <a:gd name="connsiteY3" fmla="*/ 125483 h 1254831"/>
              <a:gd name="connsiteX4" fmla="*/ 2745170 w 2745170"/>
              <a:gd name="connsiteY4" fmla="*/ 1129348 h 1254831"/>
              <a:gd name="connsiteX5" fmla="*/ 2619687 w 2745170"/>
              <a:gd name="connsiteY5" fmla="*/ 1254831 h 1254831"/>
              <a:gd name="connsiteX6" fmla="*/ 125483 w 2745170"/>
              <a:gd name="connsiteY6" fmla="*/ 1254831 h 1254831"/>
              <a:gd name="connsiteX7" fmla="*/ 0 w 2745170"/>
              <a:gd name="connsiteY7" fmla="*/ 1129348 h 1254831"/>
              <a:gd name="connsiteX8" fmla="*/ 0 w 2745170"/>
              <a:gd name="connsiteY8" fmla="*/ 125483 h 12548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745170" h="1254831">
                <a:moveTo>
                  <a:pt x="0" y="125483"/>
                </a:moveTo>
                <a:cubicBezTo>
                  <a:pt x="0" y="56181"/>
                  <a:pt x="56181" y="0"/>
                  <a:pt x="125483" y="0"/>
                </a:cubicBezTo>
                <a:lnTo>
                  <a:pt x="2619687" y="0"/>
                </a:lnTo>
                <a:cubicBezTo>
                  <a:pt x="2688989" y="0"/>
                  <a:pt x="2745170" y="56181"/>
                  <a:pt x="2745170" y="125483"/>
                </a:cubicBezTo>
                <a:lnTo>
                  <a:pt x="2745170" y="1129348"/>
                </a:lnTo>
                <a:cubicBezTo>
                  <a:pt x="2745170" y="1198650"/>
                  <a:pt x="2688989" y="1254831"/>
                  <a:pt x="2619687" y="1254831"/>
                </a:cubicBezTo>
                <a:lnTo>
                  <a:pt x="125483" y="1254831"/>
                </a:lnTo>
                <a:cubicBezTo>
                  <a:pt x="56181" y="1254831"/>
                  <a:pt x="0" y="1198650"/>
                  <a:pt x="0" y="1129348"/>
                </a:cubicBezTo>
                <a:lnTo>
                  <a:pt x="0" y="125483"/>
                </a:lnTo>
                <a:close/>
              </a:path>
            </a:pathLst>
          </a:custGeom>
          <a:solidFill>
            <a:sysClr val="window" lastClr="FFFFFF">
              <a:alpha val="90000"/>
              <a:hueOff val="0"/>
              <a:satOff val="0"/>
              <a:lumOff val="0"/>
              <a:alphaOff val="0"/>
            </a:sysClr>
          </a:solidFill>
          <a:ln w="38100" cap="flat" cmpd="sng" algn="ctr">
            <a:solidFill>
              <a:srgbClr val="1A8CB0"/>
            </a:solidFill>
            <a:prstDash val="solid"/>
            <a:miter lim="800000"/>
          </a:ln>
          <a:effectLst/>
        </p:spPr>
        <p:txBody>
          <a:bodyPr spcFirstLastPara="0" vert="horz" wrap="square" lIns="235889" tIns="235889" rIns="235889" bIns="235889" numCol="1" spcCol="1270" anchor="ctr" anchorCtr="0">
            <a:noAutofit/>
          </a:bodyPr>
          <a:lstStyle/>
          <a:p>
            <a:pPr marL="0" marR="0" lvl="0" indent="0" defTabSz="124460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52BDE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52BDE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xplore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B3D4D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the familiarity of the researchers with our services</a:t>
            </a: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20EFA26A-14EE-A494-4637-502664090054}"/>
              </a:ext>
            </a:extLst>
          </p:cNvPr>
          <p:cNvSpPr/>
          <p:nvPr/>
        </p:nvSpPr>
        <p:spPr>
          <a:xfrm>
            <a:off x="268974" y="4091723"/>
            <a:ext cx="9612000" cy="828000"/>
          </a:xfrm>
          <a:custGeom>
            <a:avLst/>
            <a:gdLst>
              <a:gd name="connsiteX0" fmla="*/ 0 w 2745170"/>
              <a:gd name="connsiteY0" fmla="*/ 125483 h 1254831"/>
              <a:gd name="connsiteX1" fmla="*/ 125483 w 2745170"/>
              <a:gd name="connsiteY1" fmla="*/ 0 h 1254831"/>
              <a:gd name="connsiteX2" fmla="*/ 2619687 w 2745170"/>
              <a:gd name="connsiteY2" fmla="*/ 0 h 1254831"/>
              <a:gd name="connsiteX3" fmla="*/ 2745170 w 2745170"/>
              <a:gd name="connsiteY3" fmla="*/ 125483 h 1254831"/>
              <a:gd name="connsiteX4" fmla="*/ 2745170 w 2745170"/>
              <a:gd name="connsiteY4" fmla="*/ 1129348 h 1254831"/>
              <a:gd name="connsiteX5" fmla="*/ 2619687 w 2745170"/>
              <a:gd name="connsiteY5" fmla="*/ 1254831 h 1254831"/>
              <a:gd name="connsiteX6" fmla="*/ 125483 w 2745170"/>
              <a:gd name="connsiteY6" fmla="*/ 1254831 h 1254831"/>
              <a:gd name="connsiteX7" fmla="*/ 0 w 2745170"/>
              <a:gd name="connsiteY7" fmla="*/ 1129348 h 1254831"/>
              <a:gd name="connsiteX8" fmla="*/ 0 w 2745170"/>
              <a:gd name="connsiteY8" fmla="*/ 125483 h 12548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745170" h="1254831">
                <a:moveTo>
                  <a:pt x="0" y="125483"/>
                </a:moveTo>
                <a:cubicBezTo>
                  <a:pt x="0" y="56181"/>
                  <a:pt x="56181" y="0"/>
                  <a:pt x="125483" y="0"/>
                </a:cubicBezTo>
                <a:lnTo>
                  <a:pt x="2619687" y="0"/>
                </a:lnTo>
                <a:cubicBezTo>
                  <a:pt x="2688989" y="0"/>
                  <a:pt x="2745170" y="56181"/>
                  <a:pt x="2745170" y="125483"/>
                </a:cubicBezTo>
                <a:lnTo>
                  <a:pt x="2745170" y="1129348"/>
                </a:lnTo>
                <a:cubicBezTo>
                  <a:pt x="2745170" y="1198650"/>
                  <a:pt x="2688989" y="1254831"/>
                  <a:pt x="2619687" y="1254831"/>
                </a:cubicBezTo>
                <a:lnTo>
                  <a:pt x="125483" y="1254831"/>
                </a:lnTo>
                <a:cubicBezTo>
                  <a:pt x="56181" y="1254831"/>
                  <a:pt x="0" y="1198650"/>
                  <a:pt x="0" y="1129348"/>
                </a:cubicBezTo>
                <a:lnTo>
                  <a:pt x="0" y="125483"/>
                </a:lnTo>
                <a:close/>
              </a:path>
            </a:pathLst>
          </a:custGeom>
          <a:solidFill>
            <a:sysClr val="window" lastClr="FFFFFF">
              <a:alpha val="90000"/>
              <a:hueOff val="0"/>
              <a:satOff val="0"/>
              <a:lumOff val="0"/>
              <a:alphaOff val="0"/>
            </a:sysClr>
          </a:solidFill>
          <a:ln w="38100" cap="flat" cmpd="sng" algn="ctr">
            <a:solidFill>
              <a:srgbClr val="1A8CB0"/>
            </a:solidFill>
            <a:prstDash val="solid"/>
            <a:miter lim="800000"/>
          </a:ln>
          <a:effectLst/>
        </p:spPr>
        <p:txBody>
          <a:bodyPr spcFirstLastPara="0" vert="horz" wrap="square" lIns="235889" tIns="235889" rIns="235889" bIns="235889" numCol="1" spcCol="1270" anchor="ctr" anchorCtr="0">
            <a:noAutofit/>
          </a:bodyPr>
          <a:lstStyle/>
          <a:p>
            <a:pPr marL="0" marR="0" lvl="0" indent="0" defTabSz="124460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B3D4D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Maximise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B3D4D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our 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52BDE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52BDE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etwork 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B3D4D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with the researchers by identifying the best communication channel(s)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5A3B658-3BF3-FCF1-378C-0297EDAA2A9E}"/>
              </a:ext>
            </a:extLst>
          </p:cNvPr>
          <p:cNvSpPr txBox="1"/>
          <p:nvPr/>
        </p:nvSpPr>
        <p:spPr>
          <a:xfrm>
            <a:off x="10023059" y="1799963"/>
            <a:ext cx="2059025" cy="44012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52BDEC"/>
                </a:solidFill>
                <a:effectLst/>
                <a:uLnTx/>
                <a:uFillTx/>
              </a:rPr>
              <a:t>I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52BDEC"/>
                </a:solidFill>
                <a:effectLst/>
                <a:uLnTx/>
                <a:uFillTx/>
                <a:latin typeface="Calibri Light" panose="020F0302020204030204"/>
              </a:rPr>
              <a:t>nform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4873"/>
                </a:solidFill>
                <a:effectLst/>
                <a:uLnTx/>
                <a:uFillTx/>
              </a:rPr>
              <a:t>M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4873"/>
                </a:solidFill>
                <a:effectLst/>
                <a:uLnTx/>
                <a:uFillTx/>
                <a:latin typeface="Calibri Light" panose="020F0302020204030204"/>
              </a:rPr>
              <a:t>anage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4873"/>
                </a:solidFill>
                <a:effectLst/>
                <a:uLnTx/>
                <a:uFillTx/>
              </a:rPr>
              <a:t>A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4873"/>
                </a:solidFill>
                <a:effectLst/>
                <a:uLnTx/>
                <a:uFillTx/>
                <a:latin typeface="Calibri Light" panose="020F0302020204030204"/>
              </a:rPr>
              <a:t>.I.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52BDEC"/>
                </a:solidFill>
                <a:effectLst/>
                <a:uLnTx/>
                <a:uFillTx/>
              </a:rPr>
              <a:t>G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52BDEC"/>
                </a:solidFill>
                <a:effectLst/>
                <a:uLnTx/>
                <a:uFillTx/>
                <a:latin typeface="Calibri Light" panose="020F0302020204030204"/>
              </a:rPr>
              <a:t>row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52BDEC"/>
                </a:solidFill>
                <a:effectLst/>
                <a:uLnTx/>
                <a:uFillTx/>
              </a:rPr>
              <a:t>I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52BDEC"/>
                </a:solidFill>
                <a:effectLst/>
                <a:uLnTx/>
                <a:uFillTx/>
                <a:latin typeface="Calibri Light" panose="020F0302020204030204"/>
              </a:rPr>
              <a:t>ntegrate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52BDEC"/>
                </a:solidFill>
                <a:effectLst/>
                <a:uLnTx/>
                <a:uFillTx/>
              </a:rPr>
              <a:t>N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52BDEC"/>
                </a:solidFill>
                <a:effectLst/>
                <a:uLnTx/>
                <a:uFillTx/>
                <a:latin typeface="Calibri Light" panose="020F0302020204030204"/>
              </a:rPr>
              <a:t>etwork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52BDEC"/>
                </a:solidFill>
                <a:effectLst/>
                <a:uLnTx/>
                <a:uFillTx/>
              </a:rPr>
              <a:t>E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52BDEC"/>
                </a:solidFill>
                <a:effectLst/>
                <a:uLnTx/>
                <a:uFillTx/>
                <a:latin typeface="Calibri Light" panose="020F0302020204030204"/>
              </a:rPr>
              <a:t>xplore</a:t>
            </a: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344683F6-A023-7839-9D80-9E787AA4CC5A}"/>
              </a:ext>
            </a:extLst>
          </p:cNvPr>
          <p:cNvSpPr/>
          <p:nvPr/>
        </p:nvSpPr>
        <p:spPr>
          <a:xfrm>
            <a:off x="268974" y="5118367"/>
            <a:ext cx="9612000" cy="828000"/>
          </a:xfrm>
          <a:custGeom>
            <a:avLst/>
            <a:gdLst>
              <a:gd name="connsiteX0" fmla="*/ 0 w 2745170"/>
              <a:gd name="connsiteY0" fmla="*/ 125483 h 1254831"/>
              <a:gd name="connsiteX1" fmla="*/ 125483 w 2745170"/>
              <a:gd name="connsiteY1" fmla="*/ 0 h 1254831"/>
              <a:gd name="connsiteX2" fmla="*/ 2619687 w 2745170"/>
              <a:gd name="connsiteY2" fmla="*/ 0 h 1254831"/>
              <a:gd name="connsiteX3" fmla="*/ 2745170 w 2745170"/>
              <a:gd name="connsiteY3" fmla="*/ 125483 h 1254831"/>
              <a:gd name="connsiteX4" fmla="*/ 2745170 w 2745170"/>
              <a:gd name="connsiteY4" fmla="*/ 1129348 h 1254831"/>
              <a:gd name="connsiteX5" fmla="*/ 2619687 w 2745170"/>
              <a:gd name="connsiteY5" fmla="*/ 1254831 h 1254831"/>
              <a:gd name="connsiteX6" fmla="*/ 125483 w 2745170"/>
              <a:gd name="connsiteY6" fmla="*/ 1254831 h 1254831"/>
              <a:gd name="connsiteX7" fmla="*/ 0 w 2745170"/>
              <a:gd name="connsiteY7" fmla="*/ 1129348 h 1254831"/>
              <a:gd name="connsiteX8" fmla="*/ 0 w 2745170"/>
              <a:gd name="connsiteY8" fmla="*/ 125483 h 12548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745170" h="1254831">
                <a:moveTo>
                  <a:pt x="0" y="125483"/>
                </a:moveTo>
                <a:cubicBezTo>
                  <a:pt x="0" y="56181"/>
                  <a:pt x="56181" y="0"/>
                  <a:pt x="125483" y="0"/>
                </a:cubicBezTo>
                <a:lnTo>
                  <a:pt x="2619687" y="0"/>
                </a:lnTo>
                <a:cubicBezTo>
                  <a:pt x="2688989" y="0"/>
                  <a:pt x="2745170" y="56181"/>
                  <a:pt x="2745170" y="125483"/>
                </a:cubicBezTo>
                <a:lnTo>
                  <a:pt x="2745170" y="1129348"/>
                </a:lnTo>
                <a:cubicBezTo>
                  <a:pt x="2745170" y="1198650"/>
                  <a:pt x="2688989" y="1254831"/>
                  <a:pt x="2619687" y="1254831"/>
                </a:cubicBezTo>
                <a:lnTo>
                  <a:pt x="125483" y="1254831"/>
                </a:lnTo>
                <a:cubicBezTo>
                  <a:pt x="56181" y="1254831"/>
                  <a:pt x="0" y="1198650"/>
                  <a:pt x="0" y="1129348"/>
                </a:cubicBezTo>
                <a:lnTo>
                  <a:pt x="0" y="125483"/>
                </a:lnTo>
                <a:close/>
              </a:path>
            </a:pathLst>
          </a:custGeom>
          <a:solidFill>
            <a:sysClr val="window" lastClr="FFFFFF">
              <a:alpha val="90000"/>
              <a:hueOff val="0"/>
              <a:satOff val="0"/>
              <a:lumOff val="0"/>
              <a:alphaOff val="0"/>
            </a:sysClr>
          </a:solidFill>
          <a:ln w="38100" cap="flat" cmpd="sng" algn="ctr">
            <a:solidFill>
              <a:srgbClr val="1A8CB0"/>
            </a:solidFill>
            <a:prstDash val="solid"/>
            <a:miter lim="800000"/>
          </a:ln>
          <a:effectLst/>
        </p:spPr>
        <p:txBody>
          <a:bodyPr spcFirstLastPara="0" vert="horz" wrap="square" lIns="235889" tIns="235889" rIns="235889" bIns="235889" numCol="1" spcCol="1270" anchor="ctr" anchorCtr="0">
            <a:noAutofit/>
          </a:bodyPr>
          <a:lstStyle/>
          <a:p>
            <a:pPr marL="0" marR="0" lvl="0" indent="0" defTabSz="124460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B3D4D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Gathering the feedback of the researchers to 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52BDE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52BDE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ntegrate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B3D4D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it wherever possible so we can eventually 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52BDE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52BDE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row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52BDEC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39C80CA0-7A07-4620-FCE2-3219E5366E34}"/>
              </a:ext>
            </a:extLst>
          </p:cNvPr>
          <p:cNvSpPr/>
          <p:nvPr/>
        </p:nvSpPr>
        <p:spPr>
          <a:xfrm>
            <a:off x="268974" y="3065079"/>
            <a:ext cx="9612000" cy="828000"/>
          </a:xfrm>
          <a:custGeom>
            <a:avLst/>
            <a:gdLst>
              <a:gd name="connsiteX0" fmla="*/ 0 w 2745170"/>
              <a:gd name="connsiteY0" fmla="*/ 125483 h 1254831"/>
              <a:gd name="connsiteX1" fmla="*/ 125483 w 2745170"/>
              <a:gd name="connsiteY1" fmla="*/ 0 h 1254831"/>
              <a:gd name="connsiteX2" fmla="*/ 2619687 w 2745170"/>
              <a:gd name="connsiteY2" fmla="*/ 0 h 1254831"/>
              <a:gd name="connsiteX3" fmla="*/ 2745170 w 2745170"/>
              <a:gd name="connsiteY3" fmla="*/ 125483 h 1254831"/>
              <a:gd name="connsiteX4" fmla="*/ 2745170 w 2745170"/>
              <a:gd name="connsiteY4" fmla="*/ 1129348 h 1254831"/>
              <a:gd name="connsiteX5" fmla="*/ 2619687 w 2745170"/>
              <a:gd name="connsiteY5" fmla="*/ 1254831 h 1254831"/>
              <a:gd name="connsiteX6" fmla="*/ 125483 w 2745170"/>
              <a:gd name="connsiteY6" fmla="*/ 1254831 h 1254831"/>
              <a:gd name="connsiteX7" fmla="*/ 0 w 2745170"/>
              <a:gd name="connsiteY7" fmla="*/ 1129348 h 1254831"/>
              <a:gd name="connsiteX8" fmla="*/ 0 w 2745170"/>
              <a:gd name="connsiteY8" fmla="*/ 125483 h 12548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745170" h="1254831">
                <a:moveTo>
                  <a:pt x="0" y="125483"/>
                </a:moveTo>
                <a:cubicBezTo>
                  <a:pt x="0" y="56181"/>
                  <a:pt x="56181" y="0"/>
                  <a:pt x="125483" y="0"/>
                </a:cubicBezTo>
                <a:lnTo>
                  <a:pt x="2619687" y="0"/>
                </a:lnTo>
                <a:cubicBezTo>
                  <a:pt x="2688989" y="0"/>
                  <a:pt x="2745170" y="56181"/>
                  <a:pt x="2745170" y="125483"/>
                </a:cubicBezTo>
                <a:lnTo>
                  <a:pt x="2745170" y="1129348"/>
                </a:lnTo>
                <a:cubicBezTo>
                  <a:pt x="2745170" y="1198650"/>
                  <a:pt x="2688989" y="1254831"/>
                  <a:pt x="2619687" y="1254831"/>
                </a:cubicBezTo>
                <a:lnTo>
                  <a:pt x="125483" y="1254831"/>
                </a:lnTo>
                <a:cubicBezTo>
                  <a:pt x="56181" y="1254831"/>
                  <a:pt x="0" y="1198650"/>
                  <a:pt x="0" y="1129348"/>
                </a:cubicBezTo>
                <a:lnTo>
                  <a:pt x="0" y="125483"/>
                </a:lnTo>
                <a:close/>
              </a:path>
            </a:pathLst>
          </a:custGeom>
          <a:solidFill>
            <a:sysClr val="window" lastClr="FFFFFF">
              <a:alpha val="90000"/>
              <a:hueOff val="0"/>
              <a:satOff val="0"/>
              <a:lumOff val="0"/>
              <a:alphaOff val="0"/>
            </a:sysClr>
          </a:solidFill>
          <a:ln w="38100" cap="flat" cmpd="sng" algn="ctr">
            <a:solidFill>
              <a:srgbClr val="1A8CB0"/>
            </a:solidFill>
            <a:prstDash val="solid"/>
            <a:miter lim="800000"/>
          </a:ln>
          <a:effectLst/>
        </p:spPr>
        <p:txBody>
          <a:bodyPr spcFirstLastPara="0" vert="horz" wrap="square" lIns="235889" tIns="235889" rIns="235889" bIns="235889" numCol="1" spcCol="1270" anchor="ctr" anchorCtr="0">
            <a:noAutofit/>
          </a:bodyPr>
          <a:lstStyle/>
          <a:p>
            <a:pPr marL="0" marR="0" lvl="0" indent="0" defTabSz="124460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52BDE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52BDE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nform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B3D4D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the researcher who are not familiar about our services</a:t>
            </a:r>
          </a:p>
        </p:txBody>
      </p:sp>
    </p:spTree>
    <p:extLst>
      <p:ext uri="{BB962C8B-B14F-4D97-AF65-F5344CB8AC3E}">
        <p14:creationId xmlns:p14="http://schemas.microsoft.com/office/powerpoint/2010/main" val="93700330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E45547-F8A7-6173-577F-098DCCAC9E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id="{FA64ED7D-C7C5-B35A-835F-617DAFBDBA5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000"/>
          <a:stretch/>
        </p:blipFill>
        <p:spPr>
          <a:xfrm>
            <a:off x="0" y="0"/>
            <a:ext cx="12192000" cy="5486400"/>
          </a:xfrm>
          <a:prstGeom prst="rect">
            <a:avLst/>
          </a:prstGeom>
        </p:spPr>
      </p:pic>
      <p:sp>
        <p:nvSpPr>
          <p:cNvPr id="31" name="Title 1">
            <a:extLst>
              <a:ext uri="{FF2B5EF4-FFF2-40B4-BE49-F238E27FC236}">
                <a16:creationId xmlns:a16="http://schemas.microsoft.com/office/drawing/2014/main" id="{62F54363-75AB-1928-D5C8-807BC823DA60}"/>
              </a:ext>
            </a:extLst>
          </p:cNvPr>
          <p:cNvSpPr txBox="1">
            <a:spLocks/>
          </p:cNvSpPr>
          <p:nvPr/>
        </p:nvSpPr>
        <p:spPr>
          <a:xfrm>
            <a:off x="1643448" y="576000"/>
            <a:ext cx="9973751" cy="1325563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 baseline="0">
                <a:solidFill>
                  <a:srgbClr val="52BDEC"/>
                </a:solidFill>
                <a:latin typeface="Arial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4773"/>
                </a:solidFill>
                <a:effectLst/>
                <a:uLnTx/>
                <a:uFillTx/>
                <a:latin typeface="Arial" charset="0"/>
                <a:ea typeface="+mj-ea"/>
                <a:cs typeface="+mj-cs"/>
              </a:rPr>
              <a:t>Why did we bother?</a:t>
            </a:r>
            <a:endParaRPr kumimoji="0" lang="en-GB" sz="4000" b="1" i="0" u="none" strike="noStrike" kern="1200" cap="none" spc="0" normalizeH="0" baseline="0" noProof="0" dirty="0">
              <a:ln>
                <a:noFill/>
              </a:ln>
              <a:solidFill>
                <a:srgbClr val="004773"/>
              </a:solidFill>
              <a:effectLst/>
              <a:uLnTx/>
              <a:uFillTx/>
              <a:latin typeface="Arial" charset="0"/>
              <a:ea typeface="+mj-ea"/>
              <a:cs typeface="+mj-cs"/>
            </a:endParaRPr>
          </a:p>
        </p:txBody>
      </p:sp>
      <p:sp>
        <p:nvSpPr>
          <p:cNvPr id="32" name="Slide Number Placeholder 1">
            <a:extLst>
              <a:ext uri="{FF2B5EF4-FFF2-40B4-BE49-F238E27FC236}">
                <a16:creationId xmlns:a16="http://schemas.microsoft.com/office/drawing/2014/main" id="{E40EB654-65A6-3B41-AC61-A2EC313E7740}"/>
              </a:ext>
            </a:extLst>
          </p:cNvPr>
          <p:cNvSpPr txBox="1">
            <a:spLocks/>
          </p:cNvSpPr>
          <p:nvPr/>
        </p:nvSpPr>
        <p:spPr>
          <a:xfrm>
            <a:off x="576000" y="6218376"/>
            <a:ext cx="648000" cy="648002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nl-NL"/>
            </a:defPPr>
            <a:lvl1pPr marL="0" algn="l" defTabSz="914400" rtl="0" eaLnBrk="1" latinLnBrk="0" hangingPunct="1">
              <a:defRPr sz="1200" kern="1200" baseline="0">
                <a:solidFill>
                  <a:schemeClr val="bg1"/>
                </a:solidFill>
                <a:latin typeface="Arial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800" dirty="0">
                <a:solidFill>
                  <a:srgbClr val="005E77"/>
                </a:solidFill>
              </a:rPr>
              <a:t>4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05E77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981D275-4A72-B804-67B9-5C44ACB0A118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rgbClr val="5B9BD5">
                <a:shade val="45000"/>
                <a:satMod val="135000"/>
              </a:srgbClr>
              <a:prstClr val="white"/>
            </a:duotone>
          </a:blip>
          <a:stretch>
            <a:fillRect/>
          </a:stretch>
        </p:blipFill>
        <p:spPr>
          <a:xfrm>
            <a:off x="6598508" y="444843"/>
            <a:ext cx="5306091" cy="121738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87E4FC6-CD99-1A35-E7C9-ACBF227E22CA}"/>
              </a:ext>
            </a:extLst>
          </p:cNvPr>
          <p:cNvSpPr txBox="1"/>
          <p:nvPr/>
        </p:nvSpPr>
        <p:spPr>
          <a:xfrm>
            <a:off x="10023059" y="1799963"/>
            <a:ext cx="2059025" cy="44012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52BDEC"/>
                </a:solidFill>
                <a:effectLst/>
                <a:uLnTx/>
                <a:uFillTx/>
              </a:rPr>
              <a:t>I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52BDEC"/>
                </a:solidFill>
                <a:effectLst/>
                <a:uLnTx/>
                <a:uFillTx/>
                <a:latin typeface="Calibri Light" panose="020F0302020204030204"/>
              </a:rPr>
              <a:t>nform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4873"/>
                </a:solidFill>
                <a:effectLst/>
                <a:uLnTx/>
                <a:uFillTx/>
              </a:rPr>
              <a:t>M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4873"/>
                </a:solidFill>
                <a:effectLst/>
                <a:uLnTx/>
                <a:uFillTx/>
                <a:latin typeface="Calibri Light" panose="020F0302020204030204"/>
              </a:rPr>
              <a:t>anage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4873"/>
                </a:solidFill>
                <a:effectLst/>
                <a:uLnTx/>
                <a:uFillTx/>
              </a:rPr>
              <a:t>A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4873"/>
                </a:solidFill>
                <a:effectLst/>
                <a:uLnTx/>
                <a:uFillTx/>
                <a:latin typeface="Calibri Light" panose="020F0302020204030204"/>
              </a:rPr>
              <a:t>.I.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52BDEC"/>
                </a:solidFill>
                <a:effectLst/>
                <a:uLnTx/>
                <a:uFillTx/>
              </a:rPr>
              <a:t>G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52BDEC"/>
                </a:solidFill>
                <a:effectLst/>
                <a:uLnTx/>
                <a:uFillTx/>
                <a:latin typeface="Calibri Light" panose="020F0302020204030204"/>
              </a:rPr>
              <a:t>row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52BDEC"/>
                </a:solidFill>
                <a:effectLst/>
                <a:uLnTx/>
                <a:uFillTx/>
              </a:rPr>
              <a:t>I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52BDEC"/>
                </a:solidFill>
                <a:effectLst/>
                <a:uLnTx/>
                <a:uFillTx/>
                <a:latin typeface="Calibri Light" panose="020F0302020204030204"/>
              </a:rPr>
              <a:t>ntegrate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52BDEC"/>
                </a:solidFill>
                <a:effectLst/>
                <a:uLnTx/>
                <a:uFillTx/>
              </a:rPr>
              <a:t>N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52BDEC"/>
                </a:solidFill>
                <a:effectLst/>
                <a:uLnTx/>
                <a:uFillTx/>
                <a:latin typeface="Calibri Light" panose="020F0302020204030204"/>
              </a:rPr>
              <a:t>etwork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52BDEC"/>
                </a:solidFill>
                <a:effectLst/>
                <a:uLnTx/>
                <a:uFillTx/>
              </a:rPr>
              <a:t>E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52BDEC"/>
                </a:solidFill>
                <a:effectLst/>
                <a:uLnTx/>
                <a:uFillTx/>
                <a:latin typeface="Calibri Light" panose="020F0302020204030204"/>
              </a:rPr>
              <a:t>xplore</a:t>
            </a:r>
          </a:p>
        </p:txBody>
      </p:sp>
    </p:spTree>
    <p:extLst>
      <p:ext uri="{BB962C8B-B14F-4D97-AF65-F5344CB8AC3E}">
        <p14:creationId xmlns:p14="http://schemas.microsoft.com/office/powerpoint/2010/main" val="346993923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A8F0B3-F4D3-0C62-173F-7191FF5C71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id="{3D3AABBD-0B28-39E0-12B6-0CF2FA4C7A8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000"/>
          <a:stretch/>
        </p:blipFill>
        <p:spPr>
          <a:xfrm>
            <a:off x="0" y="0"/>
            <a:ext cx="12192000" cy="5486400"/>
          </a:xfrm>
          <a:prstGeom prst="rect">
            <a:avLst/>
          </a:prstGeom>
        </p:spPr>
      </p:pic>
      <p:sp>
        <p:nvSpPr>
          <p:cNvPr id="31" name="Title 1">
            <a:extLst>
              <a:ext uri="{FF2B5EF4-FFF2-40B4-BE49-F238E27FC236}">
                <a16:creationId xmlns:a16="http://schemas.microsoft.com/office/drawing/2014/main" id="{7733D781-6EA9-853C-E402-FA9DA2E3A020}"/>
              </a:ext>
            </a:extLst>
          </p:cNvPr>
          <p:cNvSpPr txBox="1">
            <a:spLocks/>
          </p:cNvSpPr>
          <p:nvPr/>
        </p:nvSpPr>
        <p:spPr>
          <a:xfrm>
            <a:off x="1643448" y="576000"/>
            <a:ext cx="9973751" cy="1325563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 baseline="0">
                <a:solidFill>
                  <a:srgbClr val="52BDEC"/>
                </a:solidFill>
                <a:latin typeface="Arial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4773"/>
                </a:solidFill>
                <a:effectLst/>
                <a:uLnTx/>
                <a:uFillTx/>
                <a:latin typeface="Arial" charset="0"/>
                <a:ea typeface="+mj-ea"/>
                <a:cs typeface="+mj-cs"/>
              </a:rPr>
              <a:t>How did we do it?</a:t>
            </a:r>
            <a:endParaRPr kumimoji="0" lang="en-GB" sz="4000" b="1" i="0" u="none" strike="noStrike" kern="1200" cap="none" spc="0" normalizeH="0" baseline="0" noProof="0" dirty="0">
              <a:ln>
                <a:noFill/>
              </a:ln>
              <a:solidFill>
                <a:srgbClr val="004773"/>
              </a:solidFill>
              <a:effectLst/>
              <a:uLnTx/>
              <a:uFillTx/>
              <a:latin typeface="Arial" charset="0"/>
              <a:ea typeface="+mj-ea"/>
              <a:cs typeface="+mj-cs"/>
            </a:endParaRPr>
          </a:p>
        </p:txBody>
      </p:sp>
      <p:sp>
        <p:nvSpPr>
          <p:cNvPr id="32" name="Slide Number Placeholder 1">
            <a:extLst>
              <a:ext uri="{FF2B5EF4-FFF2-40B4-BE49-F238E27FC236}">
                <a16:creationId xmlns:a16="http://schemas.microsoft.com/office/drawing/2014/main" id="{C5CD659E-0988-33F6-AEC0-F868EEF8DB8C}"/>
              </a:ext>
            </a:extLst>
          </p:cNvPr>
          <p:cNvSpPr txBox="1">
            <a:spLocks/>
          </p:cNvSpPr>
          <p:nvPr/>
        </p:nvSpPr>
        <p:spPr>
          <a:xfrm>
            <a:off x="576000" y="6218376"/>
            <a:ext cx="648000" cy="648002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nl-NL"/>
            </a:defPPr>
            <a:lvl1pPr marL="0" algn="l" defTabSz="914400" rtl="0" eaLnBrk="1" latinLnBrk="0" hangingPunct="1">
              <a:defRPr sz="1200" kern="1200" baseline="0">
                <a:solidFill>
                  <a:schemeClr val="bg1"/>
                </a:solidFill>
                <a:latin typeface="Arial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5E77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5</a:t>
            </a:r>
          </a:p>
        </p:txBody>
      </p:sp>
      <p:pic>
        <p:nvPicPr>
          <p:cNvPr id="11" name="Picture 10" descr="A person standing in front of a group of people&#10;&#10;AI-generated content may be incorrect.">
            <a:extLst>
              <a:ext uri="{FF2B5EF4-FFF2-40B4-BE49-F238E27FC236}">
                <a16:creationId xmlns:a16="http://schemas.microsoft.com/office/drawing/2014/main" id="{486EF28C-7A6E-166E-67EB-687AFE2784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3788" y="576000"/>
            <a:ext cx="4332212" cy="2418819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0106ABE9-B509-BC71-227D-EC506792E387}"/>
              </a:ext>
            </a:extLst>
          </p:cNvPr>
          <p:cNvSpPr/>
          <p:nvPr/>
        </p:nvSpPr>
        <p:spPr>
          <a:xfrm>
            <a:off x="960963" y="1864856"/>
            <a:ext cx="4804837" cy="965184"/>
          </a:xfrm>
          <a:prstGeom prst="roundRect">
            <a:avLst/>
          </a:prstGeom>
          <a:solidFill>
            <a:srgbClr val="1A8CB0"/>
          </a:solidFill>
          <a:ln w="12700" cap="flat" cmpd="sng" algn="ctr">
            <a:solidFill>
              <a:sysClr val="window" lastClr="FFFFFF">
                <a:hueOff val="0"/>
                <a:satOff val="0"/>
                <a:lumOff val="0"/>
                <a:alphaOff val="0"/>
              </a:sysClr>
            </a:solidFill>
            <a:prstDash val="solid"/>
            <a:miter lim="800000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5A5CB5E1-F281-D4D9-A4BD-A3FFEE9C7F06}"/>
              </a:ext>
            </a:extLst>
          </p:cNvPr>
          <p:cNvSpPr/>
          <p:nvPr/>
        </p:nvSpPr>
        <p:spPr>
          <a:xfrm>
            <a:off x="1235671" y="2054994"/>
            <a:ext cx="4804837" cy="965184"/>
          </a:xfrm>
          <a:custGeom>
            <a:avLst/>
            <a:gdLst>
              <a:gd name="connsiteX0" fmla="*/ 0 w 2745170"/>
              <a:gd name="connsiteY0" fmla="*/ 125483 h 1254831"/>
              <a:gd name="connsiteX1" fmla="*/ 125483 w 2745170"/>
              <a:gd name="connsiteY1" fmla="*/ 0 h 1254831"/>
              <a:gd name="connsiteX2" fmla="*/ 2619687 w 2745170"/>
              <a:gd name="connsiteY2" fmla="*/ 0 h 1254831"/>
              <a:gd name="connsiteX3" fmla="*/ 2745170 w 2745170"/>
              <a:gd name="connsiteY3" fmla="*/ 125483 h 1254831"/>
              <a:gd name="connsiteX4" fmla="*/ 2745170 w 2745170"/>
              <a:gd name="connsiteY4" fmla="*/ 1129348 h 1254831"/>
              <a:gd name="connsiteX5" fmla="*/ 2619687 w 2745170"/>
              <a:gd name="connsiteY5" fmla="*/ 1254831 h 1254831"/>
              <a:gd name="connsiteX6" fmla="*/ 125483 w 2745170"/>
              <a:gd name="connsiteY6" fmla="*/ 1254831 h 1254831"/>
              <a:gd name="connsiteX7" fmla="*/ 0 w 2745170"/>
              <a:gd name="connsiteY7" fmla="*/ 1129348 h 1254831"/>
              <a:gd name="connsiteX8" fmla="*/ 0 w 2745170"/>
              <a:gd name="connsiteY8" fmla="*/ 125483 h 12548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745170" h="1254831">
                <a:moveTo>
                  <a:pt x="0" y="125483"/>
                </a:moveTo>
                <a:cubicBezTo>
                  <a:pt x="0" y="56181"/>
                  <a:pt x="56181" y="0"/>
                  <a:pt x="125483" y="0"/>
                </a:cubicBezTo>
                <a:lnTo>
                  <a:pt x="2619687" y="0"/>
                </a:lnTo>
                <a:cubicBezTo>
                  <a:pt x="2688989" y="0"/>
                  <a:pt x="2745170" y="56181"/>
                  <a:pt x="2745170" y="125483"/>
                </a:cubicBezTo>
                <a:lnTo>
                  <a:pt x="2745170" y="1129348"/>
                </a:lnTo>
                <a:cubicBezTo>
                  <a:pt x="2745170" y="1198650"/>
                  <a:pt x="2688989" y="1254831"/>
                  <a:pt x="2619687" y="1254831"/>
                </a:cubicBezTo>
                <a:lnTo>
                  <a:pt x="125483" y="1254831"/>
                </a:lnTo>
                <a:cubicBezTo>
                  <a:pt x="56181" y="1254831"/>
                  <a:pt x="0" y="1198650"/>
                  <a:pt x="0" y="1129348"/>
                </a:cubicBezTo>
                <a:lnTo>
                  <a:pt x="0" y="125483"/>
                </a:lnTo>
                <a:close/>
              </a:path>
            </a:pathLst>
          </a:custGeom>
          <a:solidFill>
            <a:sysClr val="window" lastClr="FFFFFF">
              <a:alpha val="90000"/>
              <a:hueOff val="0"/>
              <a:satOff val="0"/>
              <a:lumOff val="0"/>
              <a:alphaOff val="0"/>
            </a:sysClr>
          </a:solidFill>
          <a:ln w="12700" cap="flat" cmpd="sng" algn="ctr">
            <a:solidFill>
              <a:srgbClr val="4472C4">
                <a:hueOff val="0"/>
                <a:satOff val="0"/>
                <a:lumOff val="0"/>
                <a:alphaOff val="0"/>
              </a:srgbClr>
            </a:solidFill>
            <a:prstDash val="solid"/>
            <a:miter lim="800000"/>
          </a:ln>
          <a:effectLst/>
        </p:spPr>
        <p:txBody>
          <a:bodyPr spcFirstLastPara="0" vert="horz" wrap="square" lIns="235889" tIns="235889" rIns="235889" bIns="235889" numCol="1" spcCol="1270" anchor="ctr" anchorCtr="0">
            <a:noAutofit/>
          </a:bodyPr>
          <a:lstStyle/>
          <a:p>
            <a:pPr marL="0" marR="0" lvl="0" indent="0" algn="ctr" defTabSz="124460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B3D4D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1. Conduct F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B3D4D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ocus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B3D4D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G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B3D4D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roups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B3D4D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7844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317238-CBAA-48D4-110A-37C66C8BC6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id="{15506B10-FA9C-4200-D6DF-4C17188E72E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000"/>
          <a:stretch/>
        </p:blipFill>
        <p:spPr>
          <a:xfrm>
            <a:off x="0" y="0"/>
            <a:ext cx="12192000" cy="5486400"/>
          </a:xfrm>
          <a:prstGeom prst="rect">
            <a:avLst/>
          </a:prstGeom>
        </p:spPr>
      </p:pic>
      <p:sp>
        <p:nvSpPr>
          <p:cNvPr id="31" name="Title 1">
            <a:extLst>
              <a:ext uri="{FF2B5EF4-FFF2-40B4-BE49-F238E27FC236}">
                <a16:creationId xmlns:a16="http://schemas.microsoft.com/office/drawing/2014/main" id="{A1D6FAF0-C00A-8203-C737-67D38E4F6679}"/>
              </a:ext>
            </a:extLst>
          </p:cNvPr>
          <p:cNvSpPr txBox="1">
            <a:spLocks/>
          </p:cNvSpPr>
          <p:nvPr/>
        </p:nvSpPr>
        <p:spPr>
          <a:xfrm>
            <a:off x="1643448" y="576000"/>
            <a:ext cx="9973751" cy="1325563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 baseline="0">
                <a:solidFill>
                  <a:srgbClr val="52BDEC"/>
                </a:solidFill>
                <a:latin typeface="Arial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4773"/>
                </a:solidFill>
                <a:effectLst/>
                <a:uLnTx/>
                <a:uFillTx/>
                <a:latin typeface="Arial" charset="0"/>
                <a:ea typeface="+mj-ea"/>
                <a:cs typeface="+mj-cs"/>
              </a:rPr>
              <a:t>How did we do it?</a:t>
            </a:r>
            <a:endParaRPr kumimoji="0" lang="en-GB" sz="4000" b="1" i="0" u="none" strike="noStrike" kern="1200" cap="none" spc="0" normalizeH="0" baseline="0" noProof="0" dirty="0">
              <a:ln>
                <a:noFill/>
              </a:ln>
              <a:solidFill>
                <a:srgbClr val="004773"/>
              </a:solidFill>
              <a:effectLst/>
              <a:uLnTx/>
              <a:uFillTx/>
              <a:latin typeface="Arial" charset="0"/>
              <a:ea typeface="+mj-ea"/>
              <a:cs typeface="+mj-cs"/>
            </a:endParaRPr>
          </a:p>
        </p:txBody>
      </p:sp>
      <p:sp>
        <p:nvSpPr>
          <p:cNvPr id="32" name="Slide Number Placeholder 1">
            <a:extLst>
              <a:ext uri="{FF2B5EF4-FFF2-40B4-BE49-F238E27FC236}">
                <a16:creationId xmlns:a16="http://schemas.microsoft.com/office/drawing/2014/main" id="{6875DAC6-B6BD-4111-AD0B-DD294000CDD3}"/>
              </a:ext>
            </a:extLst>
          </p:cNvPr>
          <p:cNvSpPr txBox="1">
            <a:spLocks/>
          </p:cNvSpPr>
          <p:nvPr/>
        </p:nvSpPr>
        <p:spPr>
          <a:xfrm>
            <a:off x="576000" y="6218376"/>
            <a:ext cx="648000" cy="648002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nl-NL"/>
            </a:defPPr>
            <a:lvl1pPr marL="0" algn="l" defTabSz="914400" rtl="0" eaLnBrk="1" latinLnBrk="0" hangingPunct="1">
              <a:defRPr sz="1200" kern="1200" baseline="0">
                <a:solidFill>
                  <a:schemeClr val="bg1"/>
                </a:solidFill>
                <a:latin typeface="Arial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5E77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5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458E287A-8D78-21C5-9E3D-DC764F37BCD5}"/>
              </a:ext>
            </a:extLst>
          </p:cNvPr>
          <p:cNvSpPr/>
          <p:nvPr/>
        </p:nvSpPr>
        <p:spPr>
          <a:xfrm>
            <a:off x="960963" y="1864856"/>
            <a:ext cx="4804837" cy="965184"/>
          </a:xfrm>
          <a:prstGeom prst="roundRect">
            <a:avLst/>
          </a:prstGeom>
          <a:solidFill>
            <a:srgbClr val="1A8CB0"/>
          </a:solidFill>
          <a:ln w="12700" cap="flat" cmpd="sng" algn="ctr">
            <a:solidFill>
              <a:sysClr val="window" lastClr="FFFFFF">
                <a:hueOff val="0"/>
                <a:satOff val="0"/>
                <a:lumOff val="0"/>
                <a:alphaOff val="0"/>
              </a:sysClr>
            </a:solidFill>
            <a:prstDash val="solid"/>
            <a:miter lim="800000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36102495-D5B7-87DD-54D8-F474B68ABF5A}"/>
              </a:ext>
            </a:extLst>
          </p:cNvPr>
          <p:cNvSpPr/>
          <p:nvPr/>
        </p:nvSpPr>
        <p:spPr>
          <a:xfrm>
            <a:off x="1235671" y="2054994"/>
            <a:ext cx="4804837" cy="965184"/>
          </a:xfrm>
          <a:custGeom>
            <a:avLst/>
            <a:gdLst>
              <a:gd name="connsiteX0" fmla="*/ 0 w 2745170"/>
              <a:gd name="connsiteY0" fmla="*/ 125483 h 1254831"/>
              <a:gd name="connsiteX1" fmla="*/ 125483 w 2745170"/>
              <a:gd name="connsiteY1" fmla="*/ 0 h 1254831"/>
              <a:gd name="connsiteX2" fmla="*/ 2619687 w 2745170"/>
              <a:gd name="connsiteY2" fmla="*/ 0 h 1254831"/>
              <a:gd name="connsiteX3" fmla="*/ 2745170 w 2745170"/>
              <a:gd name="connsiteY3" fmla="*/ 125483 h 1254831"/>
              <a:gd name="connsiteX4" fmla="*/ 2745170 w 2745170"/>
              <a:gd name="connsiteY4" fmla="*/ 1129348 h 1254831"/>
              <a:gd name="connsiteX5" fmla="*/ 2619687 w 2745170"/>
              <a:gd name="connsiteY5" fmla="*/ 1254831 h 1254831"/>
              <a:gd name="connsiteX6" fmla="*/ 125483 w 2745170"/>
              <a:gd name="connsiteY6" fmla="*/ 1254831 h 1254831"/>
              <a:gd name="connsiteX7" fmla="*/ 0 w 2745170"/>
              <a:gd name="connsiteY7" fmla="*/ 1129348 h 1254831"/>
              <a:gd name="connsiteX8" fmla="*/ 0 w 2745170"/>
              <a:gd name="connsiteY8" fmla="*/ 125483 h 12548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745170" h="1254831">
                <a:moveTo>
                  <a:pt x="0" y="125483"/>
                </a:moveTo>
                <a:cubicBezTo>
                  <a:pt x="0" y="56181"/>
                  <a:pt x="56181" y="0"/>
                  <a:pt x="125483" y="0"/>
                </a:cubicBezTo>
                <a:lnTo>
                  <a:pt x="2619687" y="0"/>
                </a:lnTo>
                <a:cubicBezTo>
                  <a:pt x="2688989" y="0"/>
                  <a:pt x="2745170" y="56181"/>
                  <a:pt x="2745170" y="125483"/>
                </a:cubicBezTo>
                <a:lnTo>
                  <a:pt x="2745170" y="1129348"/>
                </a:lnTo>
                <a:cubicBezTo>
                  <a:pt x="2745170" y="1198650"/>
                  <a:pt x="2688989" y="1254831"/>
                  <a:pt x="2619687" y="1254831"/>
                </a:cubicBezTo>
                <a:lnTo>
                  <a:pt x="125483" y="1254831"/>
                </a:lnTo>
                <a:cubicBezTo>
                  <a:pt x="56181" y="1254831"/>
                  <a:pt x="0" y="1198650"/>
                  <a:pt x="0" y="1129348"/>
                </a:cubicBezTo>
                <a:lnTo>
                  <a:pt x="0" y="125483"/>
                </a:lnTo>
                <a:close/>
              </a:path>
            </a:pathLst>
          </a:custGeom>
          <a:solidFill>
            <a:sysClr val="window" lastClr="FFFFFF">
              <a:alpha val="90000"/>
              <a:hueOff val="0"/>
              <a:satOff val="0"/>
              <a:lumOff val="0"/>
              <a:alphaOff val="0"/>
            </a:sysClr>
          </a:solidFill>
          <a:ln w="12700" cap="flat" cmpd="sng" algn="ctr">
            <a:solidFill>
              <a:srgbClr val="4472C4">
                <a:hueOff val="0"/>
                <a:satOff val="0"/>
                <a:lumOff val="0"/>
                <a:alphaOff val="0"/>
              </a:srgbClr>
            </a:solidFill>
            <a:prstDash val="solid"/>
            <a:miter lim="800000"/>
          </a:ln>
          <a:effectLst/>
        </p:spPr>
        <p:txBody>
          <a:bodyPr spcFirstLastPara="0" vert="horz" wrap="square" lIns="235889" tIns="235889" rIns="235889" bIns="235889" numCol="1" spcCol="1270" anchor="ctr" anchorCtr="0">
            <a:noAutofit/>
          </a:bodyPr>
          <a:lstStyle/>
          <a:p>
            <a:pPr marL="0" marR="0" lvl="0" indent="0" algn="ctr" defTabSz="124460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B3D4D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1. Conduct F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B3D4D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ocus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B3D4D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G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B3D4D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roups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B3D4D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Picture 14" descr="A person holding a stack of papers&#10;&#10;AI-generated content may be incorrect.">
            <a:extLst>
              <a:ext uri="{FF2B5EF4-FFF2-40B4-BE49-F238E27FC236}">
                <a16:creationId xmlns:a16="http://schemas.microsoft.com/office/drawing/2014/main" id="{F04ACC4A-EB49-9167-FD38-2F22891A3C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3788" y="3260941"/>
            <a:ext cx="4332212" cy="2436869"/>
          </a:xfrm>
          <a:prstGeom prst="rect">
            <a:avLst/>
          </a:prstGeom>
        </p:spPr>
      </p:pic>
      <p:pic>
        <p:nvPicPr>
          <p:cNvPr id="16" name="Picture 15" descr="A person standing in front of a group of people&#10;&#10;AI-generated content may be incorrect.">
            <a:extLst>
              <a:ext uri="{FF2B5EF4-FFF2-40B4-BE49-F238E27FC236}">
                <a16:creationId xmlns:a16="http://schemas.microsoft.com/office/drawing/2014/main" id="{B023C375-C6EA-2109-CF0D-82905D5A93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3788" y="585110"/>
            <a:ext cx="4333875" cy="2419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438596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2AA712-04E3-C558-3CEC-65FBFD82ED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id="{63293B15-CD2D-22F1-896D-6BBB15DB89E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000"/>
          <a:stretch/>
        </p:blipFill>
        <p:spPr>
          <a:xfrm>
            <a:off x="0" y="0"/>
            <a:ext cx="12192000" cy="5486400"/>
          </a:xfrm>
          <a:prstGeom prst="rect">
            <a:avLst/>
          </a:prstGeom>
        </p:spPr>
      </p:pic>
      <p:sp>
        <p:nvSpPr>
          <p:cNvPr id="31" name="Title 1">
            <a:extLst>
              <a:ext uri="{FF2B5EF4-FFF2-40B4-BE49-F238E27FC236}">
                <a16:creationId xmlns:a16="http://schemas.microsoft.com/office/drawing/2014/main" id="{D22D83F5-F783-DFAC-E7A7-81C2DDA71F30}"/>
              </a:ext>
            </a:extLst>
          </p:cNvPr>
          <p:cNvSpPr txBox="1">
            <a:spLocks/>
          </p:cNvSpPr>
          <p:nvPr/>
        </p:nvSpPr>
        <p:spPr>
          <a:xfrm>
            <a:off x="1643448" y="576000"/>
            <a:ext cx="9973751" cy="1325563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 baseline="0">
                <a:solidFill>
                  <a:srgbClr val="52BDEC"/>
                </a:solidFill>
                <a:latin typeface="Arial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4773"/>
                </a:solidFill>
                <a:effectLst/>
                <a:uLnTx/>
                <a:uFillTx/>
                <a:latin typeface="Arial" charset="0"/>
                <a:ea typeface="+mj-ea"/>
                <a:cs typeface="+mj-cs"/>
              </a:rPr>
              <a:t>How did we do it?</a:t>
            </a:r>
            <a:endParaRPr kumimoji="0" lang="en-GB" sz="4000" b="1" i="0" u="none" strike="noStrike" kern="1200" cap="none" spc="0" normalizeH="0" baseline="0" noProof="0" dirty="0">
              <a:ln>
                <a:noFill/>
              </a:ln>
              <a:solidFill>
                <a:srgbClr val="004773"/>
              </a:solidFill>
              <a:effectLst/>
              <a:uLnTx/>
              <a:uFillTx/>
              <a:latin typeface="Arial" charset="0"/>
              <a:ea typeface="+mj-ea"/>
              <a:cs typeface="+mj-cs"/>
            </a:endParaRPr>
          </a:p>
        </p:txBody>
      </p:sp>
      <p:sp>
        <p:nvSpPr>
          <p:cNvPr id="32" name="Slide Number Placeholder 1">
            <a:extLst>
              <a:ext uri="{FF2B5EF4-FFF2-40B4-BE49-F238E27FC236}">
                <a16:creationId xmlns:a16="http://schemas.microsoft.com/office/drawing/2014/main" id="{91E4C5B9-4172-195C-CF6B-8FB38C6B1DB5}"/>
              </a:ext>
            </a:extLst>
          </p:cNvPr>
          <p:cNvSpPr txBox="1">
            <a:spLocks/>
          </p:cNvSpPr>
          <p:nvPr/>
        </p:nvSpPr>
        <p:spPr>
          <a:xfrm>
            <a:off x="576000" y="6218376"/>
            <a:ext cx="648000" cy="648002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nl-NL"/>
            </a:defPPr>
            <a:lvl1pPr marL="0" algn="l" defTabSz="914400" rtl="0" eaLnBrk="1" latinLnBrk="0" hangingPunct="1">
              <a:defRPr sz="1200" kern="1200" baseline="0">
                <a:solidFill>
                  <a:schemeClr val="bg1"/>
                </a:solidFill>
                <a:latin typeface="Arial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5E77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5</a:t>
            </a:r>
          </a:p>
        </p:txBody>
      </p:sp>
      <p:pic>
        <p:nvPicPr>
          <p:cNvPr id="9" name="Picture 8" descr="A person standing in front of a group of people&#10;&#10;AI-generated content may be incorrect.">
            <a:extLst>
              <a:ext uri="{FF2B5EF4-FFF2-40B4-BE49-F238E27FC236}">
                <a16:creationId xmlns:a16="http://schemas.microsoft.com/office/drawing/2014/main" id="{238703F4-03D4-197F-37CE-EA217EAAD7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3788" y="576000"/>
            <a:ext cx="4332212" cy="2418819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D89CCAC2-6B6D-4E14-4F8F-41296C5B2A44}"/>
              </a:ext>
            </a:extLst>
          </p:cNvPr>
          <p:cNvSpPr/>
          <p:nvPr/>
        </p:nvSpPr>
        <p:spPr>
          <a:xfrm>
            <a:off x="960963" y="1864856"/>
            <a:ext cx="4804837" cy="965184"/>
          </a:xfrm>
          <a:prstGeom prst="roundRect">
            <a:avLst/>
          </a:prstGeom>
          <a:solidFill>
            <a:srgbClr val="1A8CB0"/>
          </a:solidFill>
          <a:ln w="12700" cap="flat" cmpd="sng" algn="ctr">
            <a:solidFill>
              <a:sysClr val="window" lastClr="FFFFFF">
                <a:hueOff val="0"/>
                <a:satOff val="0"/>
                <a:lumOff val="0"/>
                <a:alphaOff val="0"/>
              </a:sysClr>
            </a:solidFill>
            <a:prstDash val="solid"/>
            <a:miter lim="800000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3F55B01C-EF74-DD8F-EAA4-80F20AB14402}"/>
              </a:ext>
            </a:extLst>
          </p:cNvPr>
          <p:cNvSpPr/>
          <p:nvPr/>
        </p:nvSpPr>
        <p:spPr>
          <a:xfrm>
            <a:off x="1235671" y="2054994"/>
            <a:ext cx="4804837" cy="965184"/>
          </a:xfrm>
          <a:custGeom>
            <a:avLst/>
            <a:gdLst>
              <a:gd name="connsiteX0" fmla="*/ 0 w 2745170"/>
              <a:gd name="connsiteY0" fmla="*/ 125483 h 1254831"/>
              <a:gd name="connsiteX1" fmla="*/ 125483 w 2745170"/>
              <a:gd name="connsiteY1" fmla="*/ 0 h 1254831"/>
              <a:gd name="connsiteX2" fmla="*/ 2619687 w 2745170"/>
              <a:gd name="connsiteY2" fmla="*/ 0 h 1254831"/>
              <a:gd name="connsiteX3" fmla="*/ 2745170 w 2745170"/>
              <a:gd name="connsiteY3" fmla="*/ 125483 h 1254831"/>
              <a:gd name="connsiteX4" fmla="*/ 2745170 w 2745170"/>
              <a:gd name="connsiteY4" fmla="*/ 1129348 h 1254831"/>
              <a:gd name="connsiteX5" fmla="*/ 2619687 w 2745170"/>
              <a:gd name="connsiteY5" fmla="*/ 1254831 h 1254831"/>
              <a:gd name="connsiteX6" fmla="*/ 125483 w 2745170"/>
              <a:gd name="connsiteY6" fmla="*/ 1254831 h 1254831"/>
              <a:gd name="connsiteX7" fmla="*/ 0 w 2745170"/>
              <a:gd name="connsiteY7" fmla="*/ 1129348 h 1254831"/>
              <a:gd name="connsiteX8" fmla="*/ 0 w 2745170"/>
              <a:gd name="connsiteY8" fmla="*/ 125483 h 12548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745170" h="1254831">
                <a:moveTo>
                  <a:pt x="0" y="125483"/>
                </a:moveTo>
                <a:cubicBezTo>
                  <a:pt x="0" y="56181"/>
                  <a:pt x="56181" y="0"/>
                  <a:pt x="125483" y="0"/>
                </a:cubicBezTo>
                <a:lnTo>
                  <a:pt x="2619687" y="0"/>
                </a:lnTo>
                <a:cubicBezTo>
                  <a:pt x="2688989" y="0"/>
                  <a:pt x="2745170" y="56181"/>
                  <a:pt x="2745170" y="125483"/>
                </a:cubicBezTo>
                <a:lnTo>
                  <a:pt x="2745170" y="1129348"/>
                </a:lnTo>
                <a:cubicBezTo>
                  <a:pt x="2745170" y="1198650"/>
                  <a:pt x="2688989" y="1254831"/>
                  <a:pt x="2619687" y="1254831"/>
                </a:cubicBezTo>
                <a:lnTo>
                  <a:pt x="125483" y="1254831"/>
                </a:lnTo>
                <a:cubicBezTo>
                  <a:pt x="56181" y="1254831"/>
                  <a:pt x="0" y="1198650"/>
                  <a:pt x="0" y="1129348"/>
                </a:cubicBezTo>
                <a:lnTo>
                  <a:pt x="0" y="125483"/>
                </a:lnTo>
                <a:close/>
              </a:path>
            </a:pathLst>
          </a:custGeom>
          <a:solidFill>
            <a:sysClr val="window" lastClr="FFFFFF">
              <a:alpha val="90000"/>
              <a:hueOff val="0"/>
              <a:satOff val="0"/>
              <a:lumOff val="0"/>
              <a:alphaOff val="0"/>
            </a:sysClr>
          </a:solidFill>
          <a:ln w="12700" cap="flat" cmpd="sng" algn="ctr">
            <a:solidFill>
              <a:srgbClr val="4472C4">
                <a:hueOff val="0"/>
                <a:satOff val="0"/>
                <a:lumOff val="0"/>
                <a:alphaOff val="0"/>
              </a:srgbClr>
            </a:solidFill>
            <a:prstDash val="solid"/>
            <a:miter lim="800000"/>
          </a:ln>
          <a:effectLst/>
        </p:spPr>
        <p:txBody>
          <a:bodyPr spcFirstLastPara="0" vert="horz" wrap="square" lIns="235889" tIns="235889" rIns="235889" bIns="235889" numCol="1" spcCol="1270" anchor="ctr" anchorCtr="0">
            <a:noAutofit/>
          </a:bodyPr>
          <a:lstStyle/>
          <a:p>
            <a:pPr marL="0" marR="0" lvl="0" indent="0" algn="ctr" defTabSz="124460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B3D4D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1. Conduct F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B3D4D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ocus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B3D4D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G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B3D4D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roups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B3D4D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276009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E088CD-C92E-7584-4146-254EE9906C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id="{93F45C7A-D1FC-6B02-EC2C-1816B748C49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000"/>
          <a:stretch/>
        </p:blipFill>
        <p:spPr>
          <a:xfrm>
            <a:off x="0" y="0"/>
            <a:ext cx="12192000" cy="5486400"/>
          </a:xfrm>
          <a:prstGeom prst="rect">
            <a:avLst/>
          </a:prstGeom>
        </p:spPr>
      </p:pic>
      <p:sp>
        <p:nvSpPr>
          <p:cNvPr id="31" name="Title 1">
            <a:extLst>
              <a:ext uri="{FF2B5EF4-FFF2-40B4-BE49-F238E27FC236}">
                <a16:creationId xmlns:a16="http://schemas.microsoft.com/office/drawing/2014/main" id="{3C5CDA79-2D0B-D924-C302-71368B8B6A7D}"/>
              </a:ext>
            </a:extLst>
          </p:cNvPr>
          <p:cNvSpPr txBox="1">
            <a:spLocks/>
          </p:cNvSpPr>
          <p:nvPr/>
        </p:nvSpPr>
        <p:spPr>
          <a:xfrm>
            <a:off x="1643448" y="576000"/>
            <a:ext cx="9973751" cy="1325563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 baseline="0">
                <a:solidFill>
                  <a:srgbClr val="52BDEC"/>
                </a:solidFill>
                <a:latin typeface="Arial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4773"/>
                </a:solidFill>
                <a:effectLst/>
                <a:uLnTx/>
                <a:uFillTx/>
                <a:latin typeface="Arial" charset="0"/>
                <a:ea typeface="+mj-ea"/>
                <a:cs typeface="+mj-cs"/>
              </a:rPr>
              <a:t>How did we do it?</a:t>
            </a:r>
            <a:endParaRPr kumimoji="0" lang="en-GB" sz="4000" b="1" i="0" u="none" strike="noStrike" kern="1200" cap="none" spc="0" normalizeH="0" baseline="0" noProof="0" dirty="0">
              <a:ln>
                <a:noFill/>
              </a:ln>
              <a:solidFill>
                <a:srgbClr val="004773"/>
              </a:solidFill>
              <a:effectLst/>
              <a:uLnTx/>
              <a:uFillTx/>
              <a:latin typeface="Arial" charset="0"/>
              <a:ea typeface="+mj-ea"/>
              <a:cs typeface="+mj-cs"/>
            </a:endParaRPr>
          </a:p>
        </p:txBody>
      </p:sp>
      <p:sp>
        <p:nvSpPr>
          <p:cNvPr id="32" name="Slide Number Placeholder 1">
            <a:extLst>
              <a:ext uri="{FF2B5EF4-FFF2-40B4-BE49-F238E27FC236}">
                <a16:creationId xmlns:a16="http://schemas.microsoft.com/office/drawing/2014/main" id="{323B1EBF-031C-DF52-BD4B-2B8ACE5A3AAB}"/>
              </a:ext>
            </a:extLst>
          </p:cNvPr>
          <p:cNvSpPr txBox="1">
            <a:spLocks/>
          </p:cNvSpPr>
          <p:nvPr/>
        </p:nvSpPr>
        <p:spPr>
          <a:xfrm>
            <a:off x="576000" y="6218376"/>
            <a:ext cx="648000" cy="648002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nl-NL"/>
            </a:defPPr>
            <a:lvl1pPr marL="0" algn="l" defTabSz="914400" rtl="0" eaLnBrk="1" latinLnBrk="0" hangingPunct="1">
              <a:defRPr sz="1200" kern="1200" baseline="0">
                <a:solidFill>
                  <a:schemeClr val="bg1"/>
                </a:solidFill>
                <a:latin typeface="Arial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5E77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5</a:t>
            </a:r>
          </a:p>
        </p:txBody>
      </p:sp>
      <p:pic>
        <p:nvPicPr>
          <p:cNvPr id="2" name="Picture 1" descr="A person standing in front of a group of people&#10;&#10;AI-generated content may be incorrect.">
            <a:extLst>
              <a:ext uri="{FF2B5EF4-FFF2-40B4-BE49-F238E27FC236}">
                <a16:creationId xmlns:a16="http://schemas.microsoft.com/office/drawing/2014/main" id="{96E31C82-0AA0-EC9C-9AE7-13CEE9D9C7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3788" y="585110"/>
            <a:ext cx="4333875" cy="241935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44D10CD9-602E-81AE-0D20-A9D5D11788E3}"/>
              </a:ext>
            </a:extLst>
          </p:cNvPr>
          <p:cNvSpPr/>
          <p:nvPr/>
        </p:nvSpPr>
        <p:spPr>
          <a:xfrm>
            <a:off x="960963" y="1864856"/>
            <a:ext cx="4804837" cy="965184"/>
          </a:xfrm>
          <a:prstGeom prst="roundRect">
            <a:avLst/>
          </a:prstGeom>
          <a:solidFill>
            <a:srgbClr val="1A8CB0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E2A56034-F7A6-68D9-CA17-3DD2AD1373D9}"/>
              </a:ext>
            </a:extLst>
          </p:cNvPr>
          <p:cNvSpPr/>
          <p:nvPr/>
        </p:nvSpPr>
        <p:spPr>
          <a:xfrm>
            <a:off x="1235671" y="2054994"/>
            <a:ext cx="4804837" cy="965184"/>
          </a:xfrm>
          <a:custGeom>
            <a:avLst/>
            <a:gdLst>
              <a:gd name="connsiteX0" fmla="*/ 0 w 2745170"/>
              <a:gd name="connsiteY0" fmla="*/ 125483 h 1254831"/>
              <a:gd name="connsiteX1" fmla="*/ 125483 w 2745170"/>
              <a:gd name="connsiteY1" fmla="*/ 0 h 1254831"/>
              <a:gd name="connsiteX2" fmla="*/ 2619687 w 2745170"/>
              <a:gd name="connsiteY2" fmla="*/ 0 h 1254831"/>
              <a:gd name="connsiteX3" fmla="*/ 2745170 w 2745170"/>
              <a:gd name="connsiteY3" fmla="*/ 125483 h 1254831"/>
              <a:gd name="connsiteX4" fmla="*/ 2745170 w 2745170"/>
              <a:gd name="connsiteY4" fmla="*/ 1129348 h 1254831"/>
              <a:gd name="connsiteX5" fmla="*/ 2619687 w 2745170"/>
              <a:gd name="connsiteY5" fmla="*/ 1254831 h 1254831"/>
              <a:gd name="connsiteX6" fmla="*/ 125483 w 2745170"/>
              <a:gd name="connsiteY6" fmla="*/ 1254831 h 1254831"/>
              <a:gd name="connsiteX7" fmla="*/ 0 w 2745170"/>
              <a:gd name="connsiteY7" fmla="*/ 1129348 h 1254831"/>
              <a:gd name="connsiteX8" fmla="*/ 0 w 2745170"/>
              <a:gd name="connsiteY8" fmla="*/ 125483 h 12548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745170" h="1254831">
                <a:moveTo>
                  <a:pt x="0" y="125483"/>
                </a:moveTo>
                <a:cubicBezTo>
                  <a:pt x="0" y="56181"/>
                  <a:pt x="56181" y="0"/>
                  <a:pt x="125483" y="0"/>
                </a:cubicBezTo>
                <a:lnTo>
                  <a:pt x="2619687" y="0"/>
                </a:lnTo>
                <a:cubicBezTo>
                  <a:pt x="2688989" y="0"/>
                  <a:pt x="2745170" y="56181"/>
                  <a:pt x="2745170" y="125483"/>
                </a:cubicBezTo>
                <a:lnTo>
                  <a:pt x="2745170" y="1129348"/>
                </a:lnTo>
                <a:cubicBezTo>
                  <a:pt x="2745170" y="1198650"/>
                  <a:pt x="2688989" y="1254831"/>
                  <a:pt x="2619687" y="1254831"/>
                </a:cubicBezTo>
                <a:lnTo>
                  <a:pt x="125483" y="1254831"/>
                </a:lnTo>
                <a:cubicBezTo>
                  <a:pt x="56181" y="1254831"/>
                  <a:pt x="0" y="1198650"/>
                  <a:pt x="0" y="1129348"/>
                </a:cubicBezTo>
                <a:lnTo>
                  <a:pt x="0" y="125483"/>
                </a:lnTo>
                <a:close/>
              </a:path>
            </a:pathLst>
          </a:custGeom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235889" tIns="235889" rIns="235889" bIns="235889" numCol="1" spcCol="1270" anchor="ctr" anchorCtr="0">
            <a:noAutofit/>
          </a:bodyPr>
          <a:lstStyle/>
          <a:p>
            <a:pPr marL="0" marR="0" lvl="0" indent="0" algn="ctr" defTabSz="12446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B3D4D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1. Conduct </a:t>
            </a:r>
            <a:r>
              <a:rPr lang="en-US" sz="3200" dirty="0">
                <a:solidFill>
                  <a:srgbClr val="0B3D4D"/>
                </a:solidFill>
                <a:latin typeface="Calibri" panose="020F0502020204030204"/>
              </a:rPr>
              <a:t>F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B3D4D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ocus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B3D4D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lang="en-US" sz="3200" dirty="0">
                <a:solidFill>
                  <a:srgbClr val="0B3D4D"/>
                </a:solidFill>
                <a:latin typeface="Calibri" panose="020F0502020204030204"/>
              </a:rPr>
              <a:t>G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B3D4D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roups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B3D4D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B342769D-2B04-C07F-BA5D-24BC9F66FBF5}"/>
              </a:ext>
            </a:extLst>
          </p:cNvPr>
          <p:cNvSpPr/>
          <p:nvPr/>
        </p:nvSpPr>
        <p:spPr>
          <a:xfrm>
            <a:off x="2128669" y="3125267"/>
            <a:ext cx="4804837" cy="965184"/>
          </a:xfrm>
          <a:prstGeom prst="roundRect">
            <a:avLst/>
          </a:prstGeom>
          <a:solidFill>
            <a:srgbClr val="4DC1E5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8070BE47-807B-F572-B49A-08951BDB34E1}"/>
              </a:ext>
            </a:extLst>
          </p:cNvPr>
          <p:cNvSpPr/>
          <p:nvPr/>
        </p:nvSpPr>
        <p:spPr>
          <a:xfrm>
            <a:off x="2403377" y="3315405"/>
            <a:ext cx="4804837" cy="965184"/>
          </a:xfrm>
          <a:custGeom>
            <a:avLst/>
            <a:gdLst>
              <a:gd name="connsiteX0" fmla="*/ 0 w 2745170"/>
              <a:gd name="connsiteY0" fmla="*/ 125483 h 1254831"/>
              <a:gd name="connsiteX1" fmla="*/ 125483 w 2745170"/>
              <a:gd name="connsiteY1" fmla="*/ 0 h 1254831"/>
              <a:gd name="connsiteX2" fmla="*/ 2619687 w 2745170"/>
              <a:gd name="connsiteY2" fmla="*/ 0 h 1254831"/>
              <a:gd name="connsiteX3" fmla="*/ 2745170 w 2745170"/>
              <a:gd name="connsiteY3" fmla="*/ 125483 h 1254831"/>
              <a:gd name="connsiteX4" fmla="*/ 2745170 w 2745170"/>
              <a:gd name="connsiteY4" fmla="*/ 1129348 h 1254831"/>
              <a:gd name="connsiteX5" fmla="*/ 2619687 w 2745170"/>
              <a:gd name="connsiteY5" fmla="*/ 1254831 h 1254831"/>
              <a:gd name="connsiteX6" fmla="*/ 125483 w 2745170"/>
              <a:gd name="connsiteY6" fmla="*/ 1254831 h 1254831"/>
              <a:gd name="connsiteX7" fmla="*/ 0 w 2745170"/>
              <a:gd name="connsiteY7" fmla="*/ 1129348 h 1254831"/>
              <a:gd name="connsiteX8" fmla="*/ 0 w 2745170"/>
              <a:gd name="connsiteY8" fmla="*/ 125483 h 12548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745170" h="1254831">
                <a:moveTo>
                  <a:pt x="0" y="125483"/>
                </a:moveTo>
                <a:cubicBezTo>
                  <a:pt x="0" y="56181"/>
                  <a:pt x="56181" y="0"/>
                  <a:pt x="125483" y="0"/>
                </a:cubicBezTo>
                <a:lnTo>
                  <a:pt x="2619687" y="0"/>
                </a:lnTo>
                <a:cubicBezTo>
                  <a:pt x="2688989" y="0"/>
                  <a:pt x="2745170" y="56181"/>
                  <a:pt x="2745170" y="125483"/>
                </a:cubicBezTo>
                <a:lnTo>
                  <a:pt x="2745170" y="1129348"/>
                </a:lnTo>
                <a:cubicBezTo>
                  <a:pt x="2745170" y="1198650"/>
                  <a:pt x="2688989" y="1254831"/>
                  <a:pt x="2619687" y="1254831"/>
                </a:cubicBezTo>
                <a:lnTo>
                  <a:pt x="125483" y="1254831"/>
                </a:lnTo>
                <a:cubicBezTo>
                  <a:pt x="56181" y="1254831"/>
                  <a:pt x="0" y="1198650"/>
                  <a:pt x="0" y="1129348"/>
                </a:cubicBezTo>
                <a:lnTo>
                  <a:pt x="0" y="125483"/>
                </a:lnTo>
                <a:close/>
              </a:path>
            </a:pathLst>
          </a:custGeom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235889" tIns="235889" rIns="235889" bIns="235889" numCol="1" spcCol="1270" anchor="ctr" anchorCtr="0">
            <a:noAutofit/>
          </a:bodyPr>
          <a:lstStyle/>
          <a:p>
            <a:pPr marL="0" marR="0" lvl="0" indent="0" algn="ctr" defTabSz="12446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B3D4D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B3D4D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Analyse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B3D4D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Data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B38D234A-7881-E8EE-AA89-C5C7456EA9BF}"/>
              </a:ext>
            </a:extLst>
          </p:cNvPr>
          <p:cNvSpPr/>
          <p:nvPr/>
        </p:nvSpPr>
        <p:spPr>
          <a:xfrm>
            <a:off x="3296375" y="4407567"/>
            <a:ext cx="4804837" cy="965184"/>
          </a:xfrm>
          <a:prstGeom prst="roundRect">
            <a:avLst/>
          </a:prstGeom>
          <a:solidFill>
            <a:srgbClr val="91D9EF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en-US">
              <a:solidFill>
                <a:srgbClr val="91D9EF"/>
              </a:solidFill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50EA9F7C-2593-5D17-2E72-D16B6A64A388}"/>
              </a:ext>
            </a:extLst>
          </p:cNvPr>
          <p:cNvSpPr/>
          <p:nvPr/>
        </p:nvSpPr>
        <p:spPr>
          <a:xfrm>
            <a:off x="3571083" y="4597705"/>
            <a:ext cx="4804837" cy="965184"/>
          </a:xfrm>
          <a:custGeom>
            <a:avLst/>
            <a:gdLst>
              <a:gd name="connsiteX0" fmla="*/ 0 w 2745170"/>
              <a:gd name="connsiteY0" fmla="*/ 125483 h 1254831"/>
              <a:gd name="connsiteX1" fmla="*/ 125483 w 2745170"/>
              <a:gd name="connsiteY1" fmla="*/ 0 h 1254831"/>
              <a:gd name="connsiteX2" fmla="*/ 2619687 w 2745170"/>
              <a:gd name="connsiteY2" fmla="*/ 0 h 1254831"/>
              <a:gd name="connsiteX3" fmla="*/ 2745170 w 2745170"/>
              <a:gd name="connsiteY3" fmla="*/ 125483 h 1254831"/>
              <a:gd name="connsiteX4" fmla="*/ 2745170 w 2745170"/>
              <a:gd name="connsiteY4" fmla="*/ 1129348 h 1254831"/>
              <a:gd name="connsiteX5" fmla="*/ 2619687 w 2745170"/>
              <a:gd name="connsiteY5" fmla="*/ 1254831 h 1254831"/>
              <a:gd name="connsiteX6" fmla="*/ 125483 w 2745170"/>
              <a:gd name="connsiteY6" fmla="*/ 1254831 h 1254831"/>
              <a:gd name="connsiteX7" fmla="*/ 0 w 2745170"/>
              <a:gd name="connsiteY7" fmla="*/ 1129348 h 1254831"/>
              <a:gd name="connsiteX8" fmla="*/ 0 w 2745170"/>
              <a:gd name="connsiteY8" fmla="*/ 125483 h 12548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745170" h="1254831">
                <a:moveTo>
                  <a:pt x="0" y="125483"/>
                </a:moveTo>
                <a:cubicBezTo>
                  <a:pt x="0" y="56181"/>
                  <a:pt x="56181" y="0"/>
                  <a:pt x="125483" y="0"/>
                </a:cubicBezTo>
                <a:lnTo>
                  <a:pt x="2619687" y="0"/>
                </a:lnTo>
                <a:cubicBezTo>
                  <a:pt x="2688989" y="0"/>
                  <a:pt x="2745170" y="56181"/>
                  <a:pt x="2745170" y="125483"/>
                </a:cubicBezTo>
                <a:lnTo>
                  <a:pt x="2745170" y="1129348"/>
                </a:lnTo>
                <a:cubicBezTo>
                  <a:pt x="2745170" y="1198650"/>
                  <a:pt x="2688989" y="1254831"/>
                  <a:pt x="2619687" y="1254831"/>
                </a:cubicBezTo>
                <a:lnTo>
                  <a:pt x="125483" y="1254831"/>
                </a:lnTo>
                <a:cubicBezTo>
                  <a:pt x="56181" y="1254831"/>
                  <a:pt x="0" y="1198650"/>
                  <a:pt x="0" y="1129348"/>
                </a:cubicBezTo>
                <a:lnTo>
                  <a:pt x="0" y="125483"/>
                </a:lnTo>
                <a:close/>
              </a:path>
            </a:pathLst>
          </a:custGeom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235889" tIns="235889" rIns="235889" bIns="235889" numCol="1" spcCol="1270" anchor="ctr" anchorCtr="0">
            <a:noAutofit/>
          </a:bodyPr>
          <a:lstStyle/>
          <a:p>
            <a:pPr marL="0" marR="0" lvl="0" indent="0" algn="ctr" defTabSz="12446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srgbClr val="0B3D4D"/>
                </a:solidFill>
                <a:latin typeface="Calibri" panose="020F0502020204030204"/>
              </a:rPr>
              <a:t>3. Report Data</a:t>
            </a:r>
          </a:p>
        </p:txBody>
      </p:sp>
    </p:spTree>
    <p:extLst>
      <p:ext uri="{BB962C8B-B14F-4D97-AF65-F5344CB8AC3E}">
        <p14:creationId xmlns:p14="http://schemas.microsoft.com/office/powerpoint/2010/main" val="3597595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1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0AE2DF-4468-4F28-AE18-83620F8D72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id="{5DEA8217-ECB0-187A-C380-6BE9DDEDC27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000"/>
          <a:stretch/>
        </p:blipFill>
        <p:spPr>
          <a:xfrm>
            <a:off x="0" y="0"/>
            <a:ext cx="12192000" cy="5486400"/>
          </a:xfrm>
          <a:prstGeom prst="rect">
            <a:avLst/>
          </a:prstGeom>
        </p:spPr>
      </p:pic>
      <p:sp>
        <p:nvSpPr>
          <p:cNvPr id="31" name="Title 1">
            <a:extLst>
              <a:ext uri="{FF2B5EF4-FFF2-40B4-BE49-F238E27FC236}">
                <a16:creationId xmlns:a16="http://schemas.microsoft.com/office/drawing/2014/main" id="{0FA8E939-D882-9560-6763-B3505D79BE89}"/>
              </a:ext>
            </a:extLst>
          </p:cNvPr>
          <p:cNvSpPr txBox="1">
            <a:spLocks/>
          </p:cNvSpPr>
          <p:nvPr/>
        </p:nvSpPr>
        <p:spPr>
          <a:xfrm>
            <a:off x="1643448" y="576000"/>
            <a:ext cx="9973751" cy="1325563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 baseline="0">
                <a:solidFill>
                  <a:srgbClr val="52BDEC"/>
                </a:solidFill>
                <a:latin typeface="Arial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4773"/>
                </a:solidFill>
                <a:effectLst/>
                <a:uLnTx/>
                <a:uFillTx/>
                <a:latin typeface="Arial" charset="0"/>
                <a:ea typeface="+mj-ea"/>
                <a:cs typeface="+mj-cs"/>
              </a:rPr>
              <a:t>How did we do it?</a:t>
            </a:r>
            <a:b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4773"/>
                </a:solidFill>
                <a:effectLst/>
                <a:uLnTx/>
                <a:uFillTx/>
                <a:latin typeface="Arial" charset="0"/>
                <a:ea typeface="+mj-ea"/>
                <a:cs typeface="+mj-cs"/>
              </a:rPr>
            </a:b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4773"/>
                </a:solidFill>
                <a:effectLst/>
                <a:uLnTx/>
                <a:uFillTx/>
                <a:latin typeface="Arial" charset="0"/>
                <a:ea typeface="+mj-ea"/>
                <a:cs typeface="+mj-cs"/>
              </a:rPr>
              <a:t>1. Conduct Focus Groups</a:t>
            </a:r>
            <a:endParaRPr kumimoji="0" lang="en-GB" sz="4000" b="1" i="0" u="none" strike="noStrike" kern="1200" cap="none" spc="0" normalizeH="0" baseline="0" noProof="0" dirty="0">
              <a:ln>
                <a:noFill/>
              </a:ln>
              <a:solidFill>
                <a:srgbClr val="004773"/>
              </a:solidFill>
              <a:effectLst/>
              <a:uLnTx/>
              <a:uFillTx/>
              <a:latin typeface="Arial" charset="0"/>
              <a:ea typeface="+mj-ea"/>
              <a:cs typeface="+mj-cs"/>
            </a:endParaRPr>
          </a:p>
        </p:txBody>
      </p:sp>
      <p:sp>
        <p:nvSpPr>
          <p:cNvPr id="32" name="Slide Number Placeholder 1">
            <a:extLst>
              <a:ext uri="{FF2B5EF4-FFF2-40B4-BE49-F238E27FC236}">
                <a16:creationId xmlns:a16="http://schemas.microsoft.com/office/drawing/2014/main" id="{E153DFD9-B62E-CC78-F5D8-354A639086BA}"/>
              </a:ext>
            </a:extLst>
          </p:cNvPr>
          <p:cNvSpPr txBox="1">
            <a:spLocks/>
          </p:cNvSpPr>
          <p:nvPr/>
        </p:nvSpPr>
        <p:spPr>
          <a:xfrm>
            <a:off x="576000" y="6218376"/>
            <a:ext cx="648000" cy="648002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nl-NL"/>
            </a:defPPr>
            <a:lvl1pPr marL="0" algn="l" defTabSz="914400" rtl="0" eaLnBrk="1" latinLnBrk="0" hangingPunct="1">
              <a:defRPr sz="1200" kern="1200" baseline="0">
                <a:solidFill>
                  <a:schemeClr val="bg1"/>
                </a:solidFill>
                <a:latin typeface="Arial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800" dirty="0">
                <a:solidFill>
                  <a:srgbClr val="005E77"/>
                </a:solidFill>
              </a:rPr>
              <a:t>6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05E77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7" name="Isosceles Triangle 16">
            <a:extLst>
              <a:ext uri="{FF2B5EF4-FFF2-40B4-BE49-F238E27FC236}">
                <a16:creationId xmlns:a16="http://schemas.microsoft.com/office/drawing/2014/main" id="{8AB62B94-6F1C-D4DA-9930-28724ADF5249}"/>
              </a:ext>
            </a:extLst>
          </p:cNvPr>
          <p:cNvSpPr/>
          <p:nvPr/>
        </p:nvSpPr>
        <p:spPr>
          <a:xfrm rot="5400000">
            <a:off x="2197690" y="407959"/>
            <a:ext cx="2826886" cy="6192985"/>
          </a:xfrm>
          <a:prstGeom prst="triangle">
            <a:avLst/>
          </a:prstGeom>
          <a:noFill/>
          <a:ln w="38100" cap="flat" cmpd="sng" algn="ctr">
            <a:solidFill>
              <a:srgbClr val="4DC1E5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BE817C07-7025-281B-8E27-F0B32F749BB1}"/>
              </a:ext>
            </a:extLst>
          </p:cNvPr>
          <p:cNvSpPr/>
          <p:nvPr/>
        </p:nvSpPr>
        <p:spPr>
          <a:xfrm>
            <a:off x="6191046" y="3021859"/>
            <a:ext cx="2674865" cy="965184"/>
          </a:xfrm>
          <a:prstGeom prst="roundRect">
            <a:avLst/>
          </a:prstGeom>
          <a:solidFill>
            <a:srgbClr val="46ADCF"/>
          </a:solidFill>
          <a:ln w="12700" cap="flat" cmpd="sng" algn="ctr">
            <a:solidFill>
              <a:srgbClr val="4DC1E5"/>
            </a:solidFill>
            <a:prstDash val="solid"/>
            <a:miter lim="800000"/>
          </a:ln>
          <a:effectLst/>
        </p:spPr>
        <p:txBody>
          <a:bodyPr/>
          <a:lstStyle/>
          <a:p>
            <a:pPr marL="0" marR="0" lvl="0" indent="0" algn="ctr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= 8 focus groups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747D6C5-065E-B342-9D4A-45E0E1AF8C10}"/>
              </a:ext>
            </a:extLst>
          </p:cNvPr>
          <p:cNvSpPr/>
          <p:nvPr/>
        </p:nvSpPr>
        <p:spPr>
          <a:xfrm>
            <a:off x="213756" y="1901563"/>
            <a:ext cx="736270" cy="3204827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23728AB0-B063-C1A1-A470-C0A3F8D726F2}"/>
              </a:ext>
            </a:extLst>
          </p:cNvPr>
          <p:cNvSpPr/>
          <p:nvPr/>
        </p:nvSpPr>
        <p:spPr>
          <a:xfrm>
            <a:off x="514640" y="2071686"/>
            <a:ext cx="2674865" cy="965184"/>
          </a:xfrm>
          <a:prstGeom prst="roundRect">
            <a:avLst/>
          </a:prstGeom>
          <a:solidFill>
            <a:srgbClr val="1A8CB0"/>
          </a:solidFill>
          <a:ln w="12700" cap="flat" cmpd="sng" algn="ctr">
            <a:solidFill>
              <a:sysClr val="window" lastClr="FFFFFF">
                <a:hueOff val="0"/>
                <a:satOff val="0"/>
                <a:lumOff val="0"/>
                <a:alphaOff val="0"/>
              </a:sysClr>
            </a:solidFill>
            <a:prstDash val="solid"/>
            <a:miter lim="800000"/>
          </a:ln>
          <a:effectLst/>
        </p:spPr>
        <p:txBody>
          <a:bodyPr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05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Biomedical Sciences</a:t>
            </a: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Cordia New" panose="020B0304020202020204" pitchFamily="34" charset="-34"/>
            </a:endParaRPr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AF4B036F-43A3-2E5F-D595-D605C378FF53}"/>
              </a:ext>
            </a:extLst>
          </p:cNvPr>
          <p:cNvSpPr/>
          <p:nvPr/>
        </p:nvSpPr>
        <p:spPr>
          <a:xfrm>
            <a:off x="789348" y="2860540"/>
            <a:ext cx="2674865" cy="965184"/>
          </a:xfrm>
          <a:custGeom>
            <a:avLst/>
            <a:gdLst>
              <a:gd name="connsiteX0" fmla="*/ 0 w 2745170"/>
              <a:gd name="connsiteY0" fmla="*/ 125483 h 1254831"/>
              <a:gd name="connsiteX1" fmla="*/ 125483 w 2745170"/>
              <a:gd name="connsiteY1" fmla="*/ 0 h 1254831"/>
              <a:gd name="connsiteX2" fmla="*/ 2619687 w 2745170"/>
              <a:gd name="connsiteY2" fmla="*/ 0 h 1254831"/>
              <a:gd name="connsiteX3" fmla="*/ 2745170 w 2745170"/>
              <a:gd name="connsiteY3" fmla="*/ 125483 h 1254831"/>
              <a:gd name="connsiteX4" fmla="*/ 2745170 w 2745170"/>
              <a:gd name="connsiteY4" fmla="*/ 1129348 h 1254831"/>
              <a:gd name="connsiteX5" fmla="*/ 2619687 w 2745170"/>
              <a:gd name="connsiteY5" fmla="*/ 1254831 h 1254831"/>
              <a:gd name="connsiteX6" fmla="*/ 125483 w 2745170"/>
              <a:gd name="connsiteY6" fmla="*/ 1254831 h 1254831"/>
              <a:gd name="connsiteX7" fmla="*/ 0 w 2745170"/>
              <a:gd name="connsiteY7" fmla="*/ 1129348 h 1254831"/>
              <a:gd name="connsiteX8" fmla="*/ 0 w 2745170"/>
              <a:gd name="connsiteY8" fmla="*/ 125483 h 12548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745170" h="1254831">
                <a:moveTo>
                  <a:pt x="0" y="125483"/>
                </a:moveTo>
                <a:cubicBezTo>
                  <a:pt x="0" y="56181"/>
                  <a:pt x="56181" y="0"/>
                  <a:pt x="125483" y="0"/>
                </a:cubicBezTo>
                <a:lnTo>
                  <a:pt x="2619687" y="0"/>
                </a:lnTo>
                <a:cubicBezTo>
                  <a:pt x="2688989" y="0"/>
                  <a:pt x="2745170" y="56181"/>
                  <a:pt x="2745170" y="125483"/>
                </a:cubicBezTo>
                <a:lnTo>
                  <a:pt x="2745170" y="1129348"/>
                </a:lnTo>
                <a:cubicBezTo>
                  <a:pt x="2745170" y="1198650"/>
                  <a:pt x="2688989" y="1254831"/>
                  <a:pt x="2619687" y="1254831"/>
                </a:cubicBezTo>
                <a:lnTo>
                  <a:pt x="125483" y="1254831"/>
                </a:lnTo>
                <a:cubicBezTo>
                  <a:pt x="56181" y="1254831"/>
                  <a:pt x="0" y="1198650"/>
                  <a:pt x="0" y="1129348"/>
                </a:cubicBezTo>
                <a:lnTo>
                  <a:pt x="0" y="125483"/>
                </a:lnTo>
                <a:close/>
              </a:path>
            </a:pathLst>
          </a:custGeom>
          <a:solidFill>
            <a:sysClr val="window" lastClr="FFFFFF">
              <a:alpha val="90000"/>
              <a:hueOff val="0"/>
              <a:satOff val="0"/>
              <a:lumOff val="0"/>
              <a:alphaOff val="0"/>
            </a:sysClr>
          </a:solidFill>
          <a:ln w="12700" cap="flat" cmpd="sng" algn="ctr">
            <a:solidFill>
              <a:srgbClr val="4472C4">
                <a:hueOff val="0"/>
                <a:satOff val="0"/>
                <a:lumOff val="0"/>
                <a:alphaOff val="0"/>
              </a:srgbClr>
            </a:solidFill>
            <a:prstDash val="solid"/>
            <a:miter lim="800000"/>
          </a:ln>
          <a:effectLst/>
        </p:spPr>
        <p:txBody>
          <a:bodyPr spcFirstLastPara="0" vert="horz" wrap="square" lIns="235889" tIns="235889" rIns="235889" bIns="235889" numCol="1" spcCol="1270" anchor="ctr" anchorCtr="0">
            <a:noAutofit/>
          </a:bodyPr>
          <a:lstStyle/>
          <a:p>
            <a:pPr marL="0" marR="0" lvl="0" indent="0" defTabSz="914400" eaLnBrk="1" fontAlgn="b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6/14 Departments</a:t>
            </a:r>
            <a:endParaRPr kumimoji="0" lang="nl-BE" sz="2000" b="0" i="0" u="none" strike="noStrike" kern="0" cap="none" spc="0" normalizeH="0" baseline="0" noProof="0" dirty="0">
              <a:ln>
                <a:noFill/>
              </a:ln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defTabSz="914400" eaLnBrk="1" fontAlgn="b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12 Participants</a:t>
            </a:r>
            <a:endParaRPr kumimoji="0" lang="nl-BE" sz="2000" b="0" i="0" u="none" strike="noStrike" kern="0" cap="none" spc="0" normalizeH="0" baseline="0" noProof="0" dirty="0">
              <a:ln>
                <a:noFill/>
              </a:ln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71DE27BB-ACD7-3A91-A195-EC39F6D030AE}"/>
              </a:ext>
            </a:extLst>
          </p:cNvPr>
          <p:cNvSpPr/>
          <p:nvPr/>
        </p:nvSpPr>
        <p:spPr>
          <a:xfrm>
            <a:off x="514640" y="3996756"/>
            <a:ext cx="2674865" cy="965184"/>
          </a:xfrm>
          <a:prstGeom prst="roundRect">
            <a:avLst/>
          </a:prstGeom>
          <a:solidFill>
            <a:srgbClr val="4DC1E5"/>
          </a:solidFill>
          <a:ln w="12700" cap="flat" cmpd="sng" algn="ctr">
            <a:solidFill>
              <a:sysClr val="window" lastClr="FFFFFF">
                <a:hueOff val="0"/>
                <a:satOff val="0"/>
                <a:lumOff val="0"/>
                <a:alphaOff val="0"/>
              </a:sysClr>
            </a:solidFill>
            <a:prstDash val="solid"/>
            <a:miter lim="800000"/>
          </a:ln>
          <a:effectLst/>
        </p:spPr>
        <p:txBody>
          <a:bodyPr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Science, Engineering &amp; Technology 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93F83F89-8E2B-85A9-9D72-914984307139}"/>
              </a:ext>
            </a:extLst>
          </p:cNvPr>
          <p:cNvSpPr/>
          <p:nvPr/>
        </p:nvSpPr>
        <p:spPr>
          <a:xfrm>
            <a:off x="789348" y="4785610"/>
            <a:ext cx="2674865" cy="965184"/>
          </a:xfrm>
          <a:custGeom>
            <a:avLst/>
            <a:gdLst>
              <a:gd name="connsiteX0" fmla="*/ 0 w 2745170"/>
              <a:gd name="connsiteY0" fmla="*/ 125483 h 1254831"/>
              <a:gd name="connsiteX1" fmla="*/ 125483 w 2745170"/>
              <a:gd name="connsiteY1" fmla="*/ 0 h 1254831"/>
              <a:gd name="connsiteX2" fmla="*/ 2619687 w 2745170"/>
              <a:gd name="connsiteY2" fmla="*/ 0 h 1254831"/>
              <a:gd name="connsiteX3" fmla="*/ 2745170 w 2745170"/>
              <a:gd name="connsiteY3" fmla="*/ 125483 h 1254831"/>
              <a:gd name="connsiteX4" fmla="*/ 2745170 w 2745170"/>
              <a:gd name="connsiteY4" fmla="*/ 1129348 h 1254831"/>
              <a:gd name="connsiteX5" fmla="*/ 2619687 w 2745170"/>
              <a:gd name="connsiteY5" fmla="*/ 1254831 h 1254831"/>
              <a:gd name="connsiteX6" fmla="*/ 125483 w 2745170"/>
              <a:gd name="connsiteY6" fmla="*/ 1254831 h 1254831"/>
              <a:gd name="connsiteX7" fmla="*/ 0 w 2745170"/>
              <a:gd name="connsiteY7" fmla="*/ 1129348 h 1254831"/>
              <a:gd name="connsiteX8" fmla="*/ 0 w 2745170"/>
              <a:gd name="connsiteY8" fmla="*/ 125483 h 12548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745170" h="1254831">
                <a:moveTo>
                  <a:pt x="0" y="125483"/>
                </a:moveTo>
                <a:cubicBezTo>
                  <a:pt x="0" y="56181"/>
                  <a:pt x="56181" y="0"/>
                  <a:pt x="125483" y="0"/>
                </a:cubicBezTo>
                <a:lnTo>
                  <a:pt x="2619687" y="0"/>
                </a:lnTo>
                <a:cubicBezTo>
                  <a:pt x="2688989" y="0"/>
                  <a:pt x="2745170" y="56181"/>
                  <a:pt x="2745170" y="125483"/>
                </a:cubicBezTo>
                <a:lnTo>
                  <a:pt x="2745170" y="1129348"/>
                </a:lnTo>
                <a:cubicBezTo>
                  <a:pt x="2745170" y="1198650"/>
                  <a:pt x="2688989" y="1254831"/>
                  <a:pt x="2619687" y="1254831"/>
                </a:cubicBezTo>
                <a:lnTo>
                  <a:pt x="125483" y="1254831"/>
                </a:lnTo>
                <a:cubicBezTo>
                  <a:pt x="56181" y="1254831"/>
                  <a:pt x="0" y="1198650"/>
                  <a:pt x="0" y="1129348"/>
                </a:cubicBezTo>
                <a:lnTo>
                  <a:pt x="0" y="125483"/>
                </a:lnTo>
                <a:close/>
              </a:path>
            </a:pathLst>
          </a:custGeom>
          <a:solidFill>
            <a:sysClr val="window" lastClr="FFFFFF">
              <a:alpha val="90000"/>
              <a:hueOff val="0"/>
              <a:satOff val="0"/>
              <a:lumOff val="0"/>
              <a:alphaOff val="0"/>
            </a:sysClr>
          </a:solidFill>
          <a:ln w="12700" cap="flat" cmpd="sng" algn="ctr">
            <a:solidFill>
              <a:srgbClr val="4472C4">
                <a:hueOff val="0"/>
                <a:satOff val="0"/>
                <a:lumOff val="0"/>
                <a:alphaOff val="0"/>
              </a:srgbClr>
            </a:solidFill>
            <a:prstDash val="solid"/>
            <a:miter lim="800000"/>
          </a:ln>
          <a:effectLst/>
        </p:spPr>
        <p:txBody>
          <a:bodyPr spcFirstLastPara="0" vert="horz" wrap="square" lIns="235889" tIns="235889" rIns="235889" bIns="235889" numCol="1" spcCol="1270" anchor="ctr" anchorCtr="0">
            <a:noAutofit/>
          </a:bodyPr>
          <a:lstStyle/>
          <a:p>
            <a:pPr marL="0" marR="0" lvl="0" indent="0" defTabSz="914400" eaLnBrk="1" fontAlgn="b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8/14 Departments</a:t>
            </a:r>
            <a:endParaRPr kumimoji="0" lang="nl-BE" sz="2000" b="0" i="0" u="none" strike="noStrike" kern="0" cap="none" spc="0" normalizeH="0" baseline="0" noProof="0" dirty="0">
              <a:ln>
                <a:noFill/>
              </a:ln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defTabSz="914400" eaLnBrk="1" fontAlgn="b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 Participants</a:t>
            </a:r>
            <a:endParaRPr kumimoji="0" lang="nl-BE" sz="2000" b="0" i="0" u="none" strike="noStrike" kern="0" cap="none" spc="0" normalizeH="0" baseline="0" noProof="0" dirty="0">
              <a:ln>
                <a:noFill/>
              </a:ln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4335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20" grpId="0" animBg="1"/>
      <p:bldP spid="21" grpId="0" animBg="1"/>
      <p:bldP spid="22" grpId="0" animBg="1"/>
      <p:bldP spid="2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3C283F-885E-979A-2F3A-2415420378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id="{F5672E7D-7A2D-49B8-76D0-67DF3D2EAA7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000"/>
          <a:stretch/>
        </p:blipFill>
        <p:spPr>
          <a:xfrm>
            <a:off x="0" y="0"/>
            <a:ext cx="12192000" cy="5486400"/>
          </a:xfrm>
          <a:prstGeom prst="rect">
            <a:avLst/>
          </a:prstGeom>
        </p:spPr>
      </p:pic>
      <p:sp>
        <p:nvSpPr>
          <p:cNvPr id="31" name="Title 1">
            <a:extLst>
              <a:ext uri="{FF2B5EF4-FFF2-40B4-BE49-F238E27FC236}">
                <a16:creationId xmlns:a16="http://schemas.microsoft.com/office/drawing/2014/main" id="{9E69E6C0-FBEC-2B82-0037-70109496CF90}"/>
              </a:ext>
            </a:extLst>
          </p:cNvPr>
          <p:cNvSpPr txBox="1">
            <a:spLocks/>
          </p:cNvSpPr>
          <p:nvPr/>
        </p:nvSpPr>
        <p:spPr>
          <a:xfrm>
            <a:off x="1643448" y="576000"/>
            <a:ext cx="9973751" cy="1325563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 baseline="0">
                <a:solidFill>
                  <a:srgbClr val="52BDEC"/>
                </a:solidFill>
                <a:latin typeface="Arial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4773"/>
                </a:solidFill>
                <a:effectLst/>
                <a:uLnTx/>
                <a:uFillTx/>
                <a:latin typeface="Arial" charset="0"/>
                <a:ea typeface="+mj-ea"/>
                <a:cs typeface="+mj-cs"/>
              </a:rPr>
              <a:t>How did we do it?</a:t>
            </a:r>
            <a:b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4773"/>
                </a:solidFill>
                <a:effectLst/>
                <a:uLnTx/>
                <a:uFillTx/>
                <a:latin typeface="Arial" charset="0"/>
                <a:ea typeface="+mj-ea"/>
                <a:cs typeface="+mj-cs"/>
              </a:rPr>
            </a:b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4773"/>
                </a:solidFill>
                <a:effectLst/>
                <a:uLnTx/>
                <a:uFillTx/>
                <a:latin typeface="Arial" charset="0"/>
                <a:ea typeface="+mj-ea"/>
                <a:cs typeface="+mj-cs"/>
              </a:rPr>
              <a:t>1. Conduct Focus Groups</a:t>
            </a:r>
            <a:endParaRPr kumimoji="0" lang="en-GB" sz="4000" b="1" i="0" u="none" strike="noStrike" kern="1200" cap="none" spc="0" normalizeH="0" baseline="0" noProof="0" dirty="0">
              <a:ln>
                <a:noFill/>
              </a:ln>
              <a:solidFill>
                <a:srgbClr val="004773"/>
              </a:solidFill>
              <a:effectLst/>
              <a:uLnTx/>
              <a:uFillTx/>
              <a:latin typeface="Arial" charset="0"/>
              <a:ea typeface="+mj-ea"/>
              <a:cs typeface="+mj-cs"/>
            </a:endParaRPr>
          </a:p>
        </p:txBody>
      </p:sp>
      <p:sp>
        <p:nvSpPr>
          <p:cNvPr id="32" name="Slide Number Placeholder 1">
            <a:extLst>
              <a:ext uri="{FF2B5EF4-FFF2-40B4-BE49-F238E27FC236}">
                <a16:creationId xmlns:a16="http://schemas.microsoft.com/office/drawing/2014/main" id="{DD25D46E-A884-5098-FB59-0FE0424594C1}"/>
              </a:ext>
            </a:extLst>
          </p:cNvPr>
          <p:cNvSpPr txBox="1">
            <a:spLocks/>
          </p:cNvSpPr>
          <p:nvPr/>
        </p:nvSpPr>
        <p:spPr>
          <a:xfrm>
            <a:off x="576000" y="6218376"/>
            <a:ext cx="648000" cy="648002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nl-NL"/>
            </a:defPPr>
            <a:lvl1pPr marL="0" algn="l" defTabSz="914400" rtl="0" eaLnBrk="1" latinLnBrk="0" hangingPunct="1">
              <a:defRPr sz="1200" kern="1200" baseline="0">
                <a:solidFill>
                  <a:schemeClr val="bg1"/>
                </a:solidFill>
                <a:latin typeface="Arial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800" dirty="0">
                <a:solidFill>
                  <a:srgbClr val="005E77"/>
                </a:solidFill>
              </a:rPr>
              <a:t>6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05E77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8" name="Picture 7" descr="A person holding a roll of paper&#10;&#10;AI-generated content may be incorrect.">
            <a:extLst>
              <a:ext uri="{FF2B5EF4-FFF2-40B4-BE49-F238E27FC236}">
                <a16:creationId xmlns:a16="http://schemas.microsoft.com/office/drawing/2014/main" id="{A1C4EB80-529D-2B79-2D53-FAB51AC8E9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2125" y="2099916"/>
            <a:ext cx="6077731" cy="3444048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EF5728F5-C5F6-6FF1-B9E2-EAA93D289109}"/>
              </a:ext>
            </a:extLst>
          </p:cNvPr>
          <p:cNvSpPr/>
          <p:nvPr/>
        </p:nvSpPr>
        <p:spPr>
          <a:xfrm>
            <a:off x="514640" y="2071686"/>
            <a:ext cx="2674865" cy="965184"/>
          </a:xfrm>
          <a:prstGeom prst="roundRect">
            <a:avLst/>
          </a:prstGeom>
          <a:solidFill>
            <a:srgbClr val="1A8CB0"/>
          </a:solidFill>
          <a:ln w="12700" cap="flat" cmpd="sng" algn="ctr">
            <a:solidFill>
              <a:sysClr val="window" lastClr="FFFFFF">
                <a:hueOff val="0"/>
                <a:satOff val="0"/>
                <a:lumOff val="0"/>
                <a:alphaOff val="0"/>
              </a:sysClr>
            </a:solidFill>
            <a:prstDash val="solid"/>
            <a:miter lim="800000"/>
          </a:ln>
          <a:effectLst/>
        </p:spPr>
        <p:txBody>
          <a:bodyPr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05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Biomedical Sciences</a:t>
            </a: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Cordia New" panose="020B0304020202020204" pitchFamily="34" charset="-34"/>
            </a:endParaRP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57715555-F52D-F4FF-594D-F1ECC709BCA6}"/>
              </a:ext>
            </a:extLst>
          </p:cNvPr>
          <p:cNvSpPr/>
          <p:nvPr/>
        </p:nvSpPr>
        <p:spPr>
          <a:xfrm>
            <a:off x="789348" y="2860540"/>
            <a:ext cx="2674865" cy="965184"/>
          </a:xfrm>
          <a:custGeom>
            <a:avLst/>
            <a:gdLst>
              <a:gd name="connsiteX0" fmla="*/ 0 w 2745170"/>
              <a:gd name="connsiteY0" fmla="*/ 125483 h 1254831"/>
              <a:gd name="connsiteX1" fmla="*/ 125483 w 2745170"/>
              <a:gd name="connsiteY1" fmla="*/ 0 h 1254831"/>
              <a:gd name="connsiteX2" fmla="*/ 2619687 w 2745170"/>
              <a:gd name="connsiteY2" fmla="*/ 0 h 1254831"/>
              <a:gd name="connsiteX3" fmla="*/ 2745170 w 2745170"/>
              <a:gd name="connsiteY3" fmla="*/ 125483 h 1254831"/>
              <a:gd name="connsiteX4" fmla="*/ 2745170 w 2745170"/>
              <a:gd name="connsiteY4" fmla="*/ 1129348 h 1254831"/>
              <a:gd name="connsiteX5" fmla="*/ 2619687 w 2745170"/>
              <a:gd name="connsiteY5" fmla="*/ 1254831 h 1254831"/>
              <a:gd name="connsiteX6" fmla="*/ 125483 w 2745170"/>
              <a:gd name="connsiteY6" fmla="*/ 1254831 h 1254831"/>
              <a:gd name="connsiteX7" fmla="*/ 0 w 2745170"/>
              <a:gd name="connsiteY7" fmla="*/ 1129348 h 1254831"/>
              <a:gd name="connsiteX8" fmla="*/ 0 w 2745170"/>
              <a:gd name="connsiteY8" fmla="*/ 125483 h 12548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745170" h="1254831">
                <a:moveTo>
                  <a:pt x="0" y="125483"/>
                </a:moveTo>
                <a:cubicBezTo>
                  <a:pt x="0" y="56181"/>
                  <a:pt x="56181" y="0"/>
                  <a:pt x="125483" y="0"/>
                </a:cubicBezTo>
                <a:lnTo>
                  <a:pt x="2619687" y="0"/>
                </a:lnTo>
                <a:cubicBezTo>
                  <a:pt x="2688989" y="0"/>
                  <a:pt x="2745170" y="56181"/>
                  <a:pt x="2745170" y="125483"/>
                </a:cubicBezTo>
                <a:lnTo>
                  <a:pt x="2745170" y="1129348"/>
                </a:lnTo>
                <a:cubicBezTo>
                  <a:pt x="2745170" y="1198650"/>
                  <a:pt x="2688989" y="1254831"/>
                  <a:pt x="2619687" y="1254831"/>
                </a:cubicBezTo>
                <a:lnTo>
                  <a:pt x="125483" y="1254831"/>
                </a:lnTo>
                <a:cubicBezTo>
                  <a:pt x="56181" y="1254831"/>
                  <a:pt x="0" y="1198650"/>
                  <a:pt x="0" y="1129348"/>
                </a:cubicBezTo>
                <a:lnTo>
                  <a:pt x="0" y="125483"/>
                </a:lnTo>
                <a:close/>
              </a:path>
            </a:pathLst>
          </a:custGeom>
          <a:solidFill>
            <a:sysClr val="window" lastClr="FFFFFF">
              <a:alpha val="90000"/>
              <a:hueOff val="0"/>
              <a:satOff val="0"/>
              <a:lumOff val="0"/>
              <a:alphaOff val="0"/>
            </a:sysClr>
          </a:solidFill>
          <a:ln w="12700" cap="flat" cmpd="sng" algn="ctr">
            <a:solidFill>
              <a:srgbClr val="4472C4">
                <a:hueOff val="0"/>
                <a:satOff val="0"/>
                <a:lumOff val="0"/>
                <a:alphaOff val="0"/>
              </a:srgbClr>
            </a:solidFill>
            <a:prstDash val="solid"/>
            <a:miter lim="800000"/>
          </a:ln>
          <a:effectLst/>
        </p:spPr>
        <p:txBody>
          <a:bodyPr spcFirstLastPara="0" vert="horz" wrap="square" lIns="235889" tIns="235889" rIns="235889" bIns="235889" numCol="1" spcCol="1270" anchor="ctr" anchorCtr="0">
            <a:noAutofit/>
          </a:bodyPr>
          <a:lstStyle/>
          <a:p>
            <a:pPr marL="0" marR="0" lvl="0" indent="0" defTabSz="914400" eaLnBrk="1" fontAlgn="b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6/14 Departments</a:t>
            </a:r>
            <a:endParaRPr kumimoji="0" lang="nl-BE" sz="2000" b="0" i="0" u="none" strike="noStrike" kern="0" cap="none" spc="0" normalizeH="0" baseline="0" noProof="0" dirty="0">
              <a:ln>
                <a:noFill/>
              </a:ln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defTabSz="914400" eaLnBrk="1" fontAlgn="b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12 Participants</a:t>
            </a:r>
            <a:endParaRPr kumimoji="0" lang="nl-BE" sz="2000" b="0" i="0" u="none" strike="noStrike" kern="0" cap="none" spc="0" normalizeH="0" baseline="0" noProof="0" dirty="0">
              <a:ln>
                <a:noFill/>
              </a:ln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C2301E42-64EB-230C-09F0-B17A8439A3D9}"/>
              </a:ext>
            </a:extLst>
          </p:cNvPr>
          <p:cNvSpPr/>
          <p:nvPr/>
        </p:nvSpPr>
        <p:spPr>
          <a:xfrm>
            <a:off x="514640" y="3996756"/>
            <a:ext cx="2674865" cy="965184"/>
          </a:xfrm>
          <a:prstGeom prst="roundRect">
            <a:avLst/>
          </a:prstGeom>
          <a:solidFill>
            <a:srgbClr val="4DC1E5"/>
          </a:solidFill>
          <a:ln w="12700" cap="flat" cmpd="sng" algn="ctr">
            <a:solidFill>
              <a:sysClr val="window" lastClr="FFFFFF">
                <a:hueOff val="0"/>
                <a:satOff val="0"/>
                <a:lumOff val="0"/>
                <a:alphaOff val="0"/>
              </a:sysClr>
            </a:solidFill>
            <a:prstDash val="solid"/>
            <a:miter lim="800000"/>
          </a:ln>
          <a:effectLst/>
        </p:spPr>
        <p:txBody>
          <a:bodyPr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Science, Engineering &amp; Technology 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4946E7B3-4FCB-6EB3-1E4E-4500DA3442DC}"/>
              </a:ext>
            </a:extLst>
          </p:cNvPr>
          <p:cNvSpPr/>
          <p:nvPr/>
        </p:nvSpPr>
        <p:spPr>
          <a:xfrm>
            <a:off x="789348" y="4785610"/>
            <a:ext cx="2674865" cy="965184"/>
          </a:xfrm>
          <a:custGeom>
            <a:avLst/>
            <a:gdLst>
              <a:gd name="connsiteX0" fmla="*/ 0 w 2745170"/>
              <a:gd name="connsiteY0" fmla="*/ 125483 h 1254831"/>
              <a:gd name="connsiteX1" fmla="*/ 125483 w 2745170"/>
              <a:gd name="connsiteY1" fmla="*/ 0 h 1254831"/>
              <a:gd name="connsiteX2" fmla="*/ 2619687 w 2745170"/>
              <a:gd name="connsiteY2" fmla="*/ 0 h 1254831"/>
              <a:gd name="connsiteX3" fmla="*/ 2745170 w 2745170"/>
              <a:gd name="connsiteY3" fmla="*/ 125483 h 1254831"/>
              <a:gd name="connsiteX4" fmla="*/ 2745170 w 2745170"/>
              <a:gd name="connsiteY4" fmla="*/ 1129348 h 1254831"/>
              <a:gd name="connsiteX5" fmla="*/ 2619687 w 2745170"/>
              <a:gd name="connsiteY5" fmla="*/ 1254831 h 1254831"/>
              <a:gd name="connsiteX6" fmla="*/ 125483 w 2745170"/>
              <a:gd name="connsiteY6" fmla="*/ 1254831 h 1254831"/>
              <a:gd name="connsiteX7" fmla="*/ 0 w 2745170"/>
              <a:gd name="connsiteY7" fmla="*/ 1129348 h 1254831"/>
              <a:gd name="connsiteX8" fmla="*/ 0 w 2745170"/>
              <a:gd name="connsiteY8" fmla="*/ 125483 h 12548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745170" h="1254831">
                <a:moveTo>
                  <a:pt x="0" y="125483"/>
                </a:moveTo>
                <a:cubicBezTo>
                  <a:pt x="0" y="56181"/>
                  <a:pt x="56181" y="0"/>
                  <a:pt x="125483" y="0"/>
                </a:cubicBezTo>
                <a:lnTo>
                  <a:pt x="2619687" y="0"/>
                </a:lnTo>
                <a:cubicBezTo>
                  <a:pt x="2688989" y="0"/>
                  <a:pt x="2745170" y="56181"/>
                  <a:pt x="2745170" y="125483"/>
                </a:cubicBezTo>
                <a:lnTo>
                  <a:pt x="2745170" y="1129348"/>
                </a:lnTo>
                <a:cubicBezTo>
                  <a:pt x="2745170" y="1198650"/>
                  <a:pt x="2688989" y="1254831"/>
                  <a:pt x="2619687" y="1254831"/>
                </a:cubicBezTo>
                <a:lnTo>
                  <a:pt x="125483" y="1254831"/>
                </a:lnTo>
                <a:cubicBezTo>
                  <a:pt x="56181" y="1254831"/>
                  <a:pt x="0" y="1198650"/>
                  <a:pt x="0" y="1129348"/>
                </a:cubicBezTo>
                <a:lnTo>
                  <a:pt x="0" y="125483"/>
                </a:lnTo>
                <a:close/>
              </a:path>
            </a:pathLst>
          </a:custGeom>
          <a:solidFill>
            <a:sysClr val="window" lastClr="FFFFFF">
              <a:alpha val="90000"/>
              <a:hueOff val="0"/>
              <a:satOff val="0"/>
              <a:lumOff val="0"/>
              <a:alphaOff val="0"/>
            </a:sysClr>
          </a:solidFill>
          <a:ln w="12700" cap="flat" cmpd="sng" algn="ctr">
            <a:solidFill>
              <a:srgbClr val="4472C4">
                <a:hueOff val="0"/>
                <a:satOff val="0"/>
                <a:lumOff val="0"/>
                <a:alphaOff val="0"/>
              </a:srgbClr>
            </a:solidFill>
            <a:prstDash val="solid"/>
            <a:miter lim="800000"/>
          </a:ln>
          <a:effectLst/>
        </p:spPr>
        <p:txBody>
          <a:bodyPr spcFirstLastPara="0" vert="horz" wrap="square" lIns="235889" tIns="235889" rIns="235889" bIns="235889" numCol="1" spcCol="1270" anchor="ctr" anchorCtr="0">
            <a:noAutofit/>
          </a:bodyPr>
          <a:lstStyle/>
          <a:p>
            <a:pPr marL="0" marR="0" lvl="0" indent="0" defTabSz="914400" eaLnBrk="1" fontAlgn="b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8/14 Departments</a:t>
            </a:r>
            <a:endParaRPr kumimoji="0" lang="nl-BE" sz="2000" b="0" i="0" u="none" strike="noStrike" kern="0" cap="none" spc="0" normalizeH="0" baseline="0" noProof="0" dirty="0">
              <a:ln>
                <a:noFill/>
              </a:ln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defTabSz="914400" eaLnBrk="1" fontAlgn="b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 Participants</a:t>
            </a:r>
            <a:endParaRPr kumimoji="0" lang="nl-BE" sz="2000" b="0" i="0" u="none" strike="noStrike" kern="0" cap="none" spc="0" normalizeH="0" baseline="0" noProof="0" dirty="0">
              <a:ln>
                <a:noFill/>
              </a:ln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331175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7A09D3-900A-C485-8DE3-9117619F4B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id="{BB79D979-FB93-3EB5-9C24-3F8719B0905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000"/>
          <a:stretch/>
        </p:blipFill>
        <p:spPr>
          <a:xfrm>
            <a:off x="0" y="0"/>
            <a:ext cx="12192000" cy="5486400"/>
          </a:xfrm>
          <a:prstGeom prst="rect">
            <a:avLst/>
          </a:prstGeom>
        </p:spPr>
      </p:pic>
      <p:sp>
        <p:nvSpPr>
          <p:cNvPr id="31" name="Title 1">
            <a:extLst>
              <a:ext uri="{FF2B5EF4-FFF2-40B4-BE49-F238E27FC236}">
                <a16:creationId xmlns:a16="http://schemas.microsoft.com/office/drawing/2014/main" id="{BD32342E-C759-3B32-1DF3-A5817C4EABEC}"/>
              </a:ext>
            </a:extLst>
          </p:cNvPr>
          <p:cNvSpPr txBox="1">
            <a:spLocks/>
          </p:cNvSpPr>
          <p:nvPr/>
        </p:nvSpPr>
        <p:spPr>
          <a:xfrm>
            <a:off x="1643448" y="576000"/>
            <a:ext cx="9973751" cy="1325563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 baseline="0">
                <a:solidFill>
                  <a:srgbClr val="52BDEC"/>
                </a:solidFill>
                <a:latin typeface="Arial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4773"/>
                </a:solidFill>
                <a:effectLst/>
                <a:uLnTx/>
                <a:uFillTx/>
                <a:latin typeface="Arial" charset="0"/>
                <a:ea typeface="+mj-ea"/>
                <a:cs typeface="+mj-cs"/>
              </a:rPr>
              <a:t>How did we do it?</a:t>
            </a:r>
            <a:b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4773"/>
                </a:solidFill>
                <a:effectLst/>
                <a:uLnTx/>
                <a:uFillTx/>
                <a:latin typeface="Arial" charset="0"/>
                <a:ea typeface="+mj-ea"/>
                <a:cs typeface="+mj-cs"/>
              </a:rPr>
            </a:b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4773"/>
                </a:solidFill>
                <a:effectLst/>
                <a:uLnTx/>
                <a:uFillTx/>
                <a:latin typeface="Arial" charset="0"/>
                <a:ea typeface="+mj-ea"/>
                <a:cs typeface="+mj-cs"/>
              </a:rPr>
              <a:t>1. Conduct Focus Groups</a:t>
            </a:r>
            <a:endParaRPr kumimoji="0" lang="en-GB" sz="4000" b="1" i="0" u="none" strike="noStrike" kern="1200" cap="none" spc="0" normalizeH="0" baseline="0" noProof="0" dirty="0">
              <a:ln>
                <a:noFill/>
              </a:ln>
              <a:solidFill>
                <a:srgbClr val="004773"/>
              </a:solidFill>
              <a:effectLst/>
              <a:uLnTx/>
              <a:uFillTx/>
              <a:latin typeface="Arial" charset="0"/>
              <a:ea typeface="+mj-ea"/>
              <a:cs typeface="+mj-cs"/>
            </a:endParaRPr>
          </a:p>
        </p:txBody>
      </p:sp>
      <p:sp>
        <p:nvSpPr>
          <p:cNvPr id="32" name="Slide Number Placeholder 1">
            <a:extLst>
              <a:ext uri="{FF2B5EF4-FFF2-40B4-BE49-F238E27FC236}">
                <a16:creationId xmlns:a16="http://schemas.microsoft.com/office/drawing/2014/main" id="{8244D5E2-972C-B285-9EB4-93D11106298C}"/>
              </a:ext>
            </a:extLst>
          </p:cNvPr>
          <p:cNvSpPr txBox="1">
            <a:spLocks/>
          </p:cNvSpPr>
          <p:nvPr/>
        </p:nvSpPr>
        <p:spPr>
          <a:xfrm>
            <a:off x="576000" y="6218376"/>
            <a:ext cx="648000" cy="648002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nl-NL"/>
            </a:defPPr>
            <a:lvl1pPr marL="0" algn="l" defTabSz="914400" rtl="0" eaLnBrk="1" latinLnBrk="0" hangingPunct="1">
              <a:defRPr sz="1200" kern="1200" baseline="0">
                <a:solidFill>
                  <a:schemeClr val="bg1"/>
                </a:solidFill>
                <a:latin typeface="Arial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800" dirty="0">
                <a:solidFill>
                  <a:srgbClr val="005E77"/>
                </a:solidFill>
              </a:rPr>
              <a:t>6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05E77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4" name="Scroll: Vertical 13">
            <a:extLst>
              <a:ext uri="{FF2B5EF4-FFF2-40B4-BE49-F238E27FC236}">
                <a16:creationId xmlns:a16="http://schemas.microsoft.com/office/drawing/2014/main" id="{5CFCE101-560E-96AA-2BB5-C2F4FD2BA0B9}"/>
              </a:ext>
            </a:extLst>
          </p:cNvPr>
          <p:cNvSpPr/>
          <p:nvPr/>
        </p:nvSpPr>
        <p:spPr>
          <a:xfrm>
            <a:off x="4093040" y="1768930"/>
            <a:ext cx="6672962" cy="4305300"/>
          </a:xfrm>
          <a:prstGeom prst="verticalScroll">
            <a:avLst/>
          </a:prstGeom>
          <a:solidFill>
            <a:sysClr val="window" lastClr="FFFFFF"/>
          </a:solidFill>
          <a:ln w="12700" cap="flat" cmpd="sng" algn="ctr">
            <a:solidFill>
              <a:srgbClr val="1A8CB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1A8CB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Content Placeholder 6">
            <a:extLst>
              <a:ext uri="{FF2B5EF4-FFF2-40B4-BE49-F238E27FC236}">
                <a16:creationId xmlns:a16="http://schemas.microsoft.com/office/drawing/2014/main" id="{1CCE4197-EC5F-F6EB-1BAB-0BC2BC751DC1}"/>
              </a:ext>
            </a:extLst>
          </p:cNvPr>
          <p:cNvSpPr txBox="1">
            <a:spLocks/>
          </p:cNvSpPr>
          <p:nvPr/>
        </p:nvSpPr>
        <p:spPr>
          <a:xfrm>
            <a:off x="4952068" y="2607129"/>
            <a:ext cx="5209758" cy="336065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 baseline="0">
                <a:solidFill>
                  <a:srgbClr val="005E77"/>
                </a:solidFill>
                <a:latin typeface="Arial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 baseline="0">
                <a:solidFill>
                  <a:srgbClr val="005E77"/>
                </a:solidFill>
                <a:latin typeface="Arial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 baseline="0">
                <a:solidFill>
                  <a:srgbClr val="005E77"/>
                </a:solidFill>
                <a:latin typeface="Arial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 baseline="0">
                <a:solidFill>
                  <a:srgbClr val="005E77"/>
                </a:solidFill>
                <a:latin typeface="Arial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 baseline="0">
                <a:solidFill>
                  <a:srgbClr val="005E77"/>
                </a:solidFill>
                <a:latin typeface="Arial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7000"/>
              </a:lnSpc>
            </a:pPr>
            <a:r>
              <a:rPr lang="en-GB" sz="2000" b="1">
                <a:latin typeface="+mn-lt"/>
                <a:ea typeface="Calibri" panose="020F0502020204030204" pitchFamily="34" charset="0"/>
                <a:cs typeface="Cordia New" panose="020B0304020202020204" pitchFamily="34" charset="-34"/>
              </a:rPr>
              <a:t>Content </a:t>
            </a:r>
            <a:r>
              <a:rPr lang="en-GB" sz="2000">
                <a:latin typeface="+mn-lt"/>
                <a:ea typeface="Calibri" panose="020F0502020204030204" pitchFamily="34" charset="0"/>
                <a:cs typeface="Cordia New" panose="020B0304020202020204" pitchFamily="34" charset="-34"/>
              </a:rPr>
              <a:t>of our support</a:t>
            </a:r>
            <a:endParaRPr lang="nl-BE" sz="2000">
              <a:latin typeface="+mn-lt"/>
              <a:ea typeface="Calibri" panose="020F0502020204030204" pitchFamily="34" charset="0"/>
              <a:cs typeface="Cordia New" panose="020B0304020202020204" pitchFamily="34" charset="-34"/>
            </a:endParaRPr>
          </a:p>
          <a:p>
            <a:pPr>
              <a:lnSpc>
                <a:spcPct val="107000"/>
              </a:lnSpc>
            </a:pPr>
            <a:r>
              <a:rPr lang="en-GB" sz="2000" b="1">
                <a:latin typeface="+mn-lt"/>
                <a:ea typeface="Calibri" panose="020F0502020204030204" pitchFamily="34" charset="0"/>
                <a:cs typeface="Cordia New" panose="020B0304020202020204" pitchFamily="34" charset="-34"/>
              </a:rPr>
              <a:t>Familiarity </a:t>
            </a:r>
            <a:r>
              <a:rPr lang="en-GB" sz="2000">
                <a:latin typeface="+mn-lt"/>
                <a:ea typeface="Calibri" panose="020F0502020204030204" pitchFamily="34" charset="0"/>
                <a:cs typeface="Cordia New" panose="020B0304020202020204" pitchFamily="34" charset="-34"/>
              </a:rPr>
              <a:t>of researchers with our services</a:t>
            </a:r>
            <a:endParaRPr lang="nl-BE" sz="2000">
              <a:latin typeface="+mn-lt"/>
              <a:ea typeface="Calibri" panose="020F0502020204030204" pitchFamily="34" charset="0"/>
              <a:cs typeface="Cordia New" panose="020B0304020202020204" pitchFamily="34" charset="-34"/>
            </a:endParaRPr>
          </a:p>
          <a:p>
            <a:pPr>
              <a:lnSpc>
                <a:spcPct val="107000"/>
              </a:lnSpc>
            </a:pPr>
            <a:r>
              <a:rPr lang="en-GB" sz="2000" b="1">
                <a:latin typeface="+mn-lt"/>
                <a:ea typeface="Calibri" panose="020F0502020204030204" pitchFamily="34" charset="0"/>
                <a:cs typeface="Cordia New" panose="020B0304020202020204" pitchFamily="34" charset="-34"/>
              </a:rPr>
              <a:t>Use </a:t>
            </a:r>
            <a:r>
              <a:rPr lang="en-GB" sz="2000">
                <a:latin typeface="+mn-lt"/>
                <a:ea typeface="Calibri" panose="020F0502020204030204" pitchFamily="34" charset="0"/>
                <a:cs typeface="Cordia New" panose="020B0304020202020204" pitchFamily="34" charset="-34"/>
              </a:rPr>
              <a:t>of our services</a:t>
            </a:r>
            <a:endParaRPr lang="nl-BE" sz="2000">
              <a:latin typeface="+mn-lt"/>
              <a:ea typeface="Calibri" panose="020F0502020204030204" pitchFamily="34" charset="0"/>
              <a:cs typeface="Cordia New" panose="020B0304020202020204" pitchFamily="34" charset="-34"/>
            </a:endParaRPr>
          </a:p>
          <a:p>
            <a:pPr>
              <a:lnSpc>
                <a:spcPct val="107000"/>
              </a:lnSpc>
            </a:pPr>
            <a:r>
              <a:rPr lang="en-GB" sz="2000" b="1">
                <a:latin typeface="+mn-lt"/>
                <a:ea typeface="Calibri" panose="020F0502020204030204" pitchFamily="34" charset="0"/>
                <a:cs typeface="Cordia New" panose="020B0304020202020204" pitchFamily="34" charset="-34"/>
              </a:rPr>
              <a:t>Usefulness </a:t>
            </a:r>
            <a:r>
              <a:rPr lang="en-GB" sz="2000">
                <a:latin typeface="+mn-lt"/>
                <a:ea typeface="Calibri" panose="020F0502020204030204" pitchFamily="34" charset="0"/>
                <a:cs typeface="Cordia New" panose="020B0304020202020204" pitchFamily="34" charset="-34"/>
              </a:rPr>
              <a:t>of services and</a:t>
            </a:r>
            <a:r>
              <a:rPr lang="en-GB" sz="2000" b="1">
                <a:latin typeface="+mn-lt"/>
                <a:ea typeface="Calibri" panose="020F0502020204030204" pitchFamily="34" charset="0"/>
                <a:cs typeface="Cordia New" panose="020B0304020202020204" pitchFamily="34" charset="-34"/>
              </a:rPr>
              <a:t> what is missing</a:t>
            </a:r>
            <a:endParaRPr lang="nl-BE" sz="2000" b="1">
              <a:latin typeface="+mn-lt"/>
              <a:ea typeface="Calibri" panose="020F0502020204030204" pitchFamily="34" charset="0"/>
              <a:cs typeface="Cordia New" panose="020B0304020202020204" pitchFamily="34" charset="-34"/>
            </a:endParaRPr>
          </a:p>
          <a:p>
            <a:pPr>
              <a:lnSpc>
                <a:spcPct val="107000"/>
              </a:lnSpc>
            </a:pPr>
            <a:r>
              <a:rPr lang="en-GB" sz="2000" b="1">
                <a:latin typeface="+mn-lt"/>
                <a:ea typeface="Calibri" panose="020F0502020204030204" pitchFamily="34" charset="0"/>
                <a:cs typeface="Cordia New" panose="020B0304020202020204" pitchFamily="34" charset="-34"/>
              </a:rPr>
              <a:t>Quality of support received</a:t>
            </a:r>
          </a:p>
          <a:p>
            <a:pPr>
              <a:lnSpc>
                <a:spcPct val="107000"/>
              </a:lnSpc>
            </a:pPr>
            <a:r>
              <a:rPr lang="en-GB" sz="2000" b="1">
                <a:latin typeface="+mn-lt"/>
                <a:ea typeface="Calibri" panose="020F0502020204030204" pitchFamily="34" charset="0"/>
                <a:cs typeface="Cordia New" panose="020B0304020202020204" pitchFamily="34" charset="-34"/>
              </a:rPr>
              <a:t>Practical aspects </a:t>
            </a:r>
            <a:r>
              <a:rPr lang="en-GB" sz="2000">
                <a:latin typeface="+mn-lt"/>
                <a:ea typeface="Calibri" panose="020F0502020204030204" pitchFamily="34" charset="0"/>
                <a:cs typeface="Cordia New" panose="020B0304020202020204" pitchFamily="34" charset="-34"/>
              </a:rPr>
              <a:t>of support (format &amp; communication channels)</a:t>
            </a:r>
            <a:endParaRPr lang="nl-BE" sz="2000" dirty="0">
              <a:latin typeface="+mn-lt"/>
              <a:ea typeface="Calibri" panose="020F0502020204030204" pitchFamily="34" charset="0"/>
              <a:cs typeface="Cordia New" panose="020B0304020202020204" pitchFamily="34" charset="-34"/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E34A3E6B-062E-F5BC-337B-0DA5A63959B7}"/>
              </a:ext>
            </a:extLst>
          </p:cNvPr>
          <p:cNvSpPr/>
          <p:nvPr/>
        </p:nvSpPr>
        <p:spPr>
          <a:xfrm>
            <a:off x="514640" y="2071686"/>
            <a:ext cx="2674865" cy="965184"/>
          </a:xfrm>
          <a:prstGeom prst="roundRect">
            <a:avLst/>
          </a:prstGeom>
          <a:solidFill>
            <a:srgbClr val="1A8CB0"/>
          </a:solidFill>
          <a:ln w="12700" cap="flat" cmpd="sng" algn="ctr">
            <a:solidFill>
              <a:sysClr val="window" lastClr="FFFFFF">
                <a:hueOff val="0"/>
                <a:satOff val="0"/>
                <a:lumOff val="0"/>
                <a:alphaOff val="0"/>
              </a:sysClr>
            </a:solidFill>
            <a:prstDash val="solid"/>
            <a:miter lim="800000"/>
          </a:ln>
          <a:effectLst/>
        </p:spPr>
        <p:txBody>
          <a:bodyPr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05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Biomedical Sciences</a:t>
            </a: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Cordia New" panose="020B0304020202020204" pitchFamily="34" charset="-34"/>
            </a:endParaRPr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EE88882D-EC35-A475-A7DB-05707033024F}"/>
              </a:ext>
            </a:extLst>
          </p:cNvPr>
          <p:cNvSpPr/>
          <p:nvPr/>
        </p:nvSpPr>
        <p:spPr>
          <a:xfrm>
            <a:off x="789348" y="2860540"/>
            <a:ext cx="2674865" cy="965184"/>
          </a:xfrm>
          <a:custGeom>
            <a:avLst/>
            <a:gdLst>
              <a:gd name="connsiteX0" fmla="*/ 0 w 2745170"/>
              <a:gd name="connsiteY0" fmla="*/ 125483 h 1254831"/>
              <a:gd name="connsiteX1" fmla="*/ 125483 w 2745170"/>
              <a:gd name="connsiteY1" fmla="*/ 0 h 1254831"/>
              <a:gd name="connsiteX2" fmla="*/ 2619687 w 2745170"/>
              <a:gd name="connsiteY2" fmla="*/ 0 h 1254831"/>
              <a:gd name="connsiteX3" fmla="*/ 2745170 w 2745170"/>
              <a:gd name="connsiteY3" fmla="*/ 125483 h 1254831"/>
              <a:gd name="connsiteX4" fmla="*/ 2745170 w 2745170"/>
              <a:gd name="connsiteY4" fmla="*/ 1129348 h 1254831"/>
              <a:gd name="connsiteX5" fmla="*/ 2619687 w 2745170"/>
              <a:gd name="connsiteY5" fmla="*/ 1254831 h 1254831"/>
              <a:gd name="connsiteX6" fmla="*/ 125483 w 2745170"/>
              <a:gd name="connsiteY6" fmla="*/ 1254831 h 1254831"/>
              <a:gd name="connsiteX7" fmla="*/ 0 w 2745170"/>
              <a:gd name="connsiteY7" fmla="*/ 1129348 h 1254831"/>
              <a:gd name="connsiteX8" fmla="*/ 0 w 2745170"/>
              <a:gd name="connsiteY8" fmla="*/ 125483 h 12548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745170" h="1254831">
                <a:moveTo>
                  <a:pt x="0" y="125483"/>
                </a:moveTo>
                <a:cubicBezTo>
                  <a:pt x="0" y="56181"/>
                  <a:pt x="56181" y="0"/>
                  <a:pt x="125483" y="0"/>
                </a:cubicBezTo>
                <a:lnTo>
                  <a:pt x="2619687" y="0"/>
                </a:lnTo>
                <a:cubicBezTo>
                  <a:pt x="2688989" y="0"/>
                  <a:pt x="2745170" y="56181"/>
                  <a:pt x="2745170" y="125483"/>
                </a:cubicBezTo>
                <a:lnTo>
                  <a:pt x="2745170" y="1129348"/>
                </a:lnTo>
                <a:cubicBezTo>
                  <a:pt x="2745170" y="1198650"/>
                  <a:pt x="2688989" y="1254831"/>
                  <a:pt x="2619687" y="1254831"/>
                </a:cubicBezTo>
                <a:lnTo>
                  <a:pt x="125483" y="1254831"/>
                </a:lnTo>
                <a:cubicBezTo>
                  <a:pt x="56181" y="1254831"/>
                  <a:pt x="0" y="1198650"/>
                  <a:pt x="0" y="1129348"/>
                </a:cubicBezTo>
                <a:lnTo>
                  <a:pt x="0" y="125483"/>
                </a:lnTo>
                <a:close/>
              </a:path>
            </a:pathLst>
          </a:custGeom>
          <a:solidFill>
            <a:sysClr val="window" lastClr="FFFFFF">
              <a:alpha val="90000"/>
              <a:hueOff val="0"/>
              <a:satOff val="0"/>
              <a:lumOff val="0"/>
              <a:alphaOff val="0"/>
            </a:sysClr>
          </a:solidFill>
          <a:ln w="12700" cap="flat" cmpd="sng" algn="ctr">
            <a:solidFill>
              <a:srgbClr val="4472C4">
                <a:hueOff val="0"/>
                <a:satOff val="0"/>
                <a:lumOff val="0"/>
                <a:alphaOff val="0"/>
              </a:srgbClr>
            </a:solidFill>
            <a:prstDash val="solid"/>
            <a:miter lim="800000"/>
          </a:ln>
          <a:effectLst/>
        </p:spPr>
        <p:txBody>
          <a:bodyPr spcFirstLastPara="0" vert="horz" wrap="square" lIns="235889" tIns="235889" rIns="235889" bIns="235889" numCol="1" spcCol="1270" anchor="ctr" anchorCtr="0">
            <a:noAutofit/>
          </a:bodyPr>
          <a:lstStyle/>
          <a:p>
            <a:pPr marL="0" marR="0" lvl="0" indent="0" defTabSz="914400" eaLnBrk="1" fontAlgn="b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6/14 Departments</a:t>
            </a:r>
            <a:endParaRPr kumimoji="0" lang="nl-BE" sz="2000" b="0" i="0" u="none" strike="noStrike" kern="0" cap="none" spc="0" normalizeH="0" baseline="0" noProof="0" dirty="0">
              <a:ln>
                <a:noFill/>
              </a:ln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defTabSz="914400" eaLnBrk="1" fontAlgn="b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12 Participants</a:t>
            </a:r>
            <a:endParaRPr kumimoji="0" lang="nl-BE" sz="2000" b="0" i="0" u="none" strike="noStrike" kern="0" cap="none" spc="0" normalizeH="0" baseline="0" noProof="0" dirty="0">
              <a:ln>
                <a:noFill/>
              </a:ln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CE42EB7D-1BF4-8360-1C3E-53B559F7A020}"/>
              </a:ext>
            </a:extLst>
          </p:cNvPr>
          <p:cNvSpPr/>
          <p:nvPr/>
        </p:nvSpPr>
        <p:spPr>
          <a:xfrm>
            <a:off x="514640" y="3996756"/>
            <a:ext cx="2674865" cy="965184"/>
          </a:xfrm>
          <a:prstGeom prst="roundRect">
            <a:avLst/>
          </a:prstGeom>
          <a:solidFill>
            <a:srgbClr val="4DC1E5"/>
          </a:solidFill>
          <a:ln w="12700" cap="flat" cmpd="sng" algn="ctr">
            <a:solidFill>
              <a:sysClr val="window" lastClr="FFFFFF">
                <a:hueOff val="0"/>
                <a:satOff val="0"/>
                <a:lumOff val="0"/>
                <a:alphaOff val="0"/>
              </a:sysClr>
            </a:solidFill>
            <a:prstDash val="solid"/>
            <a:miter lim="800000"/>
          </a:ln>
          <a:effectLst/>
        </p:spPr>
        <p:txBody>
          <a:bodyPr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Science, Engineering &amp; Technology 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52DFDDF1-7AD7-78C6-53A2-B64DAFA84583}"/>
              </a:ext>
            </a:extLst>
          </p:cNvPr>
          <p:cNvSpPr/>
          <p:nvPr/>
        </p:nvSpPr>
        <p:spPr>
          <a:xfrm>
            <a:off x="789348" y="4785610"/>
            <a:ext cx="2674865" cy="965184"/>
          </a:xfrm>
          <a:custGeom>
            <a:avLst/>
            <a:gdLst>
              <a:gd name="connsiteX0" fmla="*/ 0 w 2745170"/>
              <a:gd name="connsiteY0" fmla="*/ 125483 h 1254831"/>
              <a:gd name="connsiteX1" fmla="*/ 125483 w 2745170"/>
              <a:gd name="connsiteY1" fmla="*/ 0 h 1254831"/>
              <a:gd name="connsiteX2" fmla="*/ 2619687 w 2745170"/>
              <a:gd name="connsiteY2" fmla="*/ 0 h 1254831"/>
              <a:gd name="connsiteX3" fmla="*/ 2745170 w 2745170"/>
              <a:gd name="connsiteY3" fmla="*/ 125483 h 1254831"/>
              <a:gd name="connsiteX4" fmla="*/ 2745170 w 2745170"/>
              <a:gd name="connsiteY4" fmla="*/ 1129348 h 1254831"/>
              <a:gd name="connsiteX5" fmla="*/ 2619687 w 2745170"/>
              <a:gd name="connsiteY5" fmla="*/ 1254831 h 1254831"/>
              <a:gd name="connsiteX6" fmla="*/ 125483 w 2745170"/>
              <a:gd name="connsiteY6" fmla="*/ 1254831 h 1254831"/>
              <a:gd name="connsiteX7" fmla="*/ 0 w 2745170"/>
              <a:gd name="connsiteY7" fmla="*/ 1129348 h 1254831"/>
              <a:gd name="connsiteX8" fmla="*/ 0 w 2745170"/>
              <a:gd name="connsiteY8" fmla="*/ 125483 h 12548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745170" h="1254831">
                <a:moveTo>
                  <a:pt x="0" y="125483"/>
                </a:moveTo>
                <a:cubicBezTo>
                  <a:pt x="0" y="56181"/>
                  <a:pt x="56181" y="0"/>
                  <a:pt x="125483" y="0"/>
                </a:cubicBezTo>
                <a:lnTo>
                  <a:pt x="2619687" y="0"/>
                </a:lnTo>
                <a:cubicBezTo>
                  <a:pt x="2688989" y="0"/>
                  <a:pt x="2745170" y="56181"/>
                  <a:pt x="2745170" y="125483"/>
                </a:cubicBezTo>
                <a:lnTo>
                  <a:pt x="2745170" y="1129348"/>
                </a:lnTo>
                <a:cubicBezTo>
                  <a:pt x="2745170" y="1198650"/>
                  <a:pt x="2688989" y="1254831"/>
                  <a:pt x="2619687" y="1254831"/>
                </a:cubicBezTo>
                <a:lnTo>
                  <a:pt x="125483" y="1254831"/>
                </a:lnTo>
                <a:cubicBezTo>
                  <a:pt x="56181" y="1254831"/>
                  <a:pt x="0" y="1198650"/>
                  <a:pt x="0" y="1129348"/>
                </a:cubicBezTo>
                <a:lnTo>
                  <a:pt x="0" y="125483"/>
                </a:lnTo>
                <a:close/>
              </a:path>
            </a:pathLst>
          </a:custGeom>
          <a:solidFill>
            <a:sysClr val="window" lastClr="FFFFFF">
              <a:alpha val="90000"/>
              <a:hueOff val="0"/>
              <a:satOff val="0"/>
              <a:lumOff val="0"/>
              <a:alphaOff val="0"/>
            </a:sysClr>
          </a:solidFill>
          <a:ln w="12700" cap="flat" cmpd="sng" algn="ctr">
            <a:solidFill>
              <a:srgbClr val="4472C4">
                <a:hueOff val="0"/>
                <a:satOff val="0"/>
                <a:lumOff val="0"/>
                <a:alphaOff val="0"/>
              </a:srgbClr>
            </a:solidFill>
            <a:prstDash val="solid"/>
            <a:miter lim="800000"/>
          </a:ln>
          <a:effectLst/>
        </p:spPr>
        <p:txBody>
          <a:bodyPr spcFirstLastPara="0" vert="horz" wrap="square" lIns="235889" tIns="235889" rIns="235889" bIns="235889" numCol="1" spcCol="1270" anchor="ctr" anchorCtr="0">
            <a:noAutofit/>
          </a:bodyPr>
          <a:lstStyle/>
          <a:p>
            <a:pPr marL="0" marR="0" lvl="0" indent="0" defTabSz="914400" eaLnBrk="1" fontAlgn="b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8/14 Departments</a:t>
            </a:r>
            <a:endParaRPr kumimoji="0" lang="nl-BE" sz="2000" b="0" i="0" u="none" strike="noStrike" kern="0" cap="none" spc="0" normalizeH="0" baseline="0" noProof="0" dirty="0">
              <a:ln>
                <a:noFill/>
              </a:ln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defTabSz="914400" eaLnBrk="1" fontAlgn="b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 Participants</a:t>
            </a:r>
            <a:endParaRPr kumimoji="0" lang="nl-BE" sz="2000" b="0" i="0" u="none" strike="noStrike" kern="0" cap="none" spc="0" normalizeH="0" baseline="0" noProof="0" dirty="0">
              <a:ln>
                <a:noFill/>
              </a:ln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2835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2F9948-1CD9-23E2-D765-5BFD813164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id="{5DC53194-11F6-DBC9-97D9-6B424019287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000"/>
          <a:stretch/>
        </p:blipFill>
        <p:spPr>
          <a:xfrm>
            <a:off x="0" y="0"/>
            <a:ext cx="12192000" cy="5486400"/>
          </a:xfrm>
          <a:prstGeom prst="rect">
            <a:avLst/>
          </a:prstGeom>
        </p:spPr>
      </p:pic>
      <p:sp>
        <p:nvSpPr>
          <p:cNvPr id="31" name="Title 1">
            <a:extLst>
              <a:ext uri="{FF2B5EF4-FFF2-40B4-BE49-F238E27FC236}">
                <a16:creationId xmlns:a16="http://schemas.microsoft.com/office/drawing/2014/main" id="{1DD86E9E-44AD-C9D4-2F45-38BC31A2DF89}"/>
              </a:ext>
            </a:extLst>
          </p:cNvPr>
          <p:cNvSpPr txBox="1">
            <a:spLocks/>
          </p:cNvSpPr>
          <p:nvPr/>
        </p:nvSpPr>
        <p:spPr>
          <a:xfrm>
            <a:off x="1643448" y="576000"/>
            <a:ext cx="9973751" cy="1325563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 baseline="0">
                <a:solidFill>
                  <a:srgbClr val="52BDEC"/>
                </a:solidFill>
                <a:latin typeface="Arial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srgbClr val="004773"/>
                </a:solidFill>
              </a:rPr>
              <a:t>How did we do it?</a:t>
            </a:r>
            <a:br>
              <a:rPr lang="en-US" sz="4000" b="1" dirty="0">
                <a:solidFill>
                  <a:srgbClr val="004773"/>
                </a:solidFill>
              </a:rPr>
            </a:br>
            <a:r>
              <a:rPr lang="en-US" sz="4000" dirty="0">
                <a:solidFill>
                  <a:srgbClr val="004773"/>
                </a:solidFill>
              </a:rPr>
              <a:t>2. </a:t>
            </a:r>
            <a:r>
              <a:rPr lang="en-US" sz="4000" dirty="0" err="1">
                <a:solidFill>
                  <a:srgbClr val="004773"/>
                </a:solidFill>
              </a:rPr>
              <a:t>Analyse</a:t>
            </a:r>
            <a:r>
              <a:rPr lang="en-US" sz="4000" dirty="0">
                <a:solidFill>
                  <a:srgbClr val="004773"/>
                </a:solidFill>
              </a:rPr>
              <a:t> Data: </a:t>
            </a:r>
            <a:r>
              <a:rPr lang="en-US" sz="3600" dirty="0">
                <a:solidFill>
                  <a:srgbClr val="004773"/>
                </a:solidFill>
              </a:rPr>
              <a:t>Thematic Analysis</a:t>
            </a:r>
            <a:endParaRPr kumimoji="0" lang="en-GB" sz="4000" b="1" i="0" u="none" strike="noStrike" kern="1200" cap="none" spc="0" normalizeH="0" baseline="0" noProof="0" dirty="0">
              <a:ln>
                <a:noFill/>
              </a:ln>
              <a:solidFill>
                <a:srgbClr val="004773"/>
              </a:solidFill>
              <a:effectLst/>
              <a:uLnTx/>
              <a:uFillTx/>
              <a:latin typeface="Arial" charset="0"/>
              <a:ea typeface="+mj-ea"/>
              <a:cs typeface="+mj-cs"/>
            </a:endParaRPr>
          </a:p>
        </p:txBody>
      </p:sp>
      <p:sp>
        <p:nvSpPr>
          <p:cNvPr id="32" name="Slide Number Placeholder 1">
            <a:extLst>
              <a:ext uri="{FF2B5EF4-FFF2-40B4-BE49-F238E27FC236}">
                <a16:creationId xmlns:a16="http://schemas.microsoft.com/office/drawing/2014/main" id="{5707314E-41DD-8101-4D7E-E947BDE7428E}"/>
              </a:ext>
            </a:extLst>
          </p:cNvPr>
          <p:cNvSpPr txBox="1">
            <a:spLocks/>
          </p:cNvSpPr>
          <p:nvPr/>
        </p:nvSpPr>
        <p:spPr>
          <a:xfrm>
            <a:off x="576000" y="6218376"/>
            <a:ext cx="648000" cy="648002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nl-NL"/>
            </a:defPPr>
            <a:lvl1pPr marL="0" algn="l" defTabSz="914400" rtl="0" eaLnBrk="1" latinLnBrk="0" hangingPunct="1">
              <a:defRPr sz="1200" kern="1200" baseline="0">
                <a:solidFill>
                  <a:schemeClr val="bg1"/>
                </a:solidFill>
                <a:latin typeface="Arial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5E77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18349813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000"/>
          <a:stretch/>
        </p:blipFill>
        <p:spPr>
          <a:xfrm>
            <a:off x="0" y="0"/>
            <a:ext cx="12192000" cy="5486400"/>
          </a:xfrm>
          <a:prstGeom prst="rect">
            <a:avLst/>
          </a:prstGeom>
        </p:spPr>
      </p:pic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0E12418A-7A75-925D-618A-D46A0A97EC09}"/>
              </a:ext>
            </a:extLst>
          </p:cNvPr>
          <p:cNvSpPr txBox="1">
            <a:spLocks/>
          </p:cNvSpPr>
          <p:nvPr/>
        </p:nvSpPr>
        <p:spPr>
          <a:xfrm>
            <a:off x="576000" y="1606378"/>
            <a:ext cx="11041200" cy="437773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 baseline="0">
                <a:solidFill>
                  <a:srgbClr val="005E77"/>
                </a:solidFill>
                <a:latin typeface="Arial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 baseline="0">
                <a:solidFill>
                  <a:srgbClr val="005E77"/>
                </a:solidFill>
                <a:latin typeface="Arial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 baseline="0">
                <a:solidFill>
                  <a:srgbClr val="005E77"/>
                </a:solidFill>
                <a:latin typeface="Arial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 baseline="0">
                <a:solidFill>
                  <a:srgbClr val="005E77"/>
                </a:solidFill>
                <a:latin typeface="Arial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 baseline="0">
                <a:solidFill>
                  <a:srgbClr val="005E77"/>
                </a:solidFill>
                <a:latin typeface="Arial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5E77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KU Leuven Libraries 2Bergen offers a broad range of research support services that fall under three main domains: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005E77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005E77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5E77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28C711BF-00EE-2E2C-A1E1-19FD7675CB06}"/>
              </a:ext>
            </a:extLst>
          </p:cNvPr>
          <p:cNvSpPr/>
          <p:nvPr/>
        </p:nvSpPr>
        <p:spPr>
          <a:xfrm>
            <a:off x="960963" y="2588756"/>
            <a:ext cx="6667125" cy="965184"/>
          </a:xfrm>
          <a:prstGeom prst="roundRect">
            <a:avLst/>
          </a:prstGeom>
          <a:solidFill>
            <a:srgbClr val="1A8CB0"/>
          </a:solidFill>
          <a:ln w="12700" cap="flat" cmpd="sng" algn="ctr">
            <a:solidFill>
              <a:sysClr val="window" lastClr="FFFFFF">
                <a:hueOff val="0"/>
                <a:satOff val="0"/>
                <a:lumOff val="0"/>
                <a:alphaOff val="0"/>
              </a:sysClr>
            </a:solidFill>
            <a:prstDash val="solid"/>
            <a:miter lim="800000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8119F1F3-FE97-6F04-716E-9D7BC5AE7C11}"/>
              </a:ext>
            </a:extLst>
          </p:cNvPr>
          <p:cNvSpPr/>
          <p:nvPr/>
        </p:nvSpPr>
        <p:spPr>
          <a:xfrm>
            <a:off x="1235671" y="2778894"/>
            <a:ext cx="6667125" cy="965184"/>
          </a:xfrm>
          <a:custGeom>
            <a:avLst/>
            <a:gdLst>
              <a:gd name="connsiteX0" fmla="*/ 0 w 2745170"/>
              <a:gd name="connsiteY0" fmla="*/ 125483 h 1254831"/>
              <a:gd name="connsiteX1" fmla="*/ 125483 w 2745170"/>
              <a:gd name="connsiteY1" fmla="*/ 0 h 1254831"/>
              <a:gd name="connsiteX2" fmla="*/ 2619687 w 2745170"/>
              <a:gd name="connsiteY2" fmla="*/ 0 h 1254831"/>
              <a:gd name="connsiteX3" fmla="*/ 2745170 w 2745170"/>
              <a:gd name="connsiteY3" fmla="*/ 125483 h 1254831"/>
              <a:gd name="connsiteX4" fmla="*/ 2745170 w 2745170"/>
              <a:gd name="connsiteY4" fmla="*/ 1129348 h 1254831"/>
              <a:gd name="connsiteX5" fmla="*/ 2619687 w 2745170"/>
              <a:gd name="connsiteY5" fmla="*/ 1254831 h 1254831"/>
              <a:gd name="connsiteX6" fmla="*/ 125483 w 2745170"/>
              <a:gd name="connsiteY6" fmla="*/ 1254831 h 1254831"/>
              <a:gd name="connsiteX7" fmla="*/ 0 w 2745170"/>
              <a:gd name="connsiteY7" fmla="*/ 1129348 h 1254831"/>
              <a:gd name="connsiteX8" fmla="*/ 0 w 2745170"/>
              <a:gd name="connsiteY8" fmla="*/ 125483 h 12548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745170" h="1254831">
                <a:moveTo>
                  <a:pt x="0" y="125483"/>
                </a:moveTo>
                <a:cubicBezTo>
                  <a:pt x="0" y="56181"/>
                  <a:pt x="56181" y="0"/>
                  <a:pt x="125483" y="0"/>
                </a:cubicBezTo>
                <a:lnTo>
                  <a:pt x="2619687" y="0"/>
                </a:lnTo>
                <a:cubicBezTo>
                  <a:pt x="2688989" y="0"/>
                  <a:pt x="2745170" y="56181"/>
                  <a:pt x="2745170" y="125483"/>
                </a:cubicBezTo>
                <a:lnTo>
                  <a:pt x="2745170" y="1129348"/>
                </a:lnTo>
                <a:cubicBezTo>
                  <a:pt x="2745170" y="1198650"/>
                  <a:pt x="2688989" y="1254831"/>
                  <a:pt x="2619687" y="1254831"/>
                </a:cubicBezTo>
                <a:lnTo>
                  <a:pt x="125483" y="1254831"/>
                </a:lnTo>
                <a:cubicBezTo>
                  <a:pt x="56181" y="1254831"/>
                  <a:pt x="0" y="1198650"/>
                  <a:pt x="0" y="1129348"/>
                </a:cubicBezTo>
                <a:lnTo>
                  <a:pt x="0" y="125483"/>
                </a:lnTo>
                <a:close/>
              </a:path>
            </a:pathLst>
          </a:custGeom>
          <a:solidFill>
            <a:sysClr val="window" lastClr="FFFFFF">
              <a:alpha val="90000"/>
              <a:hueOff val="0"/>
              <a:satOff val="0"/>
              <a:lumOff val="0"/>
              <a:alphaOff val="0"/>
            </a:sysClr>
          </a:solidFill>
          <a:ln w="12700" cap="flat" cmpd="sng" algn="ctr">
            <a:solidFill>
              <a:srgbClr val="4472C4">
                <a:hueOff val="0"/>
                <a:satOff val="0"/>
                <a:lumOff val="0"/>
                <a:alphaOff val="0"/>
              </a:srgbClr>
            </a:solidFill>
            <a:prstDash val="solid"/>
            <a:miter lim="800000"/>
          </a:ln>
          <a:effectLst/>
        </p:spPr>
        <p:txBody>
          <a:bodyPr spcFirstLastPara="0" vert="horz" wrap="square" lIns="235889" tIns="235889" rIns="235889" bIns="235889" numCol="1" spcCol="1270" anchor="ctr" anchorCtr="0">
            <a:noAutofit/>
          </a:bodyPr>
          <a:lstStyle/>
          <a:p>
            <a:pPr marL="0" marR="0" lvl="0" indent="0" algn="ctr" defTabSz="124460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B3D4D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Information Retrieval (IR)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D891B0F4-96BF-DF5A-6690-157EABEB84C9}"/>
              </a:ext>
            </a:extLst>
          </p:cNvPr>
          <p:cNvSpPr/>
          <p:nvPr/>
        </p:nvSpPr>
        <p:spPr>
          <a:xfrm>
            <a:off x="989680" y="3849167"/>
            <a:ext cx="6667125" cy="965184"/>
          </a:xfrm>
          <a:prstGeom prst="roundRect">
            <a:avLst/>
          </a:prstGeom>
          <a:solidFill>
            <a:srgbClr val="4DC1E5"/>
          </a:solidFill>
          <a:ln w="12700" cap="flat" cmpd="sng" algn="ctr">
            <a:solidFill>
              <a:sysClr val="window" lastClr="FFFFFF">
                <a:hueOff val="0"/>
                <a:satOff val="0"/>
                <a:lumOff val="0"/>
                <a:alphaOff val="0"/>
              </a:sysClr>
            </a:solidFill>
            <a:prstDash val="solid"/>
            <a:miter lim="800000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00928B1F-4801-5504-5B92-07DDCFAD528F}"/>
              </a:ext>
            </a:extLst>
          </p:cNvPr>
          <p:cNvSpPr/>
          <p:nvPr/>
        </p:nvSpPr>
        <p:spPr>
          <a:xfrm>
            <a:off x="1264388" y="4039305"/>
            <a:ext cx="6667125" cy="965184"/>
          </a:xfrm>
          <a:custGeom>
            <a:avLst/>
            <a:gdLst>
              <a:gd name="connsiteX0" fmla="*/ 0 w 2745170"/>
              <a:gd name="connsiteY0" fmla="*/ 125483 h 1254831"/>
              <a:gd name="connsiteX1" fmla="*/ 125483 w 2745170"/>
              <a:gd name="connsiteY1" fmla="*/ 0 h 1254831"/>
              <a:gd name="connsiteX2" fmla="*/ 2619687 w 2745170"/>
              <a:gd name="connsiteY2" fmla="*/ 0 h 1254831"/>
              <a:gd name="connsiteX3" fmla="*/ 2745170 w 2745170"/>
              <a:gd name="connsiteY3" fmla="*/ 125483 h 1254831"/>
              <a:gd name="connsiteX4" fmla="*/ 2745170 w 2745170"/>
              <a:gd name="connsiteY4" fmla="*/ 1129348 h 1254831"/>
              <a:gd name="connsiteX5" fmla="*/ 2619687 w 2745170"/>
              <a:gd name="connsiteY5" fmla="*/ 1254831 h 1254831"/>
              <a:gd name="connsiteX6" fmla="*/ 125483 w 2745170"/>
              <a:gd name="connsiteY6" fmla="*/ 1254831 h 1254831"/>
              <a:gd name="connsiteX7" fmla="*/ 0 w 2745170"/>
              <a:gd name="connsiteY7" fmla="*/ 1129348 h 1254831"/>
              <a:gd name="connsiteX8" fmla="*/ 0 w 2745170"/>
              <a:gd name="connsiteY8" fmla="*/ 125483 h 12548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745170" h="1254831">
                <a:moveTo>
                  <a:pt x="0" y="125483"/>
                </a:moveTo>
                <a:cubicBezTo>
                  <a:pt x="0" y="56181"/>
                  <a:pt x="56181" y="0"/>
                  <a:pt x="125483" y="0"/>
                </a:cubicBezTo>
                <a:lnTo>
                  <a:pt x="2619687" y="0"/>
                </a:lnTo>
                <a:cubicBezTo>
                  <a:pt x="2688989" y="0"/>
                  <a:pt x="2745170" y="56181"/>
                  <a:pt x="2745170" y="125483"/>
                </a:cubicBezTo>
                <a:lnTo>
                  <a:pt x="2745170" y="1129348"/>
                </a:lnTo>
                <a:cubicBezTo>
                  <a:pt x="2745170" y="1198650"/>
                  <a:pt x="2688989" y="1254831"/>
                  <a:pt x="2619687" y="1254831"/>
                </a:cubicBezTo>
                <a:lnTo>
                  <a:pt x="125483" y="1254831"/>
                </a:lnTo>
                <a:cubicBezTo>
                  <a:pt x="56181" y="1254831"/>
                  <a:pt x="0" y="1198650"/>
                  <a:pt x="0" y="1129348"/>
                </a:cubicBezTo>
                <a:lnTo>
                  <a:pt x="0" y="125483"/>
                </a:lnTo>
                <a:close/>
              </a:path>
            </a:pathLst>
          </a:custGeom>
          <a:solidFill>
            <a:sysClr val="window" lastClr="FFFFFF">
              <a:alpha val="90000"/>
              <a:hueOff val="0"/>
              <a:satOff val="0"/>
              <a:lumOff val="0"/>
              <a:alphaOff val="0"/>
            </a:sysClr>
          </a:solidFill>
          <a:ln w="12700" cap="flat" cmpd="sng" algn="ctr">
            <a:solidFill>
              <a:srgbClr val="4472C4">
                <a:hueOff val="0"/>
                <a:satOff val="0"/>
                <a:lumOff val="0"/>
                <a:alphaOff val="0"/>
              </a:srgbClr>
            </a:solidFill>
            <a:prstDash val="solid"/>
            <a:miter lim="800000"/>
          </a:ln>
          <a:effectLst/>
        </p:spPr>
        <p:txBody>
          <a:bodyPr spcFirstLastPara="0" vert="horz" wrap="square" lIns="235889" tIns="235889" rIns="235889" bIns="235889" numCol="1" spcCol="1270" anchor="ctr" anchorCtr="0">
            <a:noAutofit/>
          </a:bodyPr>
          <a:lstStyle/>
          <a:p>
            <a:pPr marL="0" marR="0" lvl="0" indent="0" algn="ctr" defTabSz="124460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B3D4D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Research Data Management</a:t>
            </a: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1E07441D-C120-CD7A-ED40-B3FB9DE0773C}"/>
              </a:ext>
            </a:extLst>
          </p:cNvPr>
          <p:cNvSpPr/>
          <p:nvPr/>
        </p:nvSpPr>
        <p:spPr>
          <a:xfrm>
            <a:off x="1002360" y="5131467"/>
            <a:ext cx="6667125" cy="965184"/>
          </a:xfrm>
          <a:prstGeom prst="roundRect">
            <a:avLst/>
          </a:prstGeom>
          <a:solidFill>
            <a:srgbClr val="91D9EF"/>
          </a:solidFill>
          <a:ln w="12700" cap="flat" cmpd="sng" algn="ctr">
            <a:solidFill>
              <a:sysClr val="window" lastClr="FFFFFF">
                <a:hueOff val="0"/>
                <a:satOff val="0"/>
                <a:lumOff val="0"/>
                <a:alphaOff val="0"/>
              </a:sysClr>
            </a:solidFill>
            <a:prstDash val="solid"/>
            <a:miter lim="800000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91D9E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783894D7-CA6D-14D3-220B-486D90DC4326}"/>
              </a:ext>
            </a:extLst>
          </p:cNvPr>
          <p:cNvSpPr/>
          <p:nvPr/>
        </p:nvSpPr>
        <p:spPr>
          <a:xfrm>
            <a:off x="1277068" y="5321605"/>
            <a:ext cx="6667125" cy="965184"/>
          </a:xfrm>
          <a:custGeom>
            <a:avLst/>
            <a:gdLst>
              <a:gd name="connsiteX0" fmla="*/ 0 w 2745170"/>
              <a:gd name="connsiteY0" fmla="*/ 125483 h 1254831"/>
              <a:gd name="connsiteX1" fmla="*/ 125483 w 2745170"/>
              <a:gd name="connsiteY1" fmla="*/ 0 h 1254831"/>
              <a:gd name="connsiteX2" fmla="*/ 2619687 w 2745170"/>
              <a:gd name="connsiteY2" fmla="*/ 0 h 1254831"/>
              <a:gd name="connsiteX3" fmla="*/ 2745170 w 2745170"/>
              <a:gd name="connsiteY3" fmla="*/ 125483 h 1254831"/>
              <a:gd name="connsiteX4" fmla="*/ 2745170 w 2745170"/>
              <a:gd name="connsiteY4" fmla="*/ 1129348 h 1254831"/>
              <a:gd name="connsiteX5" fmla="*/ 2619687 w 2745170"/>
              <a:gd name="connsiteY5" fmla="*/ 1254831 h 1254831"/>
              <a:gd name="connsiteX6" fmla="*/ 125483 w 2745170"/>
              <a:gd name="connsiteY6" fmla="*/ 1254831 h 1254831"/>
              <a:gd name="connsiteX7" fmla="*/ 0 w 2745170"/>
              <a:gd name="connsiteY7" fmla="*/ 1129348 h 1254831"/>
              <a:gd name="connsiteX8" fmla="*/ 0 w 2745170"/>
              <a:gd name="connsiteY8" fmla="*/ 125483 h 12548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745170" h="1254831">
                <a:moveTo>
                  <a:pt x="0" y="125483"/>
                </a:moveTo>
                <a:cubicBezTo>
                  <a:pt x="0" y="56181"/>
                  <a:pt x="56181" y="0"/>
                  <a:pt x="125483" y="0"/>
                </a:cubicBezTo>
                <a:lnTo>
                  <a:pt x="2619687" y="0"/>
                </a:lnTo>
                <a:cubicBezTo>
                  <a:pt x="2688989" y="0"/>
                  <a:pt x="2745170" y="56181"/>
                  <a:pt x="2745170" y="125483"/>
                </a:cubicBezTo>
                <a:lnTo>
                  <a:pt x="2745170" y="1129348"/>
                </a:lnTo>
                <a:cubicBezTo>
                  <a:pt x="2745170" y="1198650"/>
                  <a:pt x="2688989" y="1254831"/>
                  <a:pt x="2619687" y="1254831"/>
                </a:cubicBezTo>
                <a:lnTo>
                  <a:pt x="125483" y="1254831"/>
                </a:lnTo>
                <a:cubicBezTo>
                  <a:pt x="56181" y="1254831"/>
                  <a:pt x="0" y="1198650"/>
                  <a:pt x="0" y="1129348"/>
                </a:cubicBezTo>
                <a:lnTo>
                  <a:pt x="0" y="125483"/>
                </a:lnTo>
                <a:close/>
              </a:path>
            </a:pathLst>
          </a:custGeom>
          <a:solidFill>
            <a:sysClr val="window" lastClr="FFFFFF">
              <a:alpha val="90000"/>
              <a:hueOff val="0"/>
              <a:satOff val="0"/>
              <a:lumOff val="0"/>
              <a:alphaOff val="0"/>
            </a:sysClr>
          </a:solidFill>
          <a:ln w="12700" cap="flat" cmpd="sng" algn="ctr">
            <a:solidFill>
              <a:srgbClr val="4472C4">
                <a:hueOff val="0"/>
                <a:satOff val="0"/>
                <a:lumOff val="0"/>
                <a:alphaOff val="0"/>
              </a:srgbClr>
            </a:solidFill>
            <a:prstDash val="solid"/>
            <a:miter lim="800000"/>
          </a:ln>
          <a:effectLst/>
        </p:spPr>
        <p:txBody>
          <a:bodyPr spcFirstLastPara="0" vert="horz" wrap="square" lIns="235889" tIns="235889" rIns="235889" bIns="235889" numCol="1" spcCol="1270" anchor="ctr" anchorCtr="0">
            <a:noAutofit/>
          </a:bodyPr>
          <a:lstStyle/>
          <a:p>
            <a:pPr marL="0" marR="0" lvl="0" indent="0" algn="ctr" defTabSz="124460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B3D4D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Scholarly Publishing </a:t>
            </a:r>
          </a:p>
        </p:txBody>
      </p:sp>
      <p:sp>
        <p:nvSpPr>
          <p:cNvPr id="31" name="Title 1">
            <a:extLst>
              <a:ext uri="{FF2B5EF4-FFF2-40B4-BE49-F238E27FC236}">
                <a16:creationId xmlns:a16="http://schemas.microsoft.com/office/drawing/2014/main" id="{26526B2B-314B-9892-702F-38CC9B65DF99}"/>
              </a:ext>
            </a:extLst>
          </p:cNvPr>
          <p:cNvSpPr txBox="1">
            <a:spLocks/>
          </p:cNvSpPr>
          <p:nvPr/>
        </p:nvSpPr>
        <p:spPr>
          <a:xfrm>
            <a:off x="1643448" y="576000"/>
            <a:ext cx="9973751" cy="1325563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 baseline="0">
                <a:solidFill>
                  <a:srgbClr val="52BDEC"/>
                </a:solidFill>
                <a:latin typeface="Arial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4773"/>
                </a:solidFill>
                <a:effectLst/>
                <a:uLnTx/>
                <a:uFillTx/>
                <a:latin typeface="Arial" charset="0"/>
                <a:ea typeface="+mj-ea"/>
                <a:cs typeface="+mj-cs"/>
              </a:rPr>
              <a:t>What services do we provide?</a:t>
            </a:r>
            <a:endParaRPr kumimoji="0" lang="en-GB" sz="4000" b="1" i="0" u="none" strike="noStrike" kern="1200" cap="none" spc="0" normalizeH="0" baseline="0" noProof="0" dirty="0">
              <a:ln>
                <a:noFill/>
              </a:ln>
              <a:solidFill>
                <a:srgbClr val="004773"/>
              </a:solidFill>
              <a:effectLst/>
              <a:uLnTx/>
              <a:uFillTx/>
              <a:latin typeface="Arial" charset="0"/>
              <a:ea typeface="+mj-ea"/>
              <a:cs typeface="+mj-cs"/>
            </a:endParaRPr>
          </a:p>
        </p:txBody>
      </p:sp>
      <p:sp>
        <p:nvSpPr>
          <p:cNvPr id="32" name="Slide Number Placeholder 1">
            <a:extLst>
              <a:ext uri="{FF2B5EF4-FFF2-40B4-BE49-F238E27FC236}">
                <a16:creationId xmlns:a16="http://schemas.microsoft.com/office/drawing/2014/main" id="{0BF2D24A-CD41-BF80-5CEB-2E8CFA1FA120}"/>
              </a:ext>
            </a:extLst>
          </p:cNvPr>
          <p:cNvSpPr txBox="1">
            <a:spLocks/>
          </p:cNvSpPr>
          <p:nvPr/>
        </p:nvSpPr>
        <p:spPr>
          <a:xfrm>
            <a:off x="576000" y="6218376"/>
            <a:ext cx="648000" cy="648002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nl-NL"/>
            </a:defPPr>
            <a:lvl1pPr marL="0" algn="l" defTabSz="914400" rtl="0" eaLnBrk="1" latinLnBrk="0" hangingPunct="1">
              <a:defRPr sz="1200" kern="1200" baseline="0">
                <a:solidFill>
                  <a:schemeClr val="bg1"/>
                </a:solidFill>
                <a:latin typeface="Arial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BA42F5-204D-40F2-B4AD-4AFE1FBB7AB0}" type="slidenum">
              <a:rPr kumimoji="0" lang="en-GB" sz="1800" b="0" i="0" u="none" strike="noStrike" kern="1200" cap="none" spc="0" normalizeH="0" baseline="0" noProof="0" smtClean="0">
                <a:ln>
                  <a:noFill/>
                </a:ln>
                <a:solidFill>
                  <a:srgbClr val="005E77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005E77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38252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21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5" grpId="1" animBg="1"/>
      <p:bldP spid="26" grpId="0" animBg="1"/>
      <p:bldP spid="26" grpId="1" animBg="1"/>
      <p:bldP spid="27" grpId="0" animBg="1"/>
      <p:bldP spid="28" grpId="0" animBg="1"/>
      <p:bldP spid="29" grpId="0" animBg="1"/>
      <p:bldP spid="30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01B984-B66A-78B0-032B-F60496CDB7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id="{E44FEE4A-A8E5-D7E2-234C-B3F0505DC8D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000"/>
          <a:stretch/>
        </p:blipFill>
        <p:spPr>
          <a:xfrm>
            <a:off x="0" y="0"/>
            <a:ext cx="12192000" cy="5486400"/>
          </a:xfrm>
          <a:prstGeom prst="rect">
            <a:avLst/>
          </a:prstGeom>
        </p:spPr>
      </p:pic>
      <p:sp>
        <p:nvSpPr>
          <p:cNvPr id="31" name="Title 1">
            <a:extLst>
              <a:ext uri="{FF2B5EF4-FFF2-40B4-BE49-F238E27FC236}">
                <a16:creationId xmlns:a16="http://schemas.microsoft.com/office/drawing/2014/main" id="{A03A1624-C02B-CF3D-7E21-FD64639A2249}"/>
              </a:ext>
            </a:extLst>
          </p:cNvPr>
          <p:cNvSpPr txBox="1">
            <a:spLocks/>
          </p:cNvSpPr>
          <p:nvPr/>
        </p:nvSpPr>
        <p:spPr>
          <a:xfrm>
            <a:off x="1643448" y="576000"/>
            <a:ext cx="9973751" cy="1325563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 baseline="0">
                <a:solidFill>
                  <a:srgbClr val="52BDEC"/>
                </a:solidFill>
                <a:latin typeface="Arial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srgbClr val="004773"/>
                </a:solidFill>
              </a:rPr>
              <a:t>How did we do it?</a:t>
            </a:r>
            <a:br>
              <a:rPr lang="en-US" sz="4000" b="1" dirty="0">
                <a:solidFill>
                  <a:srgbClr val="004773"/>
                </a:solidFill>
              </a:rPr>
            </a:br>
            <a:r>
              <a:rPr lang="en-US" sz="4000" dirty="0">
                <a:solidFill>
                  <a:srgbClr val="004773"/>
                </a:solidFill>
              </a:rPr>
              <a:t>2. </a:t>
            </a:r>
            <a:r>
              <a:rPr lang="en-US" sz="4000" dirty="0" err="1">
                <a:solidFill>
                  <a:srgbClr val="004773"/>
                </a:solidFill>
              </a:rPr>
              <a:t>Analyse</a:t>
            </a:r>
            <a:r>
              <a:rPr lang="en-US" sz="4000" dirty="0">
                <a:solidFill>
                  <a:srgbClr val="004773"/>
                </a:solidFill>
              </a:rPr>
              <a:t> Data: </a:t>
            </a:r>
            <a:r>
              <a:rPr lang="en-US" sz="3600" dirty="0">
                <a:solidFill>
                  <a:srgbClr val="004773"/>
                </a:solidFill>
              </a:rPr>
              <a:t>Thematic Analysis</a:t>
            </a:r>
            <a:endParaRPr kumimoji="0" lang="en-GB" sz="4000" b="1" i="0" u="none" strike="noStrike" kern="1200" cap="none" spc="0" normalizeH="0" baseline="0" noProof="0" dirty="0">
              <a:ln>
                <a:noFill/>
              </a:ln>
              <a:solidFill>
                <a:srgbClr val="004773"/>
              </a:solidFill>
              <a:effectLst/>
              <a:uLnTx/>
              <a:uFillTx/>
              <a:latin typeface="Arial" charset="0"/>
              <a:ea typeface="+mj-ea"/>
              <a:cs typeface="+mj-cs"/>
            </a:endParaRPr>
          </a:p>
        </p:txBody>
      </p:sp>
      <p:sp>
        <p:nvSpPr>
          <p:cNvPr id="32" name="Slide Number Placeholder 1">
            <a:extLst>
              <a:ext uri="{FF2B5EF4-FFF2-40B4-BE49-F238E27FC236}">
                <a16:creationId xmlns:a16="http://schemas.microsoft.com/office/drawing/2014/main" id="{AC753939-8FC0-1D89-282A-759ACD8C8A12}"/>
              </a:ext>
            </a:extLst>
          </p:cNvPr>
          <p:cNvSpPr txBox="1">
            <a:spLocks/>
          </p:cNvSpPr>
          <p:nvPr/>
        </p:nvSpPr>
        <p:spPr>
          <a:xfrm>
            <a:off x="576000" y="6218376"/>
            <a:ext cx="648000" cy="648002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nl-NL"/>
            </a:defPPr>
            <a:lvl1pPr marL="0" algn="l" defTabSz="914400" rtl="0" eaLnBrk="1" latinLnBrk="0" hangingPunct="1">
              <a:defRPr sz="1200" kern="1200" baseline="0">
                <a:solidFill>
                  <a:schemeClr val="bg1"/>
                </a:solidFill>
                <a:latin typeface="Arial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5E77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7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445F642-ACB5-D809-E9A6-D6D3443B981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77322"/>
          <a:stretch/>
        </p:blipFill>
        <p:spPr>
          <a:xfrm>
            <a:off x="1880251" y="3747168"/>
            <a:ext cx="1912104" cy="246299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17AD6C3-5B56-A5F3-40A0-50E2E85FCDC4}"/>
              </a:ext>
            </a:extLst>
          </p:cNvPr>
          <p:cNvSpPr txBox="1"/>
          <p:nvPr/>
        </p:nvSpPr>
        <p:spPr>
          <a:xfrm>
            <a:off x="1513114" y="1685065"/>
            <a:ext cx="621715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5E77"/>
                </a:solidFill>
                <a:effectLst/>
                <a:uLnTx/>
                <a:uFillTx/>
              </a:rPr>
              <a:t>2.1: Getting familiar with our </a:t>
            </a:r>
            <a:r>
              <a:rPr kumimoji="0" lang="en-US" sz="3200" b="1" i="0" u="sng" strike="noStrike" kern="0" cap="none" spc="0" normalizeH="0" baseline="0" noProof="0" dirty="0">
                <a:ln>
                  <a:noFill/>
                </a:ln>
                <a:solidFill>
                  <a:srgbClr val="005E77"/>
                </a:solidFill>
                <a:effectLst/>
                <a:uLnTx/>
                <a:uFillTx/>
              </a:rPr>
              <a:t>notes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5E77"/>
                </a:solidFill>
                <a:effectLst/>
                <a:uLnTx/>
                <a:uFillTx/>
              </a:rPr>
              <a:t> </a:t>
            </a:r>
            <a:r>
              <a:rPr kumimoji="0" lang="nl-BE" sz="3200" b="0" i="0" u="none" strike="noStrike" kern="0" cap="none" spc="0" normalizeH="0" baseline="0" noProof="0" dirty="0">
                <a:ln>
                  <a:noFill/>
                </a:ln>
                <a:solidFill>
                  <a:srgbClr val="005E77"/>
                </a:solidFill>
                <a:effectLst/>
                <a:uLnTx/>
                <a:uFillTx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25906376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6D1F05-FDBC-FC63-8286-70BAA2217A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id="{D25CD156-0801-870A-598D-AE2A1B2E2FB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000"/>
          <a:stretch/>
        </p:blipFill>
        <p:spPr>
          <a:xfrm>
            <a:off x="0" y="0"/>
            <a:ext cx="12192000" cy="5486400"/>
          </a:xfrm>
          <a:prstGeom prst="rect">
            <a:avLst/>
          </a:prstGeom>
        </p:spPr>
      </p:pic>
      <p:sp>
        <p:nvSpPr>
          <p:cNvPr id="31" name="Title 1">
            <a:extLst>
              <a:ext uri="{FF2B5EF4-FFF2-40B4-BE49-F238E27FC236}">
                <a16:creationId xmlns:a16="http://schemas.microsoft.com/office/drawing/2014/main" id="{A305F0D1-8A21-C0BB-3C2B-C5FEC51F9B07}"/>
              </a:ext>
            </a:extLst>
          </p:cNvPr>
          <p:cNvSpPr txBox="1">
            <a:spLocks/>
          </p:cNvSpPr>
          <p:nvPr/>
        </p:nvSpPr>
        <p:spPr>
          <a:xfrm>
            <a:off x="1643448" y="576000"/>
            <a:ext cx="9973751" cy="1325563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 baseline="0">
                <a:solidFill>
                  <a:srgbClr val="52BDEC"/>
                </a:solidFill>
                <a:latin typeface="Arial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srgbClr val="004773"/>
                </a:solidFill>
              </a:rPr>
              <a:t>How did we do it?</a:t>
            </a:r>
            <a:br>
              <a:rPr lang="en-US" sz="4000" b="1" dirty="0">
                <a:solidFill>
                  <a:srgbClr val="004773"/>
                </a:solidFill>
              </a:rPr>
            </a:br>
            <a:r>
              <a:rPr lang="en-US" sz="4000" dirty="0">
                <a:solidFill>
                  <a:srgbClr val="004773"/>
                </a:solidFill>
              </a:rPr>
              <a:t>2. </a:t>
            </a:r>
            <a:r>
              <a:rPr lang="en-US" sz="4000" dirty="0" err="1">
                <a:solidFill>
                  <a:srgbClr val="004773"/>
                </a:solidFill>
              </a:rPr>
              <a:t>Analyse</a:t>
            </a:r>
            <a:r>
              <a:rPr lang="en-US" sz="4000" dirty="0">
                <a:solidFill>
                  <a:srgbClr val="004773"/>
                </a:solidFill>
              </a:rPr>
              <a:t> Data: </a:t>
            </a:r>
            <a:r>
              <a:rPr lang="en-US" sz="3600" dirty="0">
                <a:solidFill>
                  <a:srgbClr val="004773"/>
                </a:solidFill>
              </a:rPr>
              <a:t>Thematic Analysis</a:t>
            </a:r>
            <a:endParaRPr kumimoji="0" lang="en-GB" sz="4000" b="1" i="0" u="none" strike="noStrike" kern="1200" cap="none" spc="0" normalizeH="0" baseline="0" noProof="0" dirty="0">
              <a:ln>
                <a:noFill/>
              </a:ln>
              <a:solidFill>
                <a:srgbClr val="004773"/>
              </a:solidFill>
              <a:effectLst/>
              <a:uLnTx/>
              <a:uFillTx/>
              <a:latin typeface="Arial" charset="0"/>
              <a:ea typeface="+mj-ea"/>
              <a:cs typeface="+mj-cs"/>
            </a:endParaRPr>
          </a:p>
        </p:txBody>
      </p:sp>
      <p:sp>
        <p:nvSpPr>
          <p:cNvPr id="32" name="Slide Number Placeholder 1">
            <a:extLst>
              <a:ext uri="{FF2B5EF4-FFF2-40B4-BE49-F238E27FC236}">
                <a16:creationId xmlns:a16="http://schemas.microsoft.com/office/drawing/2014/main" id="{84828971-4F90-50B6-6C8A-CCA54CB040E3}"/>
              </a:ext>
            </a:extLst>
          </p:cNvPr>
          <p:cNvSpPr txBox="1">
            <a:spLocks/>
          </p:cNvSpPr>
          <p:nvPr/>
        </p:nvSpPr>
        <p:spPr>
          <a:xfrm>
            <a:off x="576000" y="6218376"/>
            <a:ext cx="648000" cy="648002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nl-NL"/>
            </a:defPPr>
            <a:lvl1pPr marL="0" algn="l" defTabSz="914400" rtl="0" eaLnBrk="1" latinLnBrk="0" hangingPunct="1">
              <a:defRPr sz="1200" kern="1200" baseline="0">
                <a:solidFill>
                  <a:schemeClr val="bg1"/>
                </a:solidFill>
                <a:latin typeface="Arial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5E77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7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435711A-56DC-C2C4-99AF-2A2A44F6414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3691"/>
          <a:stretch/>
        </p:blipFill>
        <p:spPr>
          <a:xfrm>
            <a:off x="1880250" y="3747168"/>
            <a:ext cx="3904533" cy="2462997"/>
          </a:xfrm>
          <a:prstGeom prst="rect">
            <a:avLst/>
          </a:prstGeom>
        </p:spPr>
      </p:pic>
      <p:pic>
        <p:nvPicPr>
          <p:cNvPr id="3" name="Picture 2" descr="QualCoder Tutorial 3.1 - YouTube">
            <a:extLst>
              <a:ext uri="{FF2B5EF4-FFF2-40B4-BE49-F238E27FC236}">
                <a16:creationId xmlns:a16="http://schemas.microsoft.com/office/drawing/2014/main" id="{3683B9CE-2D7D-362D-0361-42FC1C43C7F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400" r="17100" b="32600"/>
          <a:stretch/>
        </p:blipFill>
        <p:spPr bwMode="auto">
          <a:xfrm>
            <a:off x="9502346" y="279629"/>
            <a:ext cx="2402253" cy="9562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4939937-5C3E-986F-A377-8C1076BFAB6C}"/>
              </a:ext>
            </a:extLst>
          </p:cNvPr>
          <p:cNvSpPr txBox="1"/>
          <p:nvPr/>
        </p:nvSpPr>
        <p:spPr>
          <a:xfrm>
            <a:off x="1513114" y="1685065"/>
            <a:ext cx="7687104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005E77"/>
                </a:solidFill>
              </a:rPr>
              <a:t>2.1: Getting familiar with our </a:t>
            </a:r>
            <a:r>
              <a:rPr lang="en-US" sz="3200" b="1" u="sng" dirty="0">
                <a:solidFill>
                  <a:srgbClr val="005E77"/>
                </a:solidFill>
              </a:rPr>
              <a:t>notes </a:t>
            </a:r>
            <a:r>
              <a:rPr lang="nl-BE" sz="3200" dirty="0">
                <a:solidFill>
                  <a:srgbClr val="005E77"/>
                </a:solidFill>
              </a:rPr>
              <a:t> </a:t>
            </a:r>
          </a:p>
          <a:p>
            <a:r>
              <a:rPr lang="en-US" sz="3200" dirty="0">
                <a:solidFill>
                  <a:srgbClr val="005E77"/>
                </a:solidFill>
              </a:rPr>
              <a:t>2.2: Giving </a:t>
            </a:r>
            <a:r>
              <a:rPr lang="en-US" sz="3200" b="1" u="sng" dirty="0">
                <a:solidFill>
                  <a:srgbClr val="005E77"/>
                </a:solidFill>
              </a:rPr>
              <a:t>codes</a:t>
            </a:r>
            <a:r>
              <a:rPr lang="en-US" sz="3200" dirty="0">
                <a:solidFill>
                  <a:srgbClr val="005E77"/>
                </a:solidFill>
              </a:rPr>
              <a:t> to each sentence or section</a:t>
            </a:r>
          </a:p>
        </p:txBody>
      </p:sp>
    </p:spTree>
    <p:extLst>
      <p:ext uri="{BB962C8B-B14F-4D97-AF65-F5344CB8AC3E}">
        <p14:creationId xmlns:p14="http://schemas.microsoft.com/office/powerpoint/2010/main" val="165268069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6A6112-6D4C-7110-1A9D-0C205817AF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id="{71AA4172-1ABD-3A8A-23C7-519D472437E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000"/>
          <a:stretch/>
        </p:blipFill>
        <p:spPr>
          <a:xfrm>
            <a:off x="0" y="0"/>
            <a:ext cx="12192000" cy="5486400"/>
          </a:xfrm>
          <a:prstGeom prst="rect">
            <a:avLst/>
          </a:prstGeom>
        </p:spPr>
      </p:pic>
      <p:sp>
        <p:nvSpPr>
          <p:cNvPr id="31" name="Title 1">
            <a:extLst>
              <a:ext uri="{FF2B5EF4-FFF2-40B4-BE49-F238E27FC236}">
                <a16:creationId xmlns:a16="http://schemas.microsoft.com/office/drawing/2014/main" id="{8D262DD0-26D4-74D5-C9D6-60907C5A0B48}"/>
              </a:ext>
            </a:extLst>
          </p:cNvPr>
          <p:cNvSpPr txBox="1">
            <a:spLocks/>
          </p:cNvSpPr>
          <p:nvPr/>
        </p:nvSpPr>
        <p:spPr>
          <a:xfrm>
            <a:off x="1643448" y="576000"/>
            <a:ext cx="9973751" cy="1325563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 baseline="0">
                <a:solidFill>
                  <a:srgbClr val="52BDEC"/>
                </a:solidFill>
                <a:latin typeface="Arial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srgbClr val="004773"/>
                </a:solidFill>
              </a:rPr>
              <a:t>How did we do it?</a:t>
            </a:r>
            <a:br>
              <a:rPr lang="en-US" sz="4000" b="1" dirty="0">
                <a:solidFill>
                  <a:srgbClr val="004773"/>
                </a:solidFill>
              </a:rPr>
            </a:br>
            <a:r>
              <a:rPr lang="en-US" sz="4000" dirty="0">
                <a:solidFill>
                  <a:srgbClr val="004773"/>
                </a:solidFill>
              </a:rPr>
              <a:t>2. </a:t>
            </a:r>
            <a:r>
              <a:rPr lang="en-US" sz="4000" dirty="0" err="1">
                <a:solidFill>
                  <a:srgbClr val="004773"/>
                </a:solidFill>
              </a:rPr>
              <a:t>Analyse</a:t>
            </a:r>
            <a:r>
              <a:rPr lang="en-US" sz="4000" dirty="0">
                <a:solidFill>
                  <a:srgbClr val="004773"/>
                </a:solidFill>
              </a:rPr>
              <a:t> Data: </a:t>
            </a:r>
            <a:r>
              <a:rPr lang="en-US" sz="3600" dirty="0">
                <a:solidFill>
                  <a:srgbClr val="004773"/>
                </a:solidFill>
              </a:rPr>
              <a:t>Thematic Analysis</a:t>
            </a:r>
            <a:endParaRPr kumimoji="0" lang="en-GB" sz="4000" b="1" i="0" u="none" strike="noStrike" kern="1200" cap="none" spc="0" normalizeH="0" baseline="0" noProof="0" dirty="0">
              <a:ln>
                <a:noFill/>
              </a:ln>
              <a:solidFill>
                <a:srgbClr val="004773"/>
              </a:solidFill>
              <a:effectLst/>
              <a:uLnTx/>
              <a:uFillTx/>
              <a:latin typeface="Arial" charset="0"/>
              <a:ea typeface="+mj-ea"/>
              <a:cs typeface="+mj-cs"/>
            </a:endParaRPr>
          </a:p>
        </p:txBody>
      </p:sp>
      <p:sp>
        <p:nvSpPr>
          <p:cNvPr id="32" name="Slide Number Placeholder 1">
            <a:extLst>
              <a:ext uri="{FF2B5EF4-FFF2-40B4-BE49-F238E27FC236}">
                <a16:creationId xmlns:a16="http://schemas.microsoft.com/office/drawing/2014/main" id="{99096D9E-6A99-F0CB-4E72-D4C950344541}"/>
              </a:ext>
            </a:extLst>
          </p:cNvPr>
          <p:cNvSpPr txBox="1">
            <a:spLocks/>
          </p:cNvSpPr>
          <p:nvPr/>
        </p:nvSpPr>
        <p:spPr>
          <a:xfrm>
            <a:off x="576000" y="6218376"/>
            <a:ext cx="648000" cy="648002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nl-NL"/>
            </a:defPPr>
            <a:lvl1pPr marL="0" algn="l" defTabSz="914400" rtl="0" eaLnBrk="1" latinLnBrk="0" hangingPunct="1">
              <a:defRPr sz="1200" kern="1200" baseline="0">
                <a:solidFill>
                  <a:schemeClr val="bg1"/>
                </a:solidFill>
                <a:latin typeface="Arial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5E77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7</a:t>
            </a:r>
          </a:p>
        </p:txBody>
      </p:sp>
      <p:pic>
        <p:nvPicPr>
          <p:cNvPr id="3" name="Picture 2" descr="QualCoder Tutorial 3.1 - YouTube">
            <a:extLst>
              <a:ext uri="{FF2B5EF4-FFF2-40B4-BE49-F238E27FC236}">
                <a16:creationId xmlns:a16="http://schemas.microsoft.com/office/drawing/2014/main" id="{1B778FCE-CFD8-950F-97F6-9AE8802C7B8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400" r="17100" b="32600"/>
          <a:stretch/>
        </p:blipFill>
        <p:spPr bwMode="auto">
          <a:xfrm>
            <a:off x="9502346" y="279629"/>
            <a:ext cx="2402253" cy="9562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6808F26-E790-E70B-3073-AA0A1B77971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26864"/>
          <a:stretch/>
        </p:blipFill>
        <p:spPr>
          <a:xfrm>
            <a:off x="1880251" y="3747168"/>
            <a:ext cx="6166470" cy="2462997"/>
          </a:xfrm>
          <a:prstGeom prst="rect">
            <a:avLst/>
          </a:prstGeom>
        </p:spPr>
      </p:pic>
      <p:sp>
        <p:nvSpPr>
          <p:cNvPr id="6" name="Isosceles Triangle 5">
            <a:extLst>
              <a:ext uri="{FF2B5EF4-FFF2-40B4-BE49-F238E27FC236}">
                <a16:creationId xmlns:a16="http://schemas.microsoft.com/office/drawing/2014/main" id="{9893F545-3709-EECF-F6C1-9996111DB32B}"/>
              </a:ext>
            </a:extLst>
          </p:cNvPr>
          <p:cNvSpPr/>
          <p:nvPr/>
        </p:nvSpPr>
        <p:spPr>
          <a:xfrm>
            <a:off x="1081900" y="1810079"/>
            <a:ext cx="284200" cy="1277231"/>
          </a:xfrm>
          <a:prstGeom prst="triangle">
            <a:avLst/>
          </a:prstGeom>
          <a:solidFill>
            <a:srgbClr val="005E77"/>
          </a:solidFill>
          <a:ln>
            <a:solidFill>
              <a:srgbClr val="005E7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950E3B7-5EC3-A9E8-158C-3DC451BD22B3}"/>
              </a:ext>
            </a:extLst>
          </p:cNvPr>
          <p:cNvSpPr txBox="1"/>
          <p:nvPr/>
        </p:nvSpPr>
        <p:spPr>
          <a:xfrm>
            <a:off x="1513114" y="1685065"/>
            <a:ext cx="7751674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005E77"/>
                </a:solidFill>
              </a:rPr>
              <a:t>2.1: Getting familiar with our </a:t>
            </a:r>
            <a:r>
              <a:rPr lang="en-US" sz="3200" b="1" u="sng" dirty="0">
                <a:solidFill>
                  <a:srgbClr val="005E77"/>
                </a:solidFill>
              </a:rPr>
              <a:t>notes</a:t>
            </a:r>
            <a:r>
              <a:rPr lang="en-US" sz="3200" dirty="0">
                <a:solidFill>
                  <a:srgbClr val="005E77"/>
                </a:solidFill>
              </a:rPr>
              <a:t> </a:t>
            </a:r>
            <a:r>
              <a:rPr lang="nl-BE" sz="3200" dirty="0">
                <a:solidFill>
                  <a:srgbClr val="005E77"/>
                </a:solidFill>
              </a:rPr>
              <a:t> </a:t>
            </a:r>
          </a:p>
          <a:p>
            <a:r>
              <a:rPr lang="en-US" sz="3200" dirty="0">
                <a:solidFill>
                  <a:srgbClr val="005E77"/>
                </a:solidFill>
              </a:rPr>
              <a:t>2.2: Giving </a:t>
            </a:r>
            <a:r>
              <a:rPr lang="en-US" sz="3200" b="1" u="sng" dirty="0">
                <a:solidFill>
                  <a:srgbClr val="005E77"/>
                </a:solidFill>
              </a:rPr>
              <a:t>codes</a:t>
            </a:r>
            <a:r>
              <a:rPr lang="en-US" sz="3200" dirty="0">
                <a:solidFill>
                  <a:srgbClr val="005E77"/>
                </a:solidFill>
              </a:rPr>
              <a:t> to each sentence or section</a:t>
            </a:r>
          </a:p>
          <a:p>
            <a:r>
              <a:rPr lang="en-US" sz="3200" dirty="0">
                <a:solidFill>
                  <a:srgbClr val="005E77"/>
                </a:solidFill>
              </a:rPr>
              <a:t>2.3: Grouping related codes into </a:t>
            </a:r>
            <a:r>
              <a:rPr lang="en-US" sz="3200" b="1" u="sng" dirty="0">
                <a:solidFill>
                  <a:srgbClr val="005E77"/>
                </a:solidFill>
              </a:rPr>
              <a:t>themes</a:t>
            </a:r>
            <a:br>
              <a:rPr lang="en-US" sz="3200" dirty="0">
                <a:solidFill>
                  <a:srgbClr val="005E77"/>
                </a:solidFill>
              </a:rPr>
            </a:br>
            <a:endParaRPr lang="en-US" sz="32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50BDE61-4F8F-1B9C-16DE-D16AE65F8D9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prstClr val="black"/>
              <a:srgbClr val="B1648F">
                <a:tint val="45000"/>
                <a:satMod val="400000"/>
              </a:srgbClr>
            </a:duotone>
          </a:blip>
          <a:srcRect l="54014" t="28231" r="27188" b="38541"/>
          <a:stretch/>
        </p:blipFill>
        <p:spPr>
          <a:xfrm>
            <a:off x="6434328" y="4442460"/>
            <a:ext cx="1584960" cy="81838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B993E07-8AC1-F734-7BE1-11D3CB22B625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5">
                <a:tint val="45000"/>
                <a:satMod val="400000"/>
              </a:schemeClr>
            </a:duotone>
          </a:blip>
          <a:srcRect l="52531" r="26502" b="73163"/>
          <a:stretch/>
        </p:blipFill>
        <p:spPr>
          <a:xfrm>
            <a:off x="6309361" y="3747169"/>
            <a:ext cx="1767840" cy="66100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F5E7AF2-2E18-85B3-1755-CD8B5E880675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6">
                <a:tint val="45000"/>
                <a:satMod val="400000"/>
              </a:schemeClr>
            </a:duotone>
          </a:blip>
          <a:srcRect l="54013" t="61457" r="26502"/>
          <a:stretch/>
        </p:blipFill>
        <p:spPr>
          <a:xfrm>
            <a:off x="6434328" y="5260847"/>
            <a:ext cx="1642873" cy="949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4839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44218F-9177-6D25-B63B-D15EC3F5B9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id="{C0FFC74C-B3F3-5C70-4820-1F9B16EE4B4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000"/>
          <a:stretch/>
        </p:blipFill>
        <p:spPr>
          <a:xfrm>
            <a:off x="0" y="0"/>
            <a:ext cx="12192000" cy="5486400"/>
          </a:xfrm>
          <a:prstGeom prst="rect">
            <a:avLst/>
          </a:prstGeom>
        </p:spPr>
      </p:pic>
      <p:sp>
        <p:nvSpPr>
          <p:cNvPr id="31" name="Title 1">
            <a:extLst>
              <a:ext uri="{FF2B5EF4-FFF2-40B4-BE49-F238E27FC236}">
                <a16:creationId xmlns:a16="http://schemas.microsoft.com/office/drawing/2014/main" id="{908009CE-5B7A-4E75-5E86-3102444FD395}"/>
              </a:ext>
            </a:extLst>
          </p:cNvPr>
          <p:cNvSpPr txBox="1">
            <a:spLocks/>
          </p:cNvSpPr>
          <p:nvPr/>
        </p:nvSpPr>
        <p:spPr>
          <a:xfrm>
            <a:off x="1643448" y="576000"/>
            <a:ext cx="9973751" cy="1325563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 baseline="0">
                <a:solidFill>
                  <a:srgbClr val="52BDEC"/>
                </a:solidFill>
                <a:latin typeface="Arial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srgbClr val="004773"/>
                </a:solidFill>
              </a:rPr>
              <a:t>How did we do it?</a:t>
            </a:r>
            <a:br>
              <a:rPr lang="en-US" sz="4000" b="1" dirty="0">
                <a:solidFill>
                  <a:srgbClr val="004773"/>
                </a:solidFill>
              </a:rPr>
            </a:br>
            <a:r>
              <a:rPr lang="en-US" sz="4000" dirty="0">
                <a:solidFill>
                  <a:srgbClr val="004773"/>
                </a:solidFill>
              </a:rPr>
              <a:t>2. </a:t>
            </a:r>
            <a:r>
              <a:rPr lang="en-US" sz="4000" dirty="0" err="1">
                <a:solidFill>
                  <a:srgbClr val="004773"/>
                </a:solidFill>
              </a:rPr>
              <a:t>Analyse</a:t>
            </a:r>
            <a:r>
              <a:rPr lang="en-US" sz="4000" dirty="0">
                <a:solidFill>
                  <a:srgbClr val="004773"/>
                </a:solidFill>
              </a:rPr>
              <a:t> Data: </a:t>
            </a:r>
            <a:r>
              <a:rPr lang="en-US" sz="3600" dirty="0">
                <a:solidFill>
                  <a:srgbClr val="004773"/>
                </a:solidFill>
              </a:rPr>
              <a:t>Thematic Analysis</a:t>
            </a:r>
            <a:endParaRPr kumimoji="0" lang="en-GB" sz="4000" b="1" i="0" u="none" strike="noStrike" kern="1200" cap="none" spc="0" normalizeH="0" baseline="0" noProof="0" dirty="0">
              <a:ln>
                <a:noFill/>
              </a:ln>
              <a:solidFill>
                <a:srgbClr val="004773"/>
              </a:solidFill>
              <a:effectLst/>
              <a:uLnTx/>
              <a:uFillTx/>
              <a:latin typeface="Arial" charset="0"/>
              <a:ea typeface="+mj-ea"/>
              <a:cs typeface="+mj-cs"/>
            </a:endParaRPr>
          </a:p>
        </p:txBody>
      </p:sp>
      <p:sp>
        <p:nvSpPr>
          <p:cNvPr id="32" name="Slide Number Placeholder 1">
            <a:extLst>
              <a:ext uri="{FF2B5EF4-FFF2-40B4-BE49-F238E27FC236}">
                <a16:creationId xmlns:a16="http://schemas.microsoft.com/office/drawing/2014/main" id="{9DF9A629-E435-8986-E422-13417922A50F}"/>
              </a:ext>
            </a:extLst>
          </p:cNvPr>
          <p:cNvSpPr txBox="1">
            <a:spLocks/>
          </p:cNvSpPr>
          <p:nvPr/>
        </p:nvSpPr>
        <p:spPr>
          <a:xfrm>
            <a:off x="576000" y="6218376"/>
            <a:ext cx="648000" cy="648002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nl-NL"/>
            </a:defPPr>
            <a:lvl1pPr marL="0" algn="l" defTabSz="914400" rtl="0" eaLnBrk="1" latinLnBrk="0" hangingPunct="1">
              <a:defRPr sz="1200" kern="1200" baseline="0">
                <a:solidFill>
                  <a:schemeClr val="bg1"/>
                </a:solidFill>
                <a:latin typeface="Arial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5E77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7</a:t>
            </a:r>
          </a:p>
        </p:txBody>
      </p:sp>
      <p:pic>
        <p:nvPicPr>
          <p:cNvPr id="3" name="Picture 2" descr="QualCoder Tutorial 3.1 - YouTube">
            <a:extLst>
              <a:ext uri="{FF2B5EF4-FFF2-40B4-BE49-F238E27FC236}">
                <a16:creationId xmlns:a16="http://schemas.microsoft.com/office/drawing/2014/main" id="{33E7FD8E-291A-D0CF-BB63-B0F5B871793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400" r="17100" b="32600"/>
          <a:stretch/>
        </p:blipFill>
        <p:spPr bwMode="auto">
          <a:xfrm>
            <a:off x="9502346" y="279629"/>
            <a:ext cx="2402253" cy="9562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Isosceles Triangle 1">
            <a:extLst>
              <a:ext uri="{FF2B5EF4-FFF2-40B4-BE49-F238E27FC236}">
                <a16:creationId xmlns:a16="http://schemas.microsoft.com/office/drawing/2014/main" id="{619E0370-C40D-FE6F-E8A1-78549C4A3199}"/>
              </a:ext>
            </a:extLst>
          </p:cNvPr>
          <p:cNvSpPr/>
          <p:nvPr/>
        </p:nvSpPr>
        <p:spPr>
          <a:xfrm>
            <a:off x="1081900" y="1810079"/>
            <a:ext cx="284200" cy="1277231"/>
          </a:xfrm>
          <a:prstGeom prst="triangle">
            <a:avLst/>
          </a:prstGeom>
          <a:solidFill>
            <a:srgbClr val="005E77"/>
          </a:solidFill>
          <a:ln>
            <a:solidFill>
              <a:srgbClr val="005E7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ECCB5D4-7D8B-A0A6-AC06-611BDC8191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80250" y="3747168"/>
            <a:ext cx="8431499" cy="246299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7339A40-49C7-3FAB-5568-194DBDA5D370}"/>
              </a:ext>
            </a:extLst>
          </p:cNvPr>
          <p:cNvSpPr txBox="1"/>
          <p:nvPr/>
        </p:nvSpPr>
        <p:spPr>
          <a:xfrm>
            <a:off x="1513114" y="1685065"/>
            <a:ext cx="7751674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005E77"/>
                </a:solidFill>
              </a:rPr>
              <a:t>2.1: Getting familiar with our </a:t>
            </a:r>
            <a:r>
              <a:rPr lang="en-US" sz="3200" b="1" u="sng" dirty="0">
                <a:solidFill>
                  <a:srgbClr val="005E77"/>
                </a:solidFill>
              </a:rPr>
              <a:t>notes</a:t>
            </a:r>
            <a:r>
              <a:rPr lang="en-US" sz="3200" dirty="0">
                <a:solidFill>
                  <a:srgbClr val="005E77"/>
                </a:solidFill>
              </a:rPr>
              <a:t> </a:t>
            </a:r>
            <a:r>
              <a:rPr lang="nl-BE" sz="3200" dirty="0">
                <a:solidFill>
                  <a:srgbClr val="005E77"/>
                </a:solidFill>
              </a:rPr>
              <a:t> </a:t>
            </a:r>
          </a:p>
          <a:p>
            <a:r>
              <a:rPr lang="en-US" sz="3200" dirty="0">
                <a:solidFill>
                  <a:srgbClr val="005E77"/>
                </a:solidFill>
              </a:rPr>
              <a:t>2.2: Giving </a:t>
            </a:r>
            <a:r>
              <a:rPr lang="en-US" sz="3200" b="1" u="sng" dirty="0">
                <a:solidFill>
                  <a:srgbClr val="005E77"/>
                </a:solidFill>
              </a:rPr>
              <a:t>codes</a:t>
            </a:r>
            <a:r>
              <a:rPr lang="en-US" sz="3200" dirty="0">
                <a:solidFill>
                  <a:srgbClr val="005E77"/>
                </a:solidFill>
              </a:rPr>
              <a:t> to each sentence or section</a:t>
            </a:r>
          </a:p>
          <a:p>
            <a:r>
              <a:rPr lang="en-US" sz="3200" dirty="0">
                <a:solidFill>
                  <a:srgbClr val="005E77"/>
                </a:solidFill>
              </a:rPr>
              <a:t>2.3: Grouping related codes into </a:t>
            </a:r>
            <a:r>
              <a:rPr lang="en-US" sz="3200" b="1" u="sng" dirty="0">
                <a:solidFill>
                  <a:srgbClr val="005E77"/>
                </a:solidFill>
              </a:rPr>
              <a:t>themes</a:t>
            </a:r>
            <a:br>
              <a:rPr lang="en-US" sz="3200" dirty="0">
                <a:solidFill>
                  <a:srgbClr val="005E77"/>
                </a:solidFill>
              </a:rPr>
            </a:br>
            <a:r>
              <a:rPr lang="en-US" sz="3200" dirty="0">
                <a:solidFill>
                  <a:srgbClr val="005E77"/>
                </a:solidFill>
              </a:rPr>
              <a:t>2.4: Answering the </a:t>
            </a:r>
            <a:r>
              <a:rPr lang="en-US" sz="3200" b="1" u="sng" dirty="0">
                <a:solidFill>
                  <a:srgbClr val="005E77"/>
                </a:solidFill>
              </a:rPr>
              <a:t>research questions</a:t>
            </a:r>
            <a:endParaRPr lang="en-US" sz="3200" b="1" u="sng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37187DB-B5A9-7D4A-FE4F-B3729580C6C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prstClr val="black"/>
              <a:srgbClr val="B1648F">
                <a:tint val="45000"/>
                <a:satMod val="400000"/>
              </a:srgbClr>
            </a:duotone>
          </a:blip>
          <a:srcRect l="54014" t="28231" r="27188" b="38541"/>
          <a:stretch/>
        </p:blipFill>
        <p:spPr>
          <a:xfrm>
            <a:off x="6434328" y="4442460"/>
            <a:ext cx="1584960" cy="81838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15C0822-D6CB-D761-DFCC-31D5512ACE97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5">
                <a:tint val="45000"/>
                <a:satMod val="400000"/>
              </a:schemeClr>
            </a:duotone>
          </a:blip>
          <a:srcRect l="52531" r="26502" b="73163"/>
          <a:stretch/>
        </p:blipFill>
        <p:spPr>
          <a:xfrm>
            <a:off x="6309361" y="3747169"/>
            <a:ext cx="1767840" cy="66100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45223BB-465F-88D8-01D6-F793CDB155C3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6">
                <a:tint val="45000"/>
                <a:satMod val="400000"/>
              </a:schemeClr>
            </a:duotone>
          </a:blip>
          <a:srcRect l="54013" t="61457" r="26502"/>
          <a:stretch/>
        </p:blipFill>
        <p:spPr>
          <a:xfrm>
            <a:off x="6434328" y="5260847"/>
            <a:ext cx="1642873" cy="949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202971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58E3EF-7E46-BD38-DB21-E4116DE0AF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id="{F49B2C50-0640-14A3-302C-929CDC9CCC8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000"/>
          <a:stretch/>
        </p:blipFill>
        <p:spPr>
          <a:xfrm>
            <a:off x="0" y="0"/>
            <a:ext cx="12192000" cy="5486400"/>
          </a:xfrm>
          <a:prstGeom prst="rect">
            <a:avLst/>
          </a:prstGeom>
        </p:spPr>
      </p:pic>
      <p:sp>
        <p:nvSpPr>
          <p:cNvPr id="31" name="Title 1">
            <a:extLst>
              <a:ext uri="{FF2B5EF4-FFF2-40B4-BE49-F238E27FC236}">
                <a16:creationId xmlns:a16="http://schemas.microsoft.com/office/drawing/2014/main" id="{F515B127-2326-B37E-6253-9B533386E7A8}"/>
              </a:ext>
            </a:extLst>
          </p:cNvPr>
          <p:cNvSpPr txBox="1">
            <a:spLocks/>
          </p:cNvSpPr>
          <p:nvPr/>
        </p:nvSpPr>
        <p:spPr>
          <a:xfrm>
            <a:off x="1643448" y="576000"/>
            <a:ext cx="9973751" cy="1325563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 baseline="0">
                <a:solidFill>
                  <a:srgbClr val="52BDEC"/>
                </a:solidFill>
                <a:latin typeface="Arial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srgbClr val="004773"/>
                </a:solidFill>
              </a:rPr>
              <a:t>How did we do it?</a:t>
            </a:r>
            <a:br>
              <a:rPr lang="en-US" sz="4000" b="1" dirty="0">
                <a:solidFill>
                  <a:srgbClr val="004773"/>
                </a:solidFill>
              </a:rPr>
            </a:br>
            <a:r>
              <a:rPr lang="en-US" sz="4000" dirty="0">
                <a:solidFill>
                  <a:srgbClr val="004773"/>
                </a:solidFill>
              </a:rPr>
              <a:t>3. Report Data: </a:t>
            </a:r>
            <a:r>
              <a:rPr lang="en-US" sz="3600" b="1" dirty="0">
                <a:solidFill>
                  <a:srgbClr val="004773"/>
                </a:solidFill>
              </a:rPr>
              <a:t>Familiarity with IR Services</a:t>
            </a:r>
            <a:endParaRPr kumimoji="0" lang="en-GB" sz="4000" b="1" i="0" u="none" strike="noStrike" kern="1200" cap="none" spc="0" normalizeH="0" baseline="0" noProof="0" dirty="0">
              <a:ln>
                <a:noFill/>
              </a:ln>
              <a:solidFill>
                <a:srgbClr val="004773"/>
              </a:solidFill>
              <a:effectLst/>
              <a:uLnTx/>
              <a:uFillTx/>
              <a:latin typeface="Arial" charset="0"/>
              <a:ea typeface="+mj-ea"/>
              <a:cs typeface="+mj-cs"/>
            </a:endParaRPr>
          </a:p>
        </p:txBody>
      </p:sp>
      <p:sp>
        <p:nvSpPr>
          <p:cNvPr id="32" name="Slide Number Placeholder 1">
            <a:extLst>
              <a:ext uri="{FF2B5EF4-FFF2-40B4-BE49-F238E27FC236}">
                <a16:creationId xmlns:a16="http://schemas.microsoft.com/office/drawing/2014/main" id="{7B0346C5-106D-700E-4B4F-7547677DC17D}"/>
              </a:ext>
            </a:extLst>
          </p:cNvPr>
          <p:cNvSpPr txBox="1">
            <a:spLocks/>
          </p:cNvSpPr>
          <p:nvPr/>
        </p:nvSpPr>
        <p:spPr>
          <a:xfrm>
            <a:off x="576000" y="6218376"/>
            <a:ext cx="648000" cy="648002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nl-NL"/>
            </a:defPPr>
            <a:lvl1pPr marL="0" algn="l" defTabSz="914400" rtl="0" eaLnBrk="1" latinLnBrk="0" hangingPunct="1">
              <a:defRPr sz="1200" kern="1200" baseline="0">
                <a:solidFill>
                  <a:schemeClr val="bg1"/>
                </a:solidFill>
                <a:latin typeface="Arial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800" dirty="0">
                <a:solidFill>
                  <a:srgbClr val="005E77"/>
                </a:solidFill>
              </a:rPr>
              <a:t>8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05E77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FE54C3C6-D874-E52D-BC2A-A21564DD920A}"/>
              </a:ext>
            </a:extLst>
          </p:cNvPr>
          <p:cNvSpPr/>
          <p:nvPr/>
        </p:nvSpPr>
        <p:spPr>
          <a:xfrm>
            <a:off x="514640" y="2071686"/>
            <a:ext cx="2674865" cy="965184"/>
          </a:xfrm>
          <a:prstGeom prst="roundRect">
            <a:avLst/>
          </a:prstGeom>
          <a:solidFill>
            <a:srgbClr val="1A8CB0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pPr lvl="0" algn="ctr">
              <a:defRPr/>
            </a:pPr>
            <a:endParaRPr lang="en-GB" sz="1050" b="1" dirty="0"/>
          </a:p>
          <a:p>
            <a:pPr lvl="0" algn="ctr">
              <a:defRPr/>
            </a:pPr>
            <a:r>
              <a:rPr lang="en-GB" sz="2000" b="1" dirty="0"/>
              <a:t>Biomedical Sciences</a:t>
            </a:r>
            <a:endParaRPr lang="en-GB" sz="2000" b="1" dirty="0">
              <a:latin typeface="Times New Roman" panose="02020603050405020304" pitchFamily="18" charset="0"/>
              <a:ea typeface="Calibri" panose="020F0502020204030204" pitchFamily="34" charset="0"/>
              <a:cs typeface="Cordia New" panose="020B0304020202020204" pitchFamily="34" charset="-34"/>
            </a:endParaRPr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092CA5EC-91EC-D476-CC98-C80CAE9D75EB}"/>
              </a:ext>
            </a:extLst>
          </p:cNvPr>
          <p:cNvSpPr/>
          <p:nvPr/>
        </p:nvSpPr>
        <p:spPr>
          <a:xfrm>
            <a:off x="789348" y="2860540"/>
            <a:ext cx="2674865" cy="965184"/>
          </a:xfrm>
          <a:custGeom>
            <a:avLst/>
            <a:gdLst>
              <a:gd name="connsiteX0" fmla="*/ 0 w 2745170"/>
              <a:gd name="connsiteY0" fmla="*/ 125483 h 1254831"/>
              <a:gd name="connsiteX1" fmla="*/ 125483 w 2745170"/>
              <a:gd name="connsiteY1" fmla="*/ 0 h 1254831"/>
              <a:gd name="connsiteX2" fmla="*/ 2619687 w 2745170"/>
              <a:gd name="connsiteY2" fmla="*/ 0 h 1254831"/>
              <a:gd name="connsiteX3" fmla="*/ 2745170 w 2745170"/>
              <a:gd name="connsiteY3" fmla="*/ 125483 h 1254831"/>
              <a:gd name="connsiteX4" fmla="*/ 2745170 w 2745170"/>
              <a:gd name="connsiteY4" fmla="*/ 1129348 h 1254831"/>
              <a:gd name="connsiteX5" fmla="*/ 2619687 w 2745170"/>
              <a:gd name="connsiteY5" fmla="*/ 1254831 h 1254831"/>
              <a:gd name="connsiteX6" fmla="*/ 125483 w 2745170"/>
              <a:gd name="connsiteY6" fmla="*/ 1254831 h 1254831"/>
              <a:gd name="connsiteX7" fmla="*/ 0 w 2745170"/>
              <a:gd name="connsiteY7" fmla="*/ 1129348 h 1254831"/>
              <a:gd name="connsiteX8" fmla="*/ 0 w 2745170"/>
              <a:gd name="connsiteY8" fmla="*/ 125483 h 12548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745170" h="1254831">
                <a:moveTo>
                  <a:pt x="0" y="125483"/>
                </a:moveTo>
                <a:cubicBezTo>
                  <a:pt x="0" y="56181"/>
                  <a:pt x="56181" y="0"/>
                  <a:pt x="125483" y="0"/>
                </a:cubicBezTo>
                <a:lnTo>
                  <a:pt x="2619687" y="0"/>
                </a:lnTo>
                <a:cubicBezTo>
                  <a:pt x="2688989" y="0"/>
                  <a:pt x="2745170" y="56181"/>
                  <a:pt x="2745170" y="125483"/>
                </a:cubicBezTo>
                <a:lnTo>
                  <a:pt x="2745170" y="1129348"/>
                </a:lnTo>
                <a:cubicBezTo>
                  <a:pt x="2745170" y="1198650"/>
                  <a:pt x="2688989" y="1254831"/>
                  <a:pt x="2619687" y="1254831"/>
                </a:cubicBezTo>
                <a:lnTo>
                  <a:pt x="125483" y="1254831"/>
                </a:lnTo>
                <a:cubicBezTo>
                  <a:pt x="56181" y="1254831"/>
                  <a:pt x="0" y="1198650"/>
                  <a:pt x="0" y="1129348"/>
                </a:cubicBezTo>
                <a:lnTo>
                  <a:pt x="0" y="125483"/>
                </a:lnTo>
                <a:close/>
              </a:path>
            </a:pathLst>
          </a:custGeom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235889" tIns="235889" rIns="235889" bIns="235889" numCol="1" spcCol="1270" anchor="ctr" anchorCtr="0">
            <a:noAutofit/>
          </a:bodyPr>
          <a:lstStyle/>
          <a:p>
            <a:pPr fontAlgn="b"/>
            <a:r>
              <a:rPr lang="en-GB" sz="2000" b="1" dirty="0"/>
              <a:t>6/14 Departments</a:t>
            </a:r>
            <a:endParaRPr lang="nl-BE" sz="2000" dirty="0"/>
          </a:p>
          <a:p>
            <a:pPr fontAlgn="b"/>
            <a:r>
              <a:rPr lang="en-GB" sz="2000" b="1" dirty="0"/>
              <a:t>12 Participants</a:t>
            </a:r>
            <a:endParaRPr lang="nl-BE" sz="2000" dirty="0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F3246353-D7D5-FD88-BBFB-F6449697BDD9}"/>
              </a:ext>
            </a:extLst>
          </p:cNvPr>
          <p:cNvSpPr/>
          <p:nvPr/>
        </p:nvSpPr>
        <p:spPr>
          <a:xfrm>
            <a:off x="514640" y="3996756"/>
            <a:ext cx="2674865" cy="965184"/>
          </a:xfrm>
          <a:prstGeom prst="roundRect">
            <a:avLst/>
          </a:prstGeom>
          <a:solidFill>
            <a:srgbClr val="4DC1E5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en-GB" sz="2000" b="1" dirty="0"/>
              <a:t>Science, Engineering &amp; Technology </a:t>
            </a:r>
            <a:endParaRPr lang="en-US" sz="2000" b="1" dirty="0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209766AC-22F7-0F48-D233-8A797218165E}"/>
              </a:ext>
            </a:extLst>
          </p:cNvPr>
          <p:cNvSpPr/>
          <p:nvPr/>
        </p:nvSpPr>
        <p:spPr>
          <a:xfrm>
            <a:off x="789348" y="4785610"/>
            <a:ext cx="2674865" cy="965184"/>
          </a:xfrm>
          <a:custGeom>
            <a:avLst/>
            <a:gdLst>
              <a:gd name="connsiteX0" fmla="*/ 0 w 2745170"/>
              <a:gd name="connsiteY0" fmla="*/ 125483 h 1254831"/>
              <a:gd name="connsiteX1" fmla="*/ 125483 w 2745170"/>
              <a:gd name="connsiteY1" fmla="*/ 0 h 1254831"/>
              <a:gd name="connsiteX2" fmla="*/ 2619687 w 2745170"/>
              <a:gd name="connsiteY2" fmla="*/ 0 h 1254831"/>
              <a:gd name="connsiteX3" fmla="*/ 2745170 w 2745170"/>
              <a:gd name="connsiteY3" fmla="*/ 125483 h 1254831"/>
              <a:gd name="connsiteX4" fmla="*/ 2745170 w 2745170"/>
              <a:gd name="connsiteY4" fmla="*/ 1129348 h 1254831"/>
              <a:gd name="connsiteX5" fmla="*/ 2619687 w 2745170"/>
              <a:gd name="connsiteY5" fmla="*/ 1254831 h 1254831"/>
              <a:gd name="connsiteX6" fmla="*/ 125483 w 2745170"/>
              <a:gd name="connsiteY6" fmla="*/ 1254831 h 1254831"/>
              <a:gd name="connsiteX7" fmla="*/ 0 w 2745170"/>
              <a:gd name="connsiteY7" fmla="*/ 1129348 h 1254831"/>
              <a:gd name="connsiteX8" fmla="*/ 0 w 2745170"/>
              <a:gd name="connsiteY8" fmla="*/ 125483 h 12548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745170" h="1254831">
                <a:moveTo>
                  <a:pt x="0" y="125483"/>
                </a:moveTo>
                <a:cubicBezTo>
                  <a:pt x="0" y="56181"/>
                  <a:pt x="56181" y="0"/>
                  <a:pt x="125483" y="0"/>
                </a:cubicBezTo>
                <a:lnTo>
                  <a:pt x="2619687" y="0"/>
                </a:lnTo>
                <a:cubicBezTo>
                  <a:pt x="2688989" y="0"/>
                  <a:pt x="2745170" y="56181"/>
                  <a:pt x="2745170" y="125483"/>
                </a:cubicBezTo>
                <a:lnTo>
                  <a:pt x="2745170" y="1129348"/>
                </a:lnTo>
                <a:cubicBezTo>
                  <a:pt x="2745170" y="1198650"/>
                  <a:pt x="2688989" y="1254831"/>
                  <a:pt x="2619687" y="1254831"/>
                </a:cubicBezTo>
                <a:lnTo>
                  <a:pt x="125483" y="1254831"/>
                </a:lnTo>
                <a:cubicBezTo>
                  <a:pt x="56181" y="1254831"/>
                  <a:pt x="0" y="1198650"/>
                  <a:pt x="0" y="1129348"/>
                </a:cubicBezTo>
                <a:lnTo>
                  <a:pt x="0" y="125483"/>
                </a:lnTo>
                <a:close/>
              </a:path>
            </a:pathLst>
          </a:custGeom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235889" tIns="235889" rIns="235889" bIns="235889" numCol="1" spcCol="1270" anchor="ctr" anchorCtr="0">
            <a:noAutofit/>
          </a:bodyPr>
          <a:lstStyle/>
          <a:p>
            <a:pPr fontAlgn="b"/>
            <a:r>
              <a:rPr lang="en-GB" sz="2000" b="1" dirty="0"/>
              <a:t>8/14 Departments</a:t>
            </a:r>
            <a:endParaRPr lang="nl-BE" sz="2000" dirty="0"/>
          </a:p>
          <a:p>
            <a:pPr fontAlgn="b"/>
            <a:r>
              <a:rPr lang="en-GB" sz="2000" b="1" dirty="0"/>
              <a:t>10 Participants</a:t>
            </a:r>
            <a:endParaRPr lang="nl-BE" sz="2000" dirty="0"/>
          </a:p>
        </p:txBody>
      </p:sp>
      <p:graphicFrame>
        <p:nvGraphicFramePr>
          <p:cNvPr id="10" name="Chart 9">
            <a:extLst>
              <a:ext uri="{FF2B5EF4-FFF2-40B4-BE49-F238E27FC236}">
                <a16:creationId xmlns:a16="http://schemas.microsoft.com/office/drawing/2014/main" id="{136544B7-AEB6-FBC7-FF95-F61B9AC68D1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33913101"/>
              </p:ext>
            </p:extLst>
          </p:nvPr>
        </p:nvGraphicFramePr>
        <p:xfrm>
          <a:off x="5804480" y="1559355"/>
          <a:ext cx="5811520" cy="411251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1" name="Chart 10">
            <a:extLst>
              <a:ext uri="{FF2B5EF4-FFF2-40B4-BE49-F238E27FC236}">
                <a16:creationId xmlns:a16="http://schemas.microsoft.com/office/drawing/2014/main" id="{664C4732-0D9B-6782-EE80-8AAB1A161B8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11083695"/>
              </p:ext>
            </p:extLst>
          </p:nvPr>
        </p:nvGraphicFramePr>
        <p:xfrm>
          <a:off x="3734347" y="1690540"/>
          <a:ext cx="3476915" cy="234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6" name="Chart 15">
            <a:extLst>
              <a:ext uri="{FF2B5EF4-FFF2-40B4-BE49-F238E27FC236}">
                <a16:creationId xmlns:a16="http://schemas.microsoft.com/office/drawing/2014/main" id="{EF7EAA3D-356E-FC94-2250-F185CF532FC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43419045"/>
              </p:ext>
            </p:extLst>
          </p:nvPr>
        </p:nvGraphicFramePr>
        <p:xfrm>
          <a:off x="3773342" y="3615610"/>
          <a:ext cx="3476915" cy="234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7" name="Rectangle 16">
            <a:extLst>
              <a:ext uri="{FF2B5EF4-FFF2-40B4-BE49-F238E27FC236}">
                <a16:creationId xmlns:a16="http://schemas.microsoft.com/office/drawing/2014/main" id="{EF469D57-48B1-734B-8216-0F10F255D78E}"/>
              </a:ext>
            </a:extLst>
          </p:cNvPr>
          <p:cNvSpPr/>
          <p:nvPr/>
        </p:nvSpPr>
        <p:spPr>
          <a:xfrm>
            <a:off x="10778335" y="2347060"/>
            <a:ext cx="1000042" cy="385722"/>
          </a:xfrm>
          <a:prstGeom prst="rect">
            <a:avLst/>
          </a:prstGeom>
          <a:solidFill>
            <a:srgbClr val="A3A3A3"/>
          </a:solidFill>
          <a:ln w="38100">
            <a:solidFill>
              <a:srgbClr val="95959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Unclear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33F7CB4-E396-606C-1D3B-00242CF50263}"/>
              </a:ext>
            </a:extLst>
          </p:cNvPr>
          <p:cNvSpPr/>
          <p:nvPr/>
        </p:nvSpPr>
        <p:spPr>
          <a:xfrm>
            <a:off x="10778335" y="2822814"/>
            <a:ext cx="624317" cy="385722"/>
          </a:xfrm>
          <a:prstGeom prst="rect">
            <a:avLst/>
          </a:prstGeom>
          <a:solidFill>
            <a:srgbClr val="B36491"/>
          </a:solidFill>
          <a:ln w="38100">
            <a:solidFill>
              <a:srgbClr val="A15A8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No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FC609B0-27A7-9EE6-A5BC-E385B9A76582}"/>
              </a:ext>
            </a:extLst>
          </p:cNvPr>
          <p:cNvSpPr/>
          <p:nvPr/>
        </p:nvSpPr>
        <p:spPr>
          <a:xfrm>
            <a:off x="10778335" y="1885433"/>
            <a:ext cx="624317" cy="385722"/>
          </a:xfrm>
          <a:prstGeom prst="rect">
            <a:avLst/>
          </a:prstGeom>
          <a:solidFill>
            <a:srgbClr val="5EBF97"/>
          </a:solidFill>
          <a:ln w="38100">
            <a:solidFill>
              <a:srgbClr val="56AD8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Yes</a:t>
            </a:r>
          </a:p>
        </p:txBody>
      </p:sp>
    </p:spTree>
    <p:extLst>
      <p:ext uri="{BB962C8B-B14F-4D97-AF65-F5344CB8AC3E}">
        <p14:creationId xmlns:p14="http://schemas.microsoft.com/office/powerpoint/2010/main" val="111338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0" grpId="0">
        <p:bldAsOne/>
      </p:bldGraphic>
      <p:bldGraphic spid="11" grpId="0">
        <p:bldAsOne/>
      </p:bldGraphic>
      <p:bldGraphic spid="16" grpId="0">
        <p:bldAsOne/>
      </p:bldGraphic>
      <p:bldP spid="17" grpId="0" animBg="1"/>
      <p:bldP spid="18" grpId="0" animBg="1"/>
      <p:bldP spid="19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2A7608-7124-8E12-844D-7DEE9DAFE5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id="{1DA91234-BDE0-7998-D19D-A321912E456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000"/>
          <a:stretch/>
        </p:blipFill>
        <p:spPr>
          <a:xfrm>
            <a:off x="0" y="0"/>
            <a:ext cx="12192000" cy="5486400"/>
          </a:xfrm>
          <a:prstGeom prst="rect">
            <a:avLst/>
          </a:prstGeom>
        </p:spPr>
      </p:pic>
      <p:sp>
        <p:nvSpPr>
          <p:cNvPr id="31" name="Title 1">
            <a:extLst>
              <a:ext uri="{FF2B5EF4-FFF2-40B4-BE49-F238E27FC236}">
                <a16:creationId xmlns:a16="http://schemas.microsoft.com/office/drawing/2014/main" id="{42D78F04-BE2B-4563-4AB6-5D7A07F3213F}"/>
              </a:ext>
            </a:extLst>
          </p:cNvPr>
          <p:cNvSpPr txBox="1">
            <a:spLocks/>
          </p:cNvSpPr>
          <p:nvPr/>
        </p:nvSpPr>
        <p:spPr>
          <a:xfrm>
            <a:off x="1643448" y="576000"/>
            <a:ext cx="9973751" cy="1325563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 baseline="0">
                <a:solidFill>
                  <a:srgbClr val="52BDEC"/>
                </a:solidFill>
                <a:latin typeface="Arial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srgbClr val="004773"/>
                </a:solidFill>
              </a:rPr>
              <a:t>How did we do it?</a:t>
            </a:r>
            <a:br>
              <a:rPr lang="en-US" sz="4000" b="1" dirty="0">
                <a:solidFill>
                  <a:srgbClr val="004773"/>
                </a:solidFill>
              </a:rPr>
            </a:br>
            <a:r>
              <a:rPr lang="en-US" sz="4000" dirty="0">
                <a:solidFill>
                  <a:srgbClr val="004773"/>
                </a:solidFill>
              </a:rPr>
              <a:t>3. Report Data: </a:t>
            </a:r>
            <a:r>
              <a:rPr lang="en-US" sz="3600" b="1" dirty="0">
                <a:solidFill>
                  <a:srgbClr val="004773"/>
                </a:solidFill>
              </a:rPr>
              <a:t>Familiarity with IR Services</a:t>
            </a:r>
            <a:endParaRPr kumimoji="0" lang="en-GB" sz="4000" b="1" i="0" u="none" strike="noStrike" kern="1200" cap="none" spc="0" normalizeH="0" baseline="0" noProof="0" dirty="0">
              <a:ln>
                <a:noFill/>
              </a:ln>
              <a:solidFill>
                <a:srgbClr val="004773"/>
              </a:solidFill>
              <a:effectLst/>
              <a:uLnTx/>
              <a:uFillTx/>
              <a:latin typeface="Arial" charset="0"/>
              <a:ea typeface="+mj-ea"/>
              <a:cs typeface="+mj-cs"/>
            </a:endParaRPr>
          </a:p>
        </p:txBody>
      </p:sp>
      <p:sp>
        <p:nvSpPr>
          <p:cNvPr id="32" name="Slide Number Placeholder 1">
            <a:extLst>
              <a:ext uri="{FF2B5EF4-FFF2-40B4-BE49-F238E27FC236}">
                <a16:creationId xmlns:a16="http://schemas.microsoft.com/office/drawing/2014/main" id="{2ACB8FC6-D418-4F42-6CB4-135695B5AEFB}"/>
              </a:ext>
            </a:extLst>
          </p:cNvPr>
          <p:cNvSpPr txBox="1">
            <a:spLocks/>
          </p:cNvSpPr>
          <p:nvPr/>
        </p:nvSpPr>
        <p:spPr>
          <a:xfrm>
            <a:off x="576000" y="6218376"/>
            <a:ext cx="648000" cy="648002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nl-NL"/>
            </a:defPPr>
            <a:lvl1pPr marL="0" algn="l" defTabSz="914400" rtl="0" eaLnBrk="1" latinLnBrk="0" hangingPunct="1">
              <a:defRPr sz="1200" kern="1200" baseline="0">
                <a:solidFill>
                  <a:schemeClr val="bg1"/>
                </a:solidFill>
                <a:latin typeface="Arial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800" dirty="0">
                <a:solidFill>
                  <a:srgbClr val="005E77"/>
                </a:solidFill>
              </a:rPr>
              <a:t>8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05E77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2FFE85CB-6208-03FD-74A4-F85987AC902F}"/>
              </a:ext>
            </a:extLst>
          </p:cNvPr>
          <p:cNvSpPr/>
          <p:nvPr/>
        </p:nvSpPr>
        <p:spPr>
          <a:xfrm>
            <a:off x="268976" y="2038435"/>
            <a:ext cx="5270588" cy="828000"/>
          </a:xfrm>
          <a:custGeom>
            <a:avLst/>
            <a:gdLst>
              <a:gd name="connsiteX0" fmla="*/ 0 w 2745170"/>
              <a:gd name="connsiteY0" fmla="*/ 125483 h 1254831"/>
              <a:gd name="connsiteX1" fmla="*/ 125483 w 2745170"/>
              <a:gd name="connsiteY1" fmla="*/ 0 h 1254831"/>
              <a:gd name="connsiteX2" fmla="*/ 2619687 w 2745170"/>
              <a:gd name="connsiteY2" fmla="*/ 0 h 1254831"/>
              <a:gd name="connsiteX3" fmla="*/ 2745170 w 2745170"/>
              <a:gd name="connsiteY3" fmla="*/ 125483 h 1254831"/>
              <a:gd name="connsiteX4" fmla="*/ 2745170 w 2745170"/>
              <a:gd name="connsiteY4" fmla="*/ 1129348 h 1254831"/>
              <a:gd name="connsiteX5" fmla="*/ 2619687 w 2745170"/>
              <a:gd name="connsiteY5" fmla="*/ 1254831 h 1254831"/>
              <a:gd name="connsiteX6" fmla="*/ 125483 w 2745170"/>
              <a:gd name="connsiteY6" fmla="*/ 1254831 h 1254831"/>
              <a:gd name="connsiteX7" fmla="*/ 0 w 2745170"/>
              <a:gd name="connsiteY7" fmla="*/ 1129348 h 1254831"/>
              <a:gd name="connsiteX8" fmla="*/ 0 w 2745170"/>
              <a:gd name="connsiteY8" fmla="*/ 125483 h 12548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745170" h="1254831">
                <a:moveTo>
                  <a:pt x="0" y="125483"/>
                </a:moveTo>
                <a:cubicBezTo>
                  <a:pt x="0" y="56181"/>
                  <a:pt x="56181" y="0"/>
                  <a:pt x="125483" y="0"/>
                </a:cubicBezTo>
                <a:lnTo>
                  <a:pt x="2619687" y="0"/>
                </a:lnTo>
                <a:cubicBezTo>
                  <a:pt x="2688989" y="0"/>
                  <a:pt x="2745170" y="56181"/>
                  <a:pt x="2745170" y="125483"/>
                </a:cubicBezTo>
                <a:lnTo>
                  <a:pt x="2745170" y="1129348"/>
                </a:lnTo>
                <a:cubicBezTo>
                  <a:pt x="2745170" y="1198650"/>
                  <a:pt x="2688989" y="1254831"/>
                  <a:pt x="2619687" y="1254831"/>
                </a:cubicBezTo>
                <a:lnTo>
                  <a:pt x="125483" y="1254831"/>
                </a:lnTo>
                <a:cubicBezTo>
                  <a:pt x="56181" y="1254831"/>
                  <a:pt x="0" y="1198650"/>
                  <a:pt x="0" y="1129348"/>
                </a:cubicBezTo>
                <a:lnTo>
                  <a:pt x="0" y="125483"/>
                </a:lnTo>
                <a:close/>
              </a:path>
            </a:pathLst>
          </a:custGeom>
          <a:solidFill>
            <a:sysClr val="window" lastClr="FFFFFF">
              <a:alpha val="90000"/>
              <a:hueOff val="0"/>
              <a:satOff val="0"/>
              <a:lumOff val="0"/>
              <a:alphaOff val="0"/>
            </a:sysClr>
          </a:solidFill>
          <a:ln w="38100" cap="flat" cmpd="sng" algn="ctr">
            <a:solidFill>
              <a:srgbClr val="B1648F"/>
            </a:solidFill>
            <a:prstDash val="solid"/>
            <a:miter lim="800000"/>
          </a:ln>
          <a:effectLst/>
        </p:spPr>
        <p:txBody>
          <a:bodyPr spcFirstLastPara="0" vert="horz" wrap="square" lIns="235889" tIns="235889" rIns="235889" bIns="235889" numCol="1" spcCol="1270" anchor="ctr" anchorCtr="0">
            <a:noAutofit/>
          </a:bodyPr>
          <a:lstStyle/>
          <a:p>
            <a:pPr marL="0" marR="0" lvl="0" indent="0" algn="ctr" defTabSz="124460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A15A8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Not familiar with IR services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A15A83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Freeform: Shape 34">
            <a:extLst>
              <a:ext uri="{FF2B5EF4-FFF2-40B4-BE49-F238E27FC236}">
                <a16:creationId xmlns:a16="http://schemas.microsoft.com/office/drawing/2014/main" id="{6B593966-53DC-8719-3BFE-BB9D9BA8627C}"/>
              </a:ext>
            </a:extLst>
          </p:cNvPr>
          <p:cNvSpPr/>
          <p:nvPr/>
        </p:nvSpPr>
        <p:spPr>
          <a:xfrm>
            <a:off x="268975" y="4091723"/>
            <a:ext cx="5270588" cy="828000"/>
          </a:xfrm>
          <a:custGeom>
            <a:avLst/>
            <a:gdLst>
              <a:gd name="connsiteX0" fmla="*/ 0 w 2745170"/>
              <a:gd name="connsiteY0" fmla="*/ 125483 h 1254831"/>
              <a:gd name="connsiteX1" fmla="*/ 125483 w 2745170"/>
              <a:gd name="connsiteY1" fmla="*/ 0 h 1254831"/>
              <a:gd name="connsiteX2" fmla="*/ 2619687 w 2745170"/>
              <a:gd name="connsiteY2" fmla="*/ 0 h 1254831"/>
              <a:gd name="connsiteX3" fmla="*/ 2745170 w 2745170"/>
              <a:gd name="connsiteY3" fmla="*/ 125483 h 1254831"/>
              <a:gd name="connsiteX4" fmla="*/ 2745170 w 2745170"/>
              <a:gd name="connsiteY4" fmla="*/ 1129348 h 1254831"/>
              <a:gd name="connsiteX5" fmla="*/ 2619687 w 2745170"/>
              <a:gd name="connsiteY5" fmla="*/ 1254831 h 1254831"/>
              <a:gd name="connsiteX6" fmla="*/ 125483 w 2745170"/>
              <a:gd name="connsiteY6" fmla="*/ 1254831 h 1254831"/>
              <a:gd name="connsiteX7" fmla="*/ 0 w 2745170"/>
              <a:gd name="connsiteY7" fmla="*/ 1129348 h 1254831"/>
              <a:gd name="connsiteX8" fmla="*/ 0 w 2745170"/>
              <a:gd name="connsiteY8" fmla="*/ 125483 h 12548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745170" h="1254831">
                <a:moveTo>
                  <a:pt x="0" y="125483"/>
                </a:moveTo>
                <a:cubicBezTo>
                  <a:pt x="0" y="56181"/>
                  <a:pt x="56181" y="0"/>
                  <a:pt x="125483" y="0"/>
                </a:cubicBezTo>
                <a:lnTo>
                  <a:pt x="2619687" y="0"/>
                </a:lnTo>
                <a:cubicBezTo>
                  <a:pt x="2688989" y="0"/>
                  <a:pt x="2745170" y="56181"/>
                  <a:pt x="2745170" y="125483"/>
                </a:cubicBezTo>
                <a:lnTo>
                  <a:pt x="2745170" y="1129348"/>
                </a:lnTo>
                <a:cubicBezTo>
                  <a:pt x="2745170" y="1198650"/>
                  <a:pt x="2688989" y="1254831"/>
                  <a:pt x="2619687" y="1254831"/>
                </a:cubicBezTo>
                <a:lnTo>
                  <a:pt x="125483" y="1254831"/>
                </a:lnTo>
                <a:cubicBezTo>
                  <a:pt x="56181" y="1254831"/>
                  <a:pt x="0" y="1198650"/>
                  <a:pt x="0" y="1129348"/>
                </a:cubicBezTo>
                <a:lnTo>
                  <a:pt x="0" y="125483"/>
                </a:lnTo>
                <a:close/>
              </a:path>
            </a:pathLst>
          </a:custGeom>
          <a:solidFill>
            <a:sysClr val="window" lastClr="FFFFFF">
              <a:alpha val="90000"/>
              <a:hueOff val="0"/>
              <a:satOff val="0"/>
              <a:lumOff val="0"/>
              <a:alphaOff val="0"/>
            </a:sysClr>
          </a:solidFill>
          <a:ln w="38100" cap="flat" cmpd="sng" algn="ctr">
            <a:solidFill>
              <a:srgbClr val="5EBF97"/>
            </a:solidFill>
            <a:prstDash val="solid"/>
            <a:miter lim="800000"/>
          </a:ln>
          <a:effectLst/>
        </p:spPr>
        <p:txBody>
          <a:bodyPr spcFirstLastPara="0" vert="horz" wrap="square" lIns="235889" tIns="235889" rIns="235889" bIns="235889" numCol="1" spcCol="1270" anchor="ctr" anchorCtr="0">
            <a:noAutofit/>
          </a:bodyPr>
          <a:lstStyle/>
          <a:p>
            <a:pPr marL="0" marR="0" lvl="0" indent="0" algn="ctr" defTabSz="124460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5EBF9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Familiar with IR services &amp; had used them</a:t>
            </a:r>
          </a:p>
        </p:txBody>
      </p:sp>
      <p:sp>
        <p:nvSpPr>
          <p:cNvPr id="36" name="Freeform: Shape 35">
            <a:extLst>
              <a:ext uri="{FF2B5EF4-FFF2-40B4-BE49-F238E27FC236}">
                <a16:creationId xmlns:a16="http://schemas.microsoft.com/office/drawing/2014/main" id="{A48F3CAC-08F5-B898-EFDE-A267C1F4003C}"/>
              </a:ext>
            </a:extLst>
          </p:cNvPr>
          <p:cNvSpPr/>
          <p:nvPr/>
        </p:nvSpPr>
        <p:spPr>
          <a:xfrm>
            <a:off x="268975" y="3065079"/>
            <a:ext cx="5270588" cy="828000"/>
          </a:xfrm>
          <a:custGeom>
            <a:avLst/>
            <a:gdLst>
              <a:gd name="connsiteX0" fmla="*/ 0 w 2745170"/>
              <a:gd name="connsiteY0" fmla="*/ 125483 h 1254831"/>
              <a:gd name="connsiteX1" fmla="*/ 125483 w 2745170"/>
              <a:gd name="connsiteY1" fmla="*/ 0 h 1254831"/>
              <a:gd name="connsiteX2" fmla="*/ 2619687 w 2745170"/>
              <a:gd name="connsiteY2" fmla="*/ 0 h 1254831"/>
              <a:gd name="connsiteX3" fmla="*/ 2745170 w 2745170"/>
              <a:gd name="connsiteY3" fmla="*/ 125483 h 1254831"/>
              <a:gd name="connsiteX4" fmla="*/ 2745170 w 2745170"/>
              <a:gd name="connsiteY4" fmla="*/ 1129348 h 1254831"/>
              <a:gd name="connsiteX5" fmla="*/ 2619687 w 2745170"/>
              <a:gd name="connsiteY5" fmla="*/ 1254831 h 1254831"/>
              <a:gd name="connsiteX6" fmla="*/ 125483 w 2745170"/>
              <a:gd name="connsiteY6" fmla="*/ 1254831 h 1254831"/>
              <a:gd name="connsiteX7" fmla="*/ 0 w 2745170"/>
              <a:gd name="connsiteY7" fmla="*/ 1129348 h 1254831"/>
              <a:gd name="connsiteX8" fmla="*/ 0 w 2745170"/>
              <a:gd name="connsiteY8" fmla="*/ 125483 h 12548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745170" h="1254831">
                <a:moveTo>
                  <a:pt x="0" y="125483"/>
                </a:moveTo>
                <a:cubicBezTo>
                  <a:pt x="0" y="56181"/>
                  <a:pt x="56181" y="0"/>
                  <a:pt x="125483" y="0"/>
                </a:cubicBezTo>
                <a:lnTo>
                  <a:pt x="2619687" y="0"/>
                </a:lnTo>
                <a:cubicBezTo>
                  <a:pt x="2688989" y="0"/>
                  <a:pt x="2745170" y="56181"/>
                  <a:pt x="2745170" y="125483"/>
                </a:cubicBezTo>
                <a:lnTo>
                  <a:pt x="2745170" y="1129348"/>
                </a:lnTo>
                <a:cubicBezTo>
                  <a:pt x="2745170" y="1198650"/>
                  <a:pt x="2688989" y="1254831"/>
                  <a:pt x="2619687" y="1254831"/>
                </a:cubicBezTo>
                <a:lnTo>
                  <a:pt x="125483" y="1254831"/>
                </a:lnTo>
                <a:cubicBezTo>
                  <a:pt x="56181" y="1254831"/>
                  <a:pt x="0" y="1198650"/>
                  <a:pt x="0" y="1129348"/>
                </a:cubicBezTo>
                <a:lnTo>
                  <a:pt x="0" y="125483"/>
                </a:lnTo>
                <a:close/>
              </a:path>
            </a:pathLst>
          </a:custGeom>
          <a:solidFill>
            <a:sysClr val="window" lastClr="FFFFFF">
              <a:alpha val="90000"/>
              <a:hueOff val="0"/>
              <a:satOff val="0"/>
              <a:lumOff val="0"/>
              <a:alphaOff val="0"/>
            </a:sysClr>
          </a:solidFill>
          <a:ln w="38100" cap="flat" cmpd="sng" algn="ctr">
            <a:solidFill>
              <a:srgbClr val="5EBF97"/>
            </a:solidFill>
            <a:prstDash val="solid"/>
            <a:miter lim="800000"/>
          </a:ln>
          <a:effectLst/>
        </p:spPr>
        <p:txBody>
          <a:bodyPr spcFirstLastPara="0" vert="horz" wrap="square" lIns="235889" tIns="235889" rIns="235889" bIns="235889" numCol="1" spcCol="1270" anchor="ctr" anchorCtr="0">
            <a:noAutofit/>
          </a:bodyPr>
          <a:lstStyle/>
          <a:p>
            <a:pPr marL="0" marR="0" lvl="0" indent="0" algn="ctr" defTabSz="124460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5EBF9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Familiar with IR services but had not used them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5EBF97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76EF2FCF-CA63-47DA-7AB5-90FD142A9A27}"/>
              </a:ext>
            </a:extLst>
          </p:cNvPr>
          <p:cNvSpPr/>
          <p:nvPr/>
        </p:nvSpPr>
        <p:spPr>
          <a:xfrm>
            <a:off x="10778335" y="2347060"/>
            <a:ext cx="1000042" cy="385722"/>
          </a:xfrm>
          <a:prstGeom prst="rect">
            <a:avLst/>
          </a:prstGeom>
          <a:solidFill>
            <a:srgbClr val="A3A3A3"/>
          </a:solidFill>
          <a:ln w="38100" cap="flat" cmpd="sng" algn="ctr">
            <a:solidFill>
              <a:srgbClr val="959595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Unclear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DD6733F2-6155-CB0A-613A-E8FCB7826DD8}"/>
              </a:ext>
            </a:extLst>
          </p:cNvPr>
          <p:cNvSpPr/>
          <p:nvPr/>
        </p:nvSpPr>
        <p:spPr>
          <a:xfrm>
            <a:off x="10778335" y="2822814"/>
            <a:ext cx="624317" cy="385722"/>
          </a:xfrm>
          <a:prstGeom prst="rect">
            <a:avLst/>
          </a:prstGeom>
          <a:solidFill>
            <a:srgbClr val="B36491"/>
          </a:solidFill>
          <a:ln w="38100" cap="flat" cmpd="sng" algn="ctr">
            <a:solidFill>
              <a:srgbClr val="A15A83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No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AC7BC6E0-6E3E-5313-A94F-BF93BDD6CED4}"/>
              </a:ext>
            </a:extLst>
          </p:cNvPr>
          <p:cNvSpPr/>
          <p:nvPr/>
        </p:nvSpPr>
        <p:spPr>
          <a:xfrm>
            <a:off x="10778335" y="1885433"/>
            <a:ext cx="624317" cy="385722"/>
          </a:xfrm>
          <a:prstGeom prst="rect">
            <a:avLst/>
          </a:prstGeom>
          <a:solidFill>
            <a:srgbClr val="5EBF97"/>
          </a:solidFill>
          <a:ln w="38100" cap="flat" cmpd="sng" algn="ctr">
            <a:solidFill>
              <a:srgbClr val="56AD89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Yes</a:t>
            </a:r>
          </a:p>
        </p:txBody>
      </p:sp>
      <p:graphicFrame>
        <p:nvGraphicFramePr>
          <p:cNvPr id="40" name="Chart 39">
            <a:extLst>
              <a:ext uri="{FF2B5EF4-FFF2-40B4-BE49-F238E27FC236}">
                <a16:creationId xmlns:a16="http://schemas.microsoft.com/office/drawing/2014/main" id="{F364DF01-06A1-C0BA-CBB8-229FAE25ACB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90577008"/>
              </p:ext>
            </p:extLst>
          </p:nvPr>
        </p:nvGraphicFramePr>
        <p:xfrm>
          <a:off x="5804480" y="1559355"/>
          <a:ext cx="5811520" cy="411251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429122503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23389A-B1B1-37A4-B909-75AF5B0ABE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id="{7905213A-329F-A9A0-778B-5B4741BC887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000"/>
          <a:stretch/>
        </p:blipFill>
        <p:spPr>
          <a:xfrm>
            <a:off x="0" y="0"/>
            <a:ext cx="12192000" cy="5486400"/>
          </a:xfrm>
          <a:prstGeom prst="rect">
            <a:avLst/>
          </a:prstGeom>
        </p:spPr>
      </p:pic>
      <p:sp>
        <p:nvSpPr>
          <p:cNvPr id="31" name="Title 1">
            <a:extLst>
              <a:ext uri="{FF2B5EF4-FFF2-40B4-BE49-F238E27FC236}">
                <a16:creationId xmlns:a16="http://schemas.microsoft.com/office/drawing/2014/main" id="{0DF8C261-0228-461D-5473-B5C5C55BC8C2}"/>
              </a:ext>
            </a:extLst>
          </p:cNvPr>
          <p:cNvSpPr txBox="1">
            <a:spLocks/>
          </p:cNvSpPr>
          <p:nvPr/>
        </p:nvSpPr>
        <p:spPr>
          <a:xfrm>
            <a:off x="1643448" y="576000"/>
            <a:ext cx="9973751" cy="1325563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 baseline="0">
                <a:solidFill>
                  <a:srgbClr val="52BDEC"/>
                </a:solidFill>
                <a:latin typeface="Arial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srgbClr val="004773"/>
                </a:solidFill>
              </a:rPr>
              <a:t>How did we do it?</a:t>
            </a:r>
            <a:br>
              <a:rPr lang="en-US" sz="4000" b="1" dirty="0">
                <a:solidFill>
                  <a:srgbClr val="004773"/>
                </a:solidFill>
              </a:rPr>
            </a:br>
            <a:r>
              <a:rPr lang="en-US" sz="4000" dirty="0">
                <a:solidFill>
                  <a:srgbClr val="004773"/>
                </a:solidFill>
              </a:rPr>
              <a:t>3. Report Data: </a:t>
            </a:r>
            <a:r>
              <a:rPr lang="en-US" sz="3600" b="1" dirty="0">
                <a:solidFill>
                  <a:srgbClr val="004773"/>
                </a:solidFill>
              </a:rPr>
              <a:t>Familiarity with IR Services</a:t>
            </a:r>
            <a:endParaRPr kumimoji="0" lang="en-GB" sz="4000" b="1" i="0" u="none" strike="noStrike" kern="1200" cap="none" spc="0" normalizeH="0" baseline="0" noProof="0" dirty="0">
              <a:ln>
                <a:noFill/>
              </a:ln>
              <a:solidFill>
                <a:srgbClr val="004773"/>
              </a:solidFill>
              <a:effectLst/>
              <a:uLnTx/>
              <a:uFillTx/>
              <a:latin typeface="Arial" charset="0"/>
              <a:ea typeface="+mj-ea"/>
              <a:cs typeface="+mj-cs"/>
            </a:endParaRPr>
          </a:p>
        </p:txBody>
      </p:sp>
      <p:sp>
        <p:nvSpPr>
          <p:cNvPr id="32" name="Slide Number Placeholder 1">
            <a:extLst>
              <a:ext uri="{FF2B5EF4-FFF2-40B4-BE49-F238E27FC236}">
                <a16:creationId xmlns:a16="http://schemas.microsoft.com/office/drawing/2014/main" id="{DB12125D-E928-87DF-3546-A59B509DDA7F}"/>
              </a:ext>
            </a:extLst>
          </p:cNvPr>
          <p:cNvSpPr txBox="1">
            <a:spLocks/>
          </p:cNvSpPr>
          <p:nvPr/>
        </p:nvSpPr>
        <p:spPr>
          <a:xfrm>
            <a:off x="576000" y="6218376"/>
            <a:ext cx="648000" cy="648002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nl-NL"/>
            </a:defPPr>
            <a:lvl1pPr marL="0" algn="l" defTabSz="914400" rtl="0" eaLnBrk="1" latinLnBrk="0" hangingPunct="1">
              <a:defRPr sz="1200" kern="1200" baseline="0">
                <a:solidFill>
                  <a:schemeClr val="bg1"/>
                </a:solidFill>
                <a:latin typeface="Arial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800" dirty="0">
                <a:solidFill>
                  <a:srgbClr val="005E77"/>
                </a:solidFill>
              </a:rPr>
              <a:t>8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05E77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12640540-AA1B-7F99-18E0-7E8A8EEA85E9}"/>
              </a:ext>
            </a:extLst>
          </p:cNvPr>
          <p:cNvSpPr/>
          <p:nvPr/>
        </p:nvSpPr>
        <p:spPr>
          <a:xfrm>
            <a:off x="268976" y="2038435"/>
            <a:ext cx="5270588" cy="828000"/>
          </a:xfrm>
          <a:custGeom>
            <a:avLst/>
            <a:gdLst>
              <a:gd name="connsiteX0" fmla="*/ 0 w 2745170"/>
              <a:gd name="connsiteY0" fmla="*/ 125483 h 1254831"/>
              <a:gd name="connsiteX1" fmla="*/ 125483 w 2745170"/>
              <a:gd name="connsiteY1" fmla="*/ 0 h 1254831"/>
              <a:gd name="connsiteX2" fmla="*/ 2619687 w 2745170"/>
              <a:gd name="connsiteY2" fmla="*/ 0 h 1254831"/>
              <a:gd name="connsiteX3" fmla="*/ 2745170 w 2745170"/>
              <a:gd name="connsiteY3" fmla="*/ 125483 h 1254831"/>
              <a:gd name="connsiteX4" fmla="*/ 2745170 w 2745170"/>
              <a:gd name="connsiteY4" fmla="*/ 1129348 h 1254831"/>
              <a:gd name="connsiteX5" fmla="*/ 2619687 w 2745170"/>
              <a:gd name="connsiteY5" fmla="*/ 1254831 h 1254831"/>
              <a:gd name="connsiteX6" fmla="*/ 125483 w 2745170"/>
              <a:gd name="connsiteY6" fmla="*/ 1254831 h 1254831"/>
              <a:gd name="connsiteX7" fmla="*/ 0 w 2745170"/>
              <a:gd name="connsiteY7" fmla="*/ 1129348 h 1254831"/>
              <a:gd name="connsiteX8" fmla="*/ 0 w 2745170"/>
              <a:gd name="connsiteY8" fmla="*/ 125483 h 12548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745170" h="1254831">
                <a:moveTo>
                  <a:pt x="0" y="125483"/>
                </a:moveTo>
                <a:cubicBezTo>
                  <a:pt x="0" y="56181"/>
                  <a:pt x="56181" y="0"/>
                  <a:pt x="125483" y="0"/>
                </a:cubicBezTo>
                <a:lnTo>
                  <a:pt x="2619687" y="0"/>
                </a:lnTo>
                <a:cubicBezTo>
                  <a:pt x="2688989" y="0"/>
                  <a:pt x="2745170" y="56181"/>
                  <a:pt x="2745170" y="125483"/>
                </a:cubicBezTo>
                <a:lnTo>
                  <a:pt x="2745170" y="1129348"/>
                </a:lnTo>
                <a:cubicBezTo>
                  <a:pt x="2745170" y="1198650"/>
                  <a:pt x="2688989" y="1254831"/>
                  <a:pt x="2619687" y="1254831"/>
                </a:cubicBezTo>
                <a:lnTo>
                  <a:pt x="125483" y="1254831"/>
                </a:lnTo>
                <a:cubicBezTo>
                  <a:pt x="56181" y="1254831"/>
                  <a:pt x="0" y="1198650"/>
                  <a:pt x="0" y="1129348"/>
                </a:cubicBezTo>
                <a:lnTo>
                  <a:pt x="0" y="125483"/>
                </a:lnTo>
                <a:close/>
              </a:path>
            </a:pathLst>
          </a:custGeom>
          <a:solidFill>
            <a:sysClr val="window" lastClr="FFFFFF">
              <a:alpha val="90000"/>
              <a:hueOff val="0"/>
              <a:satOff val="0"/>
              <a:lumOff val="0"/>
              <a:alphaOff val="0"/>
            </a:sysClr>
          </a:solidFill>
          <a:ln w="38100" cap="flat" cmpd="sng" algn="ctr">
            <a:solidFill>
              <a:srgbClr val="B1648F"/>
            </a:solidFill>
            <a:prstDash val="solid"/>
            <a:miter lim="800000"/>
          </a:ln>
          <a:effectLst/>
        </p:spPr>
        <p:txBody>
          <a:bodyPr spcFirstLastPara="0" vert="horz" wrap="square" lIns="235889" tIns="235889" rIns="235889" bIns="235889" numCol="1" spcCol="1270" anchor="ctr" anchorCtr="0">
            <a:noAutofit/>
          </a:bodyPr>
          <a:lstStyle/>
          <a:p>
            <a:pPr marL="0" marR="0" lvl="0" indent="0" algn="ctr" defTabSz="124460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A15A8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Not familiar with IR services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A15A83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5E0A33FE-DF02-968C-4C2C-3D3D70568722}"/>
              </a:ext>
            </a:extLst>
          </p:cNvPr>
          <p:cNvSpPr/>
          <p:nvPr/>
        </p:nvSpPr>
        <p:spPr>
          <a:xfrm>
            <a:off x="268975" y="4091723"/>
            <a:ext cx="5270588" cy="828000"/>
          </a:xfrm>
          <a:custGeom>
            <a:avLst/>
            <a:gdLst>
              <a:gd name="connsiteX0" fmla="*/ 0 w 2745170"/>
              <a:gd name="connsiteY0" fmla="*/ 125483 h 1254831"/>
              <a:gd name="connsiteX1" fmla="*/ 125483 w 2745170"/>
              <a:gd name="connsiteY1" fmla="*/ 0 h 1254831"/>
              <a:gd name="connsiteX2" fmla="*/ 2619687 w 2745170"/>
              <a:gd name="connsiteY2" fmla="*/ 0 h 1254831"/>
              <a:gd name="connsiteX3" fmla="*/ 2745170 w 2745170"/>
              <a:gd name="connsiteY3" fmla="*/ 125483 h 1254831"/>
              <a:gd name="connsiteX4" fmla="*/ 2745170 w 2745170"/>
              <a:gd name="connsiteY4" fmla="*/ 1129348 h 1254831"/>
              <a:gd name="connsiteX5" fmla="*/ 2619687 w 2745170"/>
              <a:gd name="connsiteY5" fmla="*/ 1254831 h 1254831"/>
              <a:gd name="connsiteX6" fmla="*/ 125483 w 2745170"/>
              <a:gd name="connsiteY6" fmla="*/ 1254831 h 1254831"/>
              <a:gd name="connsiteX7" fmla="*/ 0 w 2745170"/>
              <a:gd name="connsiteY7" fmla="*/ 1129348 h 1254831"/>
              <a:gd name="connsiteX8" fmla="*/ 0 w 2745170"/>
              <a:gd name="connsiteY8" fmla="*/ 125483 h 12548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745170" h="1254831">
                <a:moveTo>
                  <a:pt x="0" y="125483"/>
                </a:moveTo>
                <a:cubicBezTo>
                  <a:pt x="0" y="56181"/>
                  <a:pt x="56181" y="0"/>
                  <a:pt x="125483" y="0"/>
                </a:cubicBezTo>
                <a:lnTo>
                  <a:pt x="2619687" y="0"/>
                </a:lnTo>
                <a:cubicBezTo>
                  <a:pt x="2688989" y="0"/>
                  <a:pt x="2745170" y="56181"/>
                  <a:pt x="2745170" y="125483"/>
                </a:cubicBezTo>
                <a:lnTo>
                  <a:pt x="2745170" y="1129348"/>
                </a:lnTo>
                <a:cubicBezTo>
                  <a:pt x="2745170" y="1198650"/>
                  <a:pt x="2688989" y="1254831"/>
                  <a:pt x="2619687" y="1254831"/>
                </a:cubicBezTo>
                <a:lnTo>
                  <a:pt x="125483" y="1254831"/>
                </a:lnTo>
                <a:cubicBezTo>
                  <a:pt x="56181" y="1254831"/>
                  <a:pt x="0" y="1198650"/>
                  <a:pt x="0" y="1129348"/>
                </a:cubicBezTo>
                <a:lnTo>
                  <a:pt x="0" y="125483"/>
                </a:lnTo>
                <a:close/>
              </a:path>
            </a:pathLst>
          </a:custGeom>
          <a:solidFill>
            <a:sysClr val="window" lastClr="FFFFFF">
              <a:alpha val="90000"/>
              <a:hueOff val="0"/>
              <a:satOff val="0"/>
              <a:lumOff val="0"/>
              <a:alphaOff val="0"/>
            </a:sysClr>
          </a:solidFill>
          <a:ln w="38100" cap="flat" cmpd="sng" algn="ctr">
            <a:solidFill>
              <a:srgbClr val="5EBF97"/>
            </a:solidFill>
            <a:prstDash val="solid"/>
            <a:miter lim="800000"/>
          </a:ln>
          <a:effectLst/>
        </p:spPr>
        <p:txBody>
          <a:bodyPr spcFirstLastPara="0" vert="horz" wrap="square" lIns="235889" tIns="235889" rIns="235889" bIns="235889" numCol="1" spcCol="1270" anchor="ctr" anchorCtr="0">
            <a:noAutofit/>
          </a:bodyPr>
          <a:lstStyle/>
          <a:p>
            <a:pPr marL="0" marR="0" lvl="0" indent="0" algn="ctr" defTabSz="124460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5EBF9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Familiar with IR services &amp; had used them</a:t>
            </a: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029C3FEA-C134-D9A7-EBFE-B0E839F1D70A}"/>
              </a:ext>
            </a:extLst>
          </p:cNvPr>
          <p:cNvSpPr/>
          <p:nvPr/>
        </p:nvSpPr>
        <p:spPr>
          <a:xfrm>
            <a:off x="268975" y="3065079"/>
            <a:ext cx="5270588" cy="828000"/>
          </a:xfrm>
          <a:custGeom>
            <a:avLst/>
            <a:gdLst>
              <a:gd name="connsiteX0" fmla="*/ 0 w 2745170"/>
              <a:gd name="connsiteY0" fmla="*/ 125483 h 1254831"/>
              <a:gd name="connsiteX1" fmla="*/ 125483 w 2745170"/>
              <a:gd name="connsiteY1" fmla="*/ 0 h 1254831"/>
              <a:gd name="connsiteX2" fmla="*/ 2619687 w 2745170"/>
              <a:gd name="connsiteY2" fmla="*/ 0 h 1254831"/>
              <a:gd name="connsiteX3" fmla="*/ 2745170 w 2745170"/>
              <a:gd name="connsiteY3" fmla="*/ 125483 h 1254831"/>
              <a:gd name="connsiteX4" fmla="*/ 2745170 w 2745170"/>
              <a:gd name="connsiteY4" fmla="*/ 1129348 h 1254831"/>
              <a:gd name="connsiteX5" fmla="*/ 2619687 w 2745170"/>
              <a:gd name="connsiteY5" fmla="*/ 1254831 h 1254831"/>
              <a:gd name="connsiteX6" fmla="*/ 125483 w 2745170"/>
              <a:gd name="connsiteY6" fmla="*/ 1254831 h 1254831"/>
              <a:gd name="connsiteX7" fmla="*/ 0 w 2745170"/>
              <a:gd name="connsiteY7" fmla="*/ 1129348 h 1254831"/>
              <a:gd name="connsiteX8" fmla="*/ 0 w 2745170"/>
              <a:gd name="connsiteY8" fmla="*/ 125483 h 12548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745170" h="1254831">
                <a:moveTo>
                  <a:pt x="0" y="125483"/>
                </a:moveTo>
                <a:cubicBezTo>
                  <a:pt x="0" y="56181"/>
                  <a:pt x="56181" y="0"/>
                  <a:pt x="125483" y="0"/>
                </a:cubicBezTo>
                <a:lnTo>
                  <a:pt x="2619687" y="0"/>
                </a:lnTo>
                <a:cubicBezTo>
                  <a:pt x="2688989" y="0"/>
                  <a:pt x="2745170" y="56181"/>
                  <a:pt x="2745170" y="125483"/>
                </a:cubicBezTo>
                <a:lnTo>
                  <a:pt x="2745170" y="1129348"/>
                </a:lnTo>
                <a:cubicBezTo>
                  <a:pt x="2745170" y="1198650"/>
                  <a:pt x="2688989" y="1254831"/>
                  <a:pt x="2619687" y="1254831"/>
                </a:cubicBezTo>
                <a:lnTo>
                  <a:pt x="125483" y="1254831"/>
                </a:lnTo>
                <a:cubicBezTo>
                  <a:pt x="56181" y="1254831"/>
                  <a:pt x="0" y="1198650"/>
                  <a:pt x="0" y="1129348"/>
                </a:cubicBezTo>
                <a:lnTo>
                  <a:pt x="0" y="125483"/>
                </a:lnTo>
                <a:close/>
              </a:path>
            </a:pathLst>
          </a:custGeom>
          <a:solidFill>
            <a:sysClr val="window" lastClr="FFFFFF">
              <a:alpha val="90000"/>
              <a:hueOff val="0"/>
              <a:satOff val="0"/>
              <a:lumOff val="0"/>
              <a:alphaOff val="0"/>
            </a:sysClr>
          </a:solidFill>
          <a:ln w="38100" cap="flat" cmpd="sng" algn="ctr">
            <a:solidFill>
              <a:srgbClr val="5EBF97"/>
            </a:solidFill>
            <a:prstDash val="solid"/>
            <a:miter lim="800000"/>
          </a:ln>
          <a:effectLst/>
        </p:spPr>
        <p:txBody>
          <a:bodyPr spcFirstLastPara="0" vert="horz" wrap="square" lIns="235889" tIns="235889" rIns="235889" bIns="235889" numCol="1" spcCol="1270" anchor="ctr" anchorCtr="0">
            <a:noAutofit/>
          </a:bodyPr>
          <a:lstStyle/>
          <a:p>
            <a:pPr marL="0" marR="0" lvl="0" indent="0" algn="ctr" defTabSz="124460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5EBF9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Familiar with IR services but had not used them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5EBF97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5E4DDE4C-04D7-BC2D-E05E-532FF8058C93}"/>
              </a:ext>
            </a:extLst>
          </p:cNvPr>
          <p:cNvSpPr/>
          <p:nvPr/>
        </p:nvSpPr>
        <p:spPr>
          <a:xfrm>
            <a:off x="5907776" y="3065079"/>
            <a:ext cx="5872744" cy="2568642"/>
          </a:xfrm>
          <a:custGeom>
            <a:avLst/>
            <a:gdLst>
              <a:gd name="connsiteX0" fmla="*/ 0 w 2745170"/>
              <a:gd name="connsiteY0" fmla="*/ 125483 h 1254831"/>
              <a:gd name="connsiteX1" fmla="*/ 125483 w 2745170"/>
              <a:gd name="connsiteY1" fmla="*/ 0 h 1254831"/>
              <a:gd name="connsiteX2" fmla="*/ 2619687 w 2745170"/>
              <a:gd name="connsiteY2" fmla="*/ 0 h 1254831"/>
              <a:gd name="connsiteX3" fmla="*/ 2745170 w 2745170"/>
              <a:gd name="connsiteY3" fmla="*/ 125483 h 1254831"/>
              <a:gd name="connsiteX4" fmla="*/ 2745170 w 2745170"/>
              <a:gd name="connsiteY4" fmla="*/ 1129348 h 1254831"/>
              <a:gd name="connsiteX5" fmla="*/ 2619687 w 2745170"/>
              <a:gd name="connsiteY5" fmla="*/ 1254831 h 1254831"/>
              <a:gd name="connsiteX6" fmla="*/ 125483 w 2745170"/>
              <a:gd name="connsiteY6" fmla="*/ 1254831 h 1254831"/>
              <a:gd name="connsiteX7" fmla="*/ 0 w 2745170"/>
              <a:gd name="connsiteY7" fmla="*/ 1129348 h 1254831"/>
              <a:gd name="connsiteX8" fmla="*/ 0 w 2745170"/>
              <a:gd name="connsiteY8" fmla="*/ 125483 h 12548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745170" h="1254831">
                <a:moveTo>
                  <a:pt x="0" y="125483"/>
                </a:moveTo>
                <a:cubicBezTo>
                  <a:pt x="0" y="56181"/>
                  <a:pt x="56181" y="0"/>
                  <a:pt x="125483" y="0"/>
                </a:cubicBezTo>
                <a:lnTo>
                  <a:pt x="2619687" y="0"/>
                </a:lnTo>
                <a:cubicBezTo>
                  <a:pt x="2688989" y="0"/>
                  <a:pt x="2745170" y="56181"/>
                  <a:pt x="2745170" y="125483"/>
                </a:cubicBezTo>
                <a:lnTo>
                  <a:pt x="2745170" y="1129348"/>
                </a:lnTo>
                <a:cubicBezTo>
                  <a:pt x="2745170" y="1198650"/>
                  <a:pt x="2688989" y="1254831"/>
                  <a:pt x="2619687" y="1254831"/>
                </a:cubicBezTo>
                <a:lnTo>
                  <a:pt x="125483" y="1254831"/>
                </a:lnTo>
                <a:cubicBezTo>
                  <a:pt x="56181" y="1254831"/>
                  <a:pt x="0" y="1198650"/>
                  <a:pt x="0" y="1129348"/>
                </a:cubicBezTo>
                <a:lnTo>
                  <a:pt x="0" y="125483"/>
                </a:lnTo>
                <a:close/>
              </a:path>
            </a:pathLst>
          </a:custGeom>
          <a:solidFill>
            <a:sysClr val="window" lastClr="FFFFFF">
              <a:alpha val="90000"/>
              <a:hueOff val="0"/>
              <a:satOff val="0"/>
              <a:lumOff val="0"/>
              <a:alphaOff val="0"/>
            </a:sysClr>
          </a:solidFill>
          <a:ln w="38100" cap="flat" cmpd="sng" algn="ctr">
            <a:solidFill>
              <a:srgbClr val="1A8CB0"/>
            </a:solidFill>
            <a:prstDash val="solid"/>
            <a:miter lim="800000"/>
          </a:ln>
          <a:effectLst/>
        </p:spPr>
        <p:txBody>
          <a:bodyPr spcFirstLastPara="0" vert="horz" wrap="square" lIns="235889" tIns="235889" rIns="235889" bIns="235889" numCol="1" spcCol="1270" anchor="ctr" anchorCtr="0">
            <a:noAutofit/>
          </a:bodyPr>
          <a:lstStyle/>
          <a:p>
            <a:pPr marL="342900" marR="0" lvl="0" indent="-342900" defTabSz="124460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13688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Physical visits to the library</a:t>
            </a:r>
          </a:p>
          <a:p>
            <a:pPr marL="342900" marR="0" lvl="0" indent="-342900" defTabSz="124460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13688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Newsletters or mailings sent by doctoral school</a:t>
            </a:r>
          </a:p>
          <a:p>
            <a:pPr marL="342900" marR="0" lvl="0" indent="-342900" defTabSz="124460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13688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Through colleagues or Ph.D. students</a:t>
            </a:r>
          </a:p>
          <a:p>
            <a:pPr marL="342900" marR="0" lvl="0" indent="-342900" defTabSz="124460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13688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Toledo: virtual learning environment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136883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6AE8018-D11F-A6DC-F95D-0837B8AA66AB}"/>
              </a:ext>
            </a:extLst>
          </p:cNvPr>
          <p:cNvSpPr/>
          <p:nvPr/>
        </p:nvSpPr>
        <p:spPr>
          <a:xfrm>
            <a:off x="121534" y="1724628"/>
            <a:ext cx="5723681" cy="1273215"/>
          </a:xfrm>
          <a:prstGeom prst="rect">
            <a:avLst/>
          </a:prstGeom>
          <a:solidFill>
            <a:sysClr val="window" lastClr="FFFFFF">
              <a:alpha val="64000"/>
            </a:sysClr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2554420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FDAFAA-0BBE-316B-1999-CE5D510ABC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id="{F565DAD4-297C-B78C-3370-9CE09D26867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000"/>
          <a:stretch/>
        </p:blipFill>
        <p:spPr>
          <a:xfrm>
            <a:off x="0" y="0"/>
            <a:ext cx="12192000" cy="5486400"/>
          </a:xfrm>
          <a:prstGeom prst="rect">
            <a:avLst/>
          </a:prstGeom>
        </p:spPr>
      </p:pic>
      <p:sp>
        <p:nvSpPr>
          <p:cNvPr id="31" name="Title 1">
            <a:extLst>
              <a:ext uri="{FF2B5EF4-FFF2-40B4-BE49-F238E27FC236}">
                <a16:creationId xmlns:a16="http://schemas.microsoft.com/office/drawing/2014/main" id="{C7D1385B-8CBE-4731-27FC-32682E6FA3C4}"/>
              </a:ext>
            </a:extLst>
          </p:cNvPr>
          <p:cNvSpPr txBox="1">
            <a:spLocks/>
          </p:cNvSpPr>
          <p:nvPr/>
        </p:nvSpPr>
        <p:spPr>
          <a:xfrm>
            <a:off x="1643448" y="576000"/>
            <a:ext cx="9973751" cy="1325563"/>
          </a:xfrm>
          <a:prstGeom prst="rect">
            <a:avLst/>
          </a:prstGeom>
        </p:spPr>
        <p:txBody>
          <a:bodyPr vert="horz" lIns="0" tIns="0" rIns="0" bIns="0" rtlCol="0" anchor="t" anchorCtr="0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 baseline="0">
                <a:solidFill>
                  <a:srgbClr val="52BDEC"/>
                </a:solidFill>
                <a:latin typeface="Arial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300" b="1" dirty="0">
                <a:solidFill>
                  <a:srgbClr val="004773"/>
                </a:solidFill>
              </a:rPr>
              <a:t>How did we do it?</a:t>
            </a:r>
            <a:br>
              <a:rPr lang="en-US" sz="4300" b="1" dirty="0">
                <a:solidFill>
                  <a:srgbClr val="004773"/>
                </a:solidFill>
              </a:rPr>
            </a:br>
            <a:r>
              <a:rPr lang="en-US" sz="4300" dirty="0">
                <a:solidFill>
                  <a:srgbClr val="004773"/>
                </a:solidFill>
              </a:rPr>
              <a:t>3. Report Data: </a:t>
            </a:r>
            <a:r>
              <a:rPr lang="en-US" sz="3500" b="1" dirty="0">
                <a:solidFill>
                  <a:srgbClr val="004773"/>
                </a:solidFill>
              </a:rPr>
              <a:t>Use &amp; Relevance of IR Services</a:t>
            </a:r>
            <a:endParaRPr kumimoji="0" lang="en-GB" sz="4000" b="1" i="0" u="none" strike="noStrike" kern="1200" cap="none" spc="0" normalizeH="0" baseline="0" noProof="0" dirty="0">
              <a:ln>
                <a:noFill/>
              </a:ln>
              <a:solidFill>
                <a:srgbClr val="004773"/>
              </a:solidFill>
              <a:effectLst/>
              <a:uLnTx/>
              <a:uFillTx/>
              <a:latin typeface="Arial" charset="0"/>
              <a:ea typeface="+mj-ea"/>
              <a:cs typeface="+mj-cs"/>
            </a:endParaRPr>
          </a:p>
        </p:txBody>
      </p:sp>
      <p:sp>
        <p:nvSpPr>
          <p:cNvPr id="32" name="Slide Number Placeholder 1">
            <a:extLst>
              <a:ext uri="{FF2B5EF4-FFF2-40B4-BE49-F238E27FC236}">
                <a16:creationId xmlns:a16="http://schemas.microsoft.com/office/drawing/2014/main" id="{BF6ECC4D-D963-1F70-5C3C-571335CFF051}"/>
              </a:ext>
            </a:extLst>
          </p:cNvPr>
          <p:cNvSpPr txBox="1">
            <a:spLocks/>
          </p:cNvSpPr>
          <p:nvPr/>
        </p:nvSpPr>
        <p:spPr>
          <a:xfrm>
            <a:off x="576000" y="6218376"/>
            <a:ext cx="648000" cy="648002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nl-NL"/>
            </a:defPPr>
            <a:lvl1pPr marL="0" algn="l" defTabSz="914400" rtl="0" eaLnBrk="1" latinLnBrk="0" hangingPunct="1">
              <a:defRPr sz="1200" kern="1200" baseline="0">
                <a:solidFill>
                  <a:schemeClr val="bg1"/>
                </a:solidFill>
                <a:latin typeface="Arial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5E77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9</a:t>
            </a:r>
          </a:p>
        </p:txBody>
      </p:sp>
      <p:graphicFrame>
        <p:nvGraphicFramePr>
          <p:cNvPr id="29" name="Chart 28">
            <a:extLst>
              <a:ext uri="{FF2B5EF4-FFF2-40B4-BE49-F238E27FC236}">
                <a16:creationId xmlns:a16="http://schemas.microsoft.com/office/drawing/2014/main" id="{1C0F9250-3B95-AD9F-DE97-D4769C24E6B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74724786"/>
              </p:ext>
            </p:extLst>
          </p:nvPr>
        </p:nvGraphicFramePr>
        <p:xfrm>
          <a:off x="5808750" y="1562892"/>
          <a:ext cx="5811520" cy="411251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0" name="TextBox 29">
            <a:extLst>
              <a:ext uri="{FF2B5EF4-FFF2-40B4-BE49-F238E27FC236}">
                <a16:creationId xmlns:a16="http://schemas.microsoft.com/office/drawing/2014/main" id="{4BFCFDBE-F2F0-3EEC-31E7-58BD03E2B754}"/>
              </a:ext>
            </a:extLst>
          </p:cNvPr>
          <p:cNvSpPr txBox="1"/>
          <p:nvPr/>
        </p:nvSpPr>
        <p:spPr>
          <a:xfrm>
            <a:off x="7683037" y="1804750"/>
            <a:ext cx="205921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</a:rPr>
              <a:t>Use of IR Services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A87AAE83-000B-CA2D-72D9-95A1364C55E5}"/>
              </a:ext>
            </a:extLst>
          </p:cNvPr>
          <p:cNvSpPr/>
          <p:nvPr/>
        </p:nvSpPr>
        <p:spPr>
          <a:xfrm>
            <a:off x="10778335" y="2345294"/>
            <a:ext cx="624317" cy="385722"/>
          </a:xfrm>
          <a:prstGeom prst="rect">
            <a:avLst/>
          </a:prstGeom>
          <a:solidFill>
            <a:srgbClr val="B36491"/>
          </a:solidFill>
          <a:ln w="38100" cap="flat" cmpd="sng" algn="ctr">
            <a:solidFill>
              <a:srgbClr val="A15A83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No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82C14F84-2053-17F9-10B1-A06F52CD48C4}"/>
              </a:ext>
            </a:extLst>
          </p:cNvPr>
          <p:cNvSpPr/>
          <p:nvPr/>
        </p:nvSpPr>
        <p:spPr>
          <a:xfrm>
            <a:off x="10778335" y="1885433"/>
            <a:ext cx="624317" cy="385722"/>
          </a:xfrm>
          <a:prstGeom prst="rect">
            <a:avLst/>
          </a:prstGeom>
          <a:solidFill>
            <a:srgbClr val="5EBF97"/>
          </a:solidFill>
          <a:ln w="38100" cap="flat" cmpd="sng" algn="ctr">
            <a:solidFill>
              <a:srgbClr val="56AD89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Yes</a:t>
            </a: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181A3579-6B11-E9DF-2DAB-698C09FE7411}"/>
              </a:ext>
            </a:extLst>
          </p:cNvPr>
          <p:cNvSpPr/>
          <p:nvPr/>
        </p:nvSpPr>
        <p:spPr>
          <a:xfrm>
            <a:off x="514640" y="2071686"/>
            <a:ext cx="2674865" cy="965184"/>
          </a:xfrm>
          <a:prstGeom prst="roundRect">
            <a:avLst/>
          </a:prstGeom>
          <a:solidFill>
            <a:srgbClr val="1A8CB0"/>
          </a:solidFill>
          <a:ln w="12700" cap="flat" cmpd="sng" algn="ctr">
            <a:solidFill>
              <a:sysClr val="window" lastClr="FFFFFF">
                <a:hueOff val="0"/>
                <a:satOff val="0"/>
                <a:lumOff val="0"/>
                <a:alphaOff val="0"/>
              </a:sysClr>
            </a:solidFill>
            <a:prstDash val="solid"/>
            <a:miter lim="800000"/>
          </a:ln>
          <a:effectLst/>
        </p:spPr>
        <p:txBody>
          <a:bodyPr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05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Biomedical Sciences</a:t>
            </a: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Cordia New" panose="020B0304020202020204" pitchFamily="34" charset="-34"/>
            </a:endParaRPr>
          </a:p>
        </p:txBody>
      </p:sp>
      <p:sp>
        <p:nvSpPr>
          <p:cNvPr id="36" name="Freeform: Shape 35">
            <a:extLst>
              <a:ext uri="{FF2B5EF4-FFF2-40B4-BE49-F238E27FC236}">
                <a16:creationId xmlns:a16="http://schemas.microsoft.com/office/drawing/2014/main" id="{6F185DA8-8EF5-52DF-BE5C-62A1F598E905}"/>
              </a:ext>
            </a:extLst>
          </p:cNvPr>
          <p:cNvSpPr/>
          <p:nvPr/>
        </p:nvSpPr>
        <p:spPr>
          <a:xfrm>
            <a:off x="789348" y="2860540"/>
            <a:ext cx="2674865" cy="965184"/>
          </a:xfrm>
          <a:custGeom>
            <a:avLst/>
            <a:gdLst>
              <a:gd name="connsiteX0" fmla="*/ 0 w 2745170"/>
              <a:gd name="connsiteY0" fmla="*/ 125483 h 1254831"/>
              <a:gd name="connsiteX1" fmla="*/ 125483 w 2745170"/>
              <a:gd name="connsiteY1" fmla="*/ 0 h 1254831"/>
              <a:gd name="connsiteX2" fmla="*/ 2619687 w 2745170"/>
              <a:gd name="connsiteY2" fmla="*/ 0 h 1254831"/>
              <a:gd name="connsiteX3" fmla="*/ 2745170 w 2745170"/>
              <a:gd name="connsiteY3" fmla="*/ 125483 h 1254831"/>
              <a:gd name="connsiteX4" fmla="*/ 2745170 w 2745170"/>
              <a:gd name="connsiteY4" fmla="*/ 1129348 h 1254831"/>
              <a:gd name="connsiteX5" fmla="*/ 2619687 w 2745170"/>
              <a:gd name="connsiteY5" fmla="*/ 1254831 h 1254831"/>
              <a:gd name="connsiteX6" fmla="*/ 125483 w 2745170"/>
              <a:gd name="connsiteY6" fmla="*/ 1254831 h 1254831"/>
              <a:gd name="connsiteX7" fmla="*/ 0 w 2745170"/>
              <a:gd name="connsiteY7" fmla="*/ 1129348 h 1254831"/>
              <a:gd name="connsiteX8" fmla="*/ 0 w 2745170"/>
              <a:gd name="connsiteY8" fmla="*/ 125483 h 12548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745170" h="1254831">
                <a:moveTo>
                  <a:pt x="0" y="125483"/>
                </a:moveTo>
                <a:cubicBezTo>
                  <a:pt x="0" y="56181"/>
                  <a:pt x="56181" y="0"/>
                  <a:pt x="125483" y="0"/>
                </a:cubicBezTo>
                <a:lnTo>
                  <a:pt x="2619687" y="0"/>
                </a:lnTo>
                <a:cubicBezTo>
                  <a:pt x="2688989" y="0"/>
                  <a:pt x="2745170" y="56181"/>
                  <a:pt x="2745170" y="125483"/>
                </a:cubicBezTo>
                <a:lnTo>
                  <a:pt x="2745170" y="1129348"/>
                </a:lnTo>
                <a:cubicBezTo>
                  <a:pt x="2745170" y="1198650"/>
                  <a:pt x="2688989" y="1254831"/>
                  <a:pt x="2619687" y="1254831"/>
                </a:cubicBezTo>
                <a:lnTo>
                  <a:pt x="125483" y="1254831"/>
                </a:lnTo>
                <a:cubicBezTo>
                  <a:pt x="56181" y="1254831"/>
                  <a:pt x="0" y="1198650"/>
                  <a:pt x="0" y="1129348"/>
                </a:cubicBezTo>
                <a:lnTo>
                  <a:pt x="0" y="125483"/>
                </a:lnTo>
                <a:close/>
              </a:path>
            </a:pathLst>
          </a:custGeom>
          <a:solidFill>
            <a:sysClr val="window" lastClr="FFFFFF">
              <a:alpha val="90000"/>
              <a:hueOff val="0"/>
              <a:satOff val="0"/>
              <a:lumOff val="0"/>
              <a:alphaOff val="0"/>
            </a:sysClr>
          </a:solidFill>
          <a:ln w="12700" cap="flat" cmpd="sng" algn="ctr">
            <a:solidFill>
              <a:srgbClr val="4472C4">
                <a:hueOff val="0"/>
                <a:satOff val="0"/>
                <a:lumOff val="0"/>
                <a:alphaOff val="0"/>
              </a:srgbClr>
            </a:solidFill>
            <a:prstDash val="solid"/>
            <a:miter lim="800000"/>
          </a:ln>
          <a:effectLst/>
        </p:spPr>
        <p:txBody>
          <a:bodyPr spcFirstLastPara="0" vert="horz" wrap="square" lIns="235889" tIns="235889" rIns="235889" bIns="235889" numCol="1" spcCol="1270" anchor="ctr" anchorCtr="0">
            <a:noAutofit/>
          </a:bodyPr>
          <a:lstStyle/>
          <a:p>
            <a:pPr marL="0" marR="0" lvl="0" indent="0" defTabSz="914400" eaLnBrk="1" fontAlgn="b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6/14 Departments</a:t>
            </a:r>
            <a:endParaRPr kumimoji="0" lang="nl-BE" sz="2000" b="0" i="0" u="none" strike="noStrike" kern="0" cap="none" spc="0" normalizeH="0" baseline="0" noProof="0" dirty="0">
              <a:ln>
                <a:noFill/>
              </a:ln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defTabSz="914400" eaLnBrk="1" fontAlgn="b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12 Participants</a:t>
            </a:r>
            <a:endParaRPr kumimoji="0" lang="nl-BE" sz="2000" b="0" i="0" u="none" strike="noStrike" kern="0" cap="none" spc="0" normalizeH="0" baseline="0" noProof="0" dirty="0">
              <a:ln>
                <a:noFill/>
              </a:ln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30E75F2A-ACB0-0F6F-3479-1B83D5A166EE}"/>
              </a:ext>
            </a:extLst>
          </p:cNvPr>
          <p:cNvSpPr/>
          <p:nvPr/>
        </p:nvSpPr>
        <p:spPr>
          <a:xfrm>
            <a:off x="514640" y="3996756"/>
            <a:ext cx="2674865" cy="965184"/>
          </a:xfrm>
          <a:prstGeom prst="roundRect">
            <a:avLst/>
          </a:prstGeom>
          <a:solidFill>
            <a:srgbClr val="4DC1E5"/>
          </a:solidFill>
          <a:ln w="12700" cap="flat" cmpd="sng" algn="ctr">
            <a:solidFill>
              <a:sysClr val="window" lastClr="FFFFFF">
                <a:hueOff val="0"/>
                <a:satOff val="0"/>
                <a:lumOff val="0"/>
                <a:alphaOff val="0"/>
              </a:sysClr>
            </a:solidFill>
            <a:prstDash val="solid"/>
            <a:miter lim="800000"/>
          </a:ln>
          <a:effectLst/>
        </p:spPr>
        <p:txBody>
          <a:bodyPr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Science, Engineering &amp; Technology 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" name="Freeform: Shape 37">
            <a:extLst>
              <a:ext uri="{FF2B5EF4-FFF2-40B4-BE49-F238E27FC236}">
                <a16:creationId xmlns:a16="http://schemas.microsoft.com/office/drawing/2014/main" id="{DB07253C-3DED-5FA6-ACA1-0156CD562826}"/>
              </a:ext>
            </a:extLst>
          </p:cNvPr>
          <p:cNvSpPr/>
          <p:nvPr/>
        </p:nvSpPr>
        <p:spPr>
          <a:xfrm>
            <a:off x="789348" y="4785610"/>
            <a:ext cx="2674865" cy="965184"/>
          </a:xfrm>
          <a:custGeom>
            <a:avLst/>
            <a:gdLst>
              <a:gd name="connsiteX0" fmla="*/ 0 w 2745170"/>
              <a:gd name="connsiteY0" fmla="*/ 125483 h 1254831"/>
              <a:gd name="connsiteX1" fmla="*/ 125483 w 2745170"/>
              <a:gd name="connsiteY1" fmla="*/ 0 h 1254831"/>
              <a:gd name="connsiteX2" fmla="*/ 2619687 w 2745170"/>
              <a:gd name="connsiteY2" fmla="*/ 0 h 1254831"/>
              <a:gd name="connsiteX3" fmla="*/ 2745170 w 2745170"/>
              <a:gd name="connsiteY3" fmla="*/ 125483 h 1254831"/>
              <a:gd name="connsiteX4" fmla="*/ 2745170 w 2745170"/>
              <a:gd name="connsiteY4" fmla="*/ 1129348 h 1254831"/>
              <a:gd name="connsiteX5" fmla="*/ 2619687 w 2745170"/>
              <a:gd name="connsiteY5" fmla="*/ 1254831 h 1254831"/>
              <a:gd name="connsiteX6" fmla="*/ 125483 w 2745170"/>
              <a:gd name="connsiteY6" fmla="*/ 1254831 h 1254831"/>
              <a:gd name="connsiteX7" fmla="*/ 0 w 2745170"/>
              <a:gd name="connsiteY7" fmla="*/ 1129348 h 1254831"/>
              <a:gd name="connsiteX8" fmla="*/ 0 w 2745170"/>
              <a:gd name="connsiteY8" fmla="*/ 125483 h 12548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745170" h="1254831">
                <a:moveTo>
                  <a:pt x="0" y="125483"/>
                </a:moveTo>
                <a:cubicBezTo>
                  <a:pt x="0" y="56181"/>
                  <a:pt x="56181" y="0"/>
                  <a:pt x="125483" y="0"/>
                </a:cubicBezTo>
                <a:lnTo>
                  <a:pt x="2619687" y="0"/>
                </a:lnTo>
                <a:cubicBezTo>
                  <a:pt x="2688989" y="0"/>
                  <a:pt x="2745170" y="56181"/>
                  <a:pt x="2745170" y="125483"/>
                </a:cubicBezTo>
                <a:lnTo>
                  <a:pt x="2745170" y="1129348"/>
                </a:lnTo>
                <a:cubicBezTo>
                  <a:pt x="2745170" y="1198650"/>
                  <a:pt x="2688989" y="1254831"/>
                  <a:pt x="2619687" y="1254831"/>
                </a:cubicBezTo>
                <a:lnTo>
                  <a:pt x="125483" y="1254831"/>
                </a:lnTo>
                <a:cubicBezTo>
                  <a:pt x="56181" y="1254831"/>
                  <a:pt x="0" y="1198650"/>
                  <a:pt x="0" y="1129348"/>
                </a:cubicBezTo>
                <a:lnTo>
                  <a:pt x="0" y="125483"/>
                </a:lnTo>
                <a:close/>
              </a:path>
            </a:pathLst>
          </a:custGeom>
          <a:solidFill>
            <a:sysClr val="window" lastClr="FFFFFF">
              <a:alpha val="90000"/>
              <a:hueOff val="0"/>
              <a:satOff val="0"/>
              <a:lumOff val="0"/>
              <a:alphaOff val="0"/>
            </a:sysClr>
          </a:solidFill>
          <a:ln w="12700" cap="flat" cmpd="sng" algn="ctr">
            <a:solidFill>
              <a:srgbClr val="4472C4">
                <a:hueOff val="0"/>
                <a:satOff val="0"/>
                <a:lumOff val="0"/>
                <a:alphaOff val="0"/>
              </a:srgbClr>
            </a:solidFill>
            <a:prstDash val="solid"/>
            <a:miter lim="800000"/>
          </a:ln>
          <a:effectLst/>
        </p:spPr>
        <p:txBody>
          <a:bodyPr spcFirstLastPara="0" vert="horz" wrap="square" lIns="235889" tIns="235889" rIns="235889" bIns="235889" numCol="1" spcCol="1270" anchor="ctr" anchorCtr="0">
            <a:noAutofit/>
          </a:bodyPr>
          <a:lstStyle/>
          <a:p>
            <a:pPr marL="0" marR="0" lvl="0" indent="0" defTabSz="914400" eaLnBrk="1" fontAlgn="b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8/14 Departments</a:t>
            </a:r>
            <a:endParaRPr kumimoji="0" lang="nl-BE" sz="2000" b="0" i="0" u="none" strike="noStrike" kern="0" cap="none" spc="0" normalizeH="0" baseline="0" noProof="0" dirty="0">
              <a:ln>
                <a:noFill/>
              </a:ln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defTabSz="914400" eaLnBrk="1" fontAlgn="b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 Participants</a:t>
            </a:r>
            <a:endParaRPr kumimoji="0" lang="nl-BE" sz="2000" b="0" i="0" u="none" strike="noStrike" kern="0" cap="none" spc="0" normalizeH="0" baseline="0" noProof="0" dirty="0">
              <a:ln>
                <a:noFill/>
              </a:ln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39" name="Chart 38">
            <a:extLst>
              <a:ext uri="{FF2B5EF4-FFF2-40B4-BE49-F238E27FC236}">
                <a16:creationId xmlns:a16="http://schemas.microsoft.com/office/drawing/2014/main" id="{12B52A99-3B5F-2A97-E541-6EE70723075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68587319"/>
              </p:ext>
            </p:extLst>
          </p:nvPr>
        </p:nvGraphicFramePr>
        <p:xfrm>
          <a:off x="3733513" y="1691137"/>
          <a:ext cx="3476915" cy="234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40" name="Chart 39">
            <a:extLst>
              <a:ext uri="{FF2B5EF4-FFF2-40B4-BE49-F238E27FC236}">
                <a16:creationId xmlns:a16="http://schemas.microsoft.com/office/drawing/2014/main" id="{73C4131A-7260-19E1-D742-13957C88F73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6079673"/>
              </p:ext>
            </p:extLst>
          </p:nvPr>
        </p:nvGraphicFramePr>
        <p:xfrm>
          <a:off x="3771925" y="3616995"/>
          <a:ext cx="3476915" cy="234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2331377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5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2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9" grpId="0">
        <p:bldAsOne/>
      </p:bldGraphic>
      <p:bldP spid="30" grpId="0"/>
      <p:bldP spid="33" grpId="0" animBg="1"/>
      <p:bldP spid="34" grpId="0" animBg="1"/>
      <p:bldGraphic spid="39" grpId="0">
        <p:bldAsOne/>
      </p:bldGraphic>
      <p:bldGraphic spid="40" grpId="0">
        <p:bldAsOne/>
      </p:bldGraphic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8629D9-77B9-BDC3-13F5-A45B692228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id="{B9178746-5917-A37F-9334-E8360EF0D2C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000"/>
          <a:stretch/>
        </p:blipFill>
        <p:spPr>
          <a:xfrm>
            <a:off x="0" y="0"/>
            <a:ext cx="12192000" cy="5486400"/>
          </a:xfrm>
          <a:prstGeom prst="rect">
            <a:avLst/>
          </a:prstGeom>
        </p:spPr>
      </p:pic>
      <p:sp>
        <p:nvSpPr>
          <p:cNvPr id="31" name="Title 1">
            <a:extLst>
              <a:ext uri="{FF2B5EF4-FFF2-40B4-BE49-F238E27FC236}">
                <a16:creationId xmlns:a16="http://schemas.microsoft.com/office/drawing/2014/main" id="{082A8903-0920-B013-E3C9-869764F2A47A}"/>
              </a:ext>
            </a:extLst>
          </p:cNvPr>
          <p:cNvSpPr txBox="1">
            <a:spLocks/>
          </p:cNvSpPr>
          <p:nvPr/>
        </p:nvSpPr>
        <p:spPr>
          <a:xfrm>
            <a:off x="1643448" y="576000"/>
            <a:ext cx="9973751" cy="1325563"/>
          </a:xfrm>
          <a:prstGeom prst="rect">
            <a:avLst/>
          </a:prstGeom>
        </p:spPr>
        <p:txBody>
          <a:bodyPr vert="horz" lIns="0" tIns="0" rIns="0" bIns="0" rtlCol="0" anchor="t" anchorCtr="0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 baseline="0">
                <a:solidFill>
                  <a:srgbClr val="52BDEC"/>
                </a:solidFill>
                <a:latin typeface="Arial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300" b="1" dirty="0">
                <a:solidFill>
                  <a:srgbClr val="004773"/>
                </a:solidFill>
              </a:rPr>
              <a:t>How did we do it?</a:t>
            </a:r>
            <a:br>
              <a:rPr lang="en-US" sz="4300" b="1" dirty="0">
                <a:solidFill>
                  <a:srgbClr val="004773"/>
                </a:solidFill>
              </a:rPr>
            </a:br>
            <a:r>
              <a:rPr lang="en-US" sz="4300" dirty="0">
                <a:solidFill>
                  <a:srgbClr val="004773"/>
                </a:solidFill>
              </a:rPr>
              <a:t>3. Report Data: </a:t>
            </a:r>
            <a:r>
              <a:rPr lang="en-US" sz="3500" b="1" dirty="0">
                <a:solidFill>
                  <a:srgbClr val="004773"/>
                </a:solidFill>
              </a:rPr>
              <a:t>Use &amp; Relevance of IR Services</a:t>
            </a:r>
            <a:endParaRPr kumimoji="0" lang="en-GB" sz="4000" b="1" i="0" u="none" strike="noStrike" kern="1200" cap="none" spc="0" normalizeH="0" baseline="0" noProof="0" dirty="0">
              <a:ln>
                <a:noFill/>
              </a:ln>
              <a:solidFill>
                <a:srgbClr val="004773"/>
              </a:solidFill>
              <a:effectLst/>
              <a:uLnTx/>
              <a:uFillTx/>
              <a:latin typeface="Arial" charset="0"/>
              <a:ea typeface="+mj-ea"/>
              <a:cs typeface="+mj-cs"/>
            </a:endParaRPr>
          </a:p>
        </p:txBody>
      </p:sp>
      <p:sp>
        <p:nvSpPr>
          <p:cNvPr id="32" name="Slide Number Placeholder 1">
            <a:extLst>
              <a:ext uri="{FF2B5EF4-FFF2-40B4-BE49-F238E27FC236}">
                <a16:creationId xmlns:a16="http://schemas.microsoft.com/office/drawing/2014/main" id="{7E199482-6BF9-9B00-5FA6-18E6C7A8F8EF}"/>
              </a:ext>
            </a:extLst>
          </p:cNvPr>
          <p:cNvSpPr txBox="1">
            <a:spLocks/>
          </p:cNvSpPr>
          <p:nvPr/>
        </p:nvSpPr>
        <p:spPr>
          <a:xfrm>
            <a:off x="576000" y="6218376"/>
            <a:ext cx="648000" cy="648002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nl-NL"/>
            </a:defPPr>
            <a:lvl1pPr marL="0" algn="l" defTabSz="914400" rtl="0" eaLnBrk="1" latinLnBrk="0" hangingPunct="1">
              <a:defRPr sz="1200" kern="1200" baseline="0">
                <a:solidFill>
                  <a:schemeClr val="bg1"/>
                </a:solidFill>
                <a:latin typeface="Arial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5E77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9</a:t>
            </a: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9CC32B1A-ABB1-2DE4-6776-670D4133389A}"/>
              </a:ext>
            </a:extLst>
          </p:cNvPr>
          <p:cNvSpPr/>
          <p:nvPr/>
        </p:nvSpPr>
        <p:spPr>
          <a:xfrm>
            <a:off x="268976" y="2038435"/>
            <a:ext cx="5270588" cy="828000"/>
          </a:xfrm>
          <a:custGeom>
            <a:avLst/>
            <a:gdLst>
              <a:gd name="connsiteX0" fmla="*/ 0 w 2745170"/>
              <a:gd name="connsiteY0" fmla="*/ 125483 h 1254831"/>
              <a:gd name="connsiteX1" fmla="*/ 125483 w 2745170"/>
              <a:gd name="connsiteY1" fmla="*/ 0 h 1254831"/>
              <a:gd name="connsiteX2" fmla="*/ 2619687 w 2745170"/>
              <a:gd name="connsiteY2" fmla="*/ 0 h 1254831"/>
              <a:gd name="connsiteX3" fmla="*/ 2745170 w 2745170"/>
              <a:gd name="connsiteY3" fmla="*/ 125483 h 1254831"/>
              <a:gd name="connsiteX4" fmla="*/ 2745170 w 2745170"/>
              <a:gd name="connsiteY4" fmla="*/ 1129348 h 1254831"/>
              <a:gd name="connsiteX5" fmla="*/ 2619687 w 2745170"/>
              <a:gd name="connsiteY5" fmla="*/ 1254831 h 1254831"/>
              <a:gd name="connsiteX6" fmla="*/ 125483 w 2745170"/>
              <a:gd name="connsiteY6" fmla="*/ 1254831 h 1254831"/>
              <a:gd name="connsiteX7" fmla="*/ 0 w 2745170"/>
              <a:gd name="connsiteY7" fmla="*/ 1129348 h 1254831"/>
              <a:gd name="connsiteX8" fmla="*/ 0 w 2745170"/>
              <a:gd name="connsiteY8" fmla="*/ 125483 h 12548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745170" h="1254831">
                <a:moveTo>
                  <a:pt x="0" y="125483"/>
                </a:moveTo>
                <a:cubicBezTo>
                  <a:pt x="0" y="56181"/>
                  <a:pt x="56181" y="0"/>
                  <a:pt x="125483" y="0"/>
                </a:cubicBezTo>
                <a:lnTo>
                  <a:pt x="2619687" y="0"/>
                </a:lnTo>
                <a:cubicBezTo>
                  <a:pt x="2688989" y="0"/>
                  <a:pt x="2745170" y="56181"/>
                  <a:pt x="2745170" y="125483"/>
                </a:cubicBezTo>
                <a:lnTo>
                  <a:pt x="2745170" y="1129348"/>
                </a:lnTo>
                <a:cubicBezTo>
                  <a:pt x="2745170" y="1198650"/>
                  <a:pt x="2688989" y="1254831"/>
                  <a:pt x="2619687" y="1254831"/>
                </a:cubicBezTo>
                <a:lnTo>
                  <a:pt x="125483" y="1254831"/>
                </a:lnTo>
                <a:cubicBezTo>
                  <a:pt x="56181" y="1254831"/>
                  <a:pt x="0" y="1198650"/>
                  <a:pt x="0" y="1129348"/>
                </a:cubicBezTo>
                <a:lnTo>
                  <a:pt x="0" y="125483"/>
                </a:lnTo>
                <a:close/>
              </a:path>
            </a:pathLst>
          </a:custGeom>
          <a:solidFill>
            <a:sysClr val="window" lastClr="FFFFFF">
              <a:alpha val="90000"/>
              <a:hueOff val="0"/>
              <a:satOff val="0"/>
              <a:lumOff val="0"/>
              <a:alphaOff val="0"/>
            </a:sysClr>
          </a:solidFill>
          <a:ln w="38100" cap="flat" cmpd="sng" algn="ctr">
            <a:solidFill>
              <a:srgbClr val="B1648F"/>
            </a:solidFill>
            <a:prstDash val="solid"/>
            <a:miter lim="800000"/>
          </a:ln>
          <a:effectLst/>
        </p:spPr>
        <p:txBody>
          <a:bodyPr spcFirstLastPara="0" vert="horz" wrap="square" lIns="235889" tIns="235889" rIns="235889" bIns="235889" numCol="1" spcCol="1270" anchor="ctr" anchorCtr="0">
            <a:noAutofit/>
          </a:bodyPr>
          <a:lstStyle/>
          <a:p>
            <a:pPr marL="0" marR="0" lvl="0" indent="0" algn="ctr" defTabSz="124460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A15A8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IR services are not used/relevant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A15A83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14D66C69-95C3-7E51-B8FC-0BE0A4D41ECE}"/>
              </a:ext>
            </a:extLst>
          </p:cNvPr>
          <p:cNvSpPr/>
          <p:nvPr/>
        </p:nvSpPr>
        <p:spPr>
          <a:xfrm>
            <a:off x="268975" y="4091723"/>
            <a:ext cx="5270588" cy="1145821"/>
          </a:xfrm>
          <a:custGeom>
            <a:avLst/>
            <a:gdLst>
              <a:gd name="connsiteX0" fmla="*/ 0 w 2745170"/>
              <a:gd name="connsiteY0" fmla="*/ 125483 h 1254831"/>
              <a:gd name="connsiteX1" fmla="*/ 125483 w 2745170"/>
              <a:gd name="connsiteY1" fmla="*/ 0 h 1254831"/>
              <a:gd name="connsiteX2" fmla="*/ 2619687 w 2745170"/>
              <a:gd name="connsiteY2" fmla="*/ 0 h 1254831"/>
              <a:gd name="connsiteX3" fmla="*/ 2745170 w 2745170"/>
              <a:gd name="connsiteY3" fmla="*/ 125483 h 1254831"/>
              <a:gd name="connsiteX4" fmla="*/ 2745170 w 2745170"/>
              <a:gd name="connsiteY4" fmla="*/ 1129348 h 1254831"/>
              <a:gd name="connsiteX5" fmla="*/ 2619687 w 2745170"/>
              <a:gd name="connsiteY5" fmla="*/ 1254831 h 1254831"/>
              <a:gd name="connsiteX6" fmla="*/ 125483 w 2745170"/>
              <a:gd name="connsiteY6" fmla="*/ 1254831 h 1254831"/>
              <a:gd name="connsiteX7" fmla="*/ 0 w 2745170"/>
              <a:gd name="connsiteY7" fmla="*/ 1129348 h 1254831"/>
              <a:gd name="connsiteX8" fmla="*/ 0 w 2745170"/>
              <a:gd name="connsiteY8" fmla="*/ 125483 h 12548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745170" h="1254831">
                <a:moveTo>
                  <a:pt x="0" y="125483"/>
                </a:moveTo>
                <a:cubicBezTo>
                  <a:pt x="0" y="56181"/>
                  <a:pt x="56181" y="0"/>
                  <a:pt x="125483" y="0"/>
                </a:cubicBezTo>
                <a:lnTo>
                  <a:pt x="2619687" y="0"/>
                </a:lnTo>
                <a:cubicBezTo>
                  <a:pt x="2688989" y="0"/>
                  <a:pt x="2745170" y="56181"/>
                  <a:pt x="2745170" y="125483"/>
                </a:cubicBezTo>
                <a:lnTo>
                  <a:pt x="2745170" y="1129348"/>
                </a:lnTo>
                <a:cubicBezTo>
                  <a:pt x="2745170" y="1198650"/>
                  <a:pt x="2688989" y="1254831"/>
                  <a:pt x="2619687" y="1254831"/>
                </a:cubicBezTo>
                <a:lnTo>
                  <a:pt x="125483" y="1254831"/>
                </a:lnTo>
                <a:cubicBezTo>
                  <a:pt x="56181" y="1254831"/>
                  <a:pt x="0" y="1198650"/>
                  <a:pt x="0" y="1129348"/>
                </a:cubicBezTo>
                <a:lnTo>
                  <a:pt x="0" y="125483"/>
                </a:lnTo>
                <a:close/>
              </a:path>
            </a:pathLst>
          </a:custGeom>
          <a:solidFill>
            <a:sysClr val="window" lastClr="FFFFFF">
              <a:alpha val="90000"/>
              <a:hueOff val="0"/>
              <a:satOff val="0"/>
              <a:lumOff val="0"/>
              <a:alphaOff val="0"/>
            </a:sysClr>
          </a:solidFill>
          <a:ln w="38100" cap="flat" cmpd="sng" algn="ctr">
            <a:solidFill>
              <a:srgbClr val="5EBF97"/>
            </a:solidFill>
            <a:prstDash val="solid"/>
            <a:miter lim="800000"/>
          </a:ln>
          <a:effectLst/>
        </p:spPr>
        <p:txBody>
          <a:bodyPr spcFirstLastPara="0" vert="horz" wrap="square" lIns="235889" tIns="235889" rIns="235889" bIns="235889" numCol="1" spcCol="1270" anchor="ctr" anchorCtr="0">
            <a:noAutofit/>
          </a:bodyPr>
          <a:lstStyle/>
          <a:p>
            <a:pPr marL="0" marR="0" lvl="0" indent="0" algn="ctr" defTabSz="124460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5EBF9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IR services are number one most relevant for daily needs</a:t>
            </a:r>
          </a:p>
          <a:p>
            <a:pPr marL="0" marR="0" lvl="0" indent="0" algn="ctr" defTabSz="124460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5EBF9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IR are the only services used</a:t>
            </a:r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5113CA14-6A6F-FD69-E8B9-8AFDC5A8366E}"/>
              </a:ext>
            </a:extLst>
          </p:cNvPr>
          <p:cNvSpPr/>
          <p:nvPr/>
        </p:nvSpPr>
        <p:spPr>
          <a:xfrm>
            <a:off x="268975" y="3065079"/>
            <a:ext cx="5270588" cy="828000"/>
          </a:xfrm>
          <a:custGeom>
            <a:avLst/>
            <a:gdLst>
              <a:gd name="connsiteX0" fmla="*/ 0 w 2745170"/>
              <a:gd name="connsiteY0" fmla="*/ 125483 h 1254831"/>
              <a:gd name="connsiteX1" fmla="*/ 125483 w 2745170"/>
              <a:gd name="connsiteY1" fmla="*/ 0 h 1254831"/>
              <a:gd name="connsiteX2" fmla="*/ 2619687 w 2745170"/>
              <a:gd name="connsiteY2" fmla="*/ 0 h 1254831"/>
              <a:gd name="connsiteX3" fmla="*/ 2745170 w 2745170"/>
              <a:gd name="connsiteY3" fmla="*/ 125483 h 1254831"/>
              <a:gd name="connsiteX4" fmla="*/ 2745170 w 2745170"/>
              <a:gd name="connsiteY4" fmla="*/ 1129348 h 1254831"/>
              <a:gd name="connsiteX5" fmla="*/ 2619687 w 2745170"/>
              <a:gd name="connsiteY5" fmla="*/ 1254831 h 1254831"/>
              <a:gd name="connsiteX6" fmla="*/ 125483 w 2745170"/>
              <a:gd name="connsiteY6" fmla="*/ 1254831 h 1254831"/>
              <a:gd name="connsiteX7" fmla="*/ 0 w 2745170"/>
              <a:gd name="connsiteY7" fmla="*/ 1129348 h 1254831"/>
              <a:gd name="connsiteX8" fmla="*/ 0 w 2745170"/>
              <a:gd name="connsiteY8" fmla="*/ 125483 h 12548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745170" h="1254831">
                <a:moveTo>
                  <a:pt x="0" y="125483"/>
                </a:moveTo>
                <a:cubicBezTo>
                  <a:pt x="0" y="56181"/>
                  <a:pt x="56181" y="0"/>
                  <a:pt x="125483" y="0"/>
                </a:cubicBezTo>
                <a:lnTo>
                  <a:pt x="2619687" y="0"/>
                </a:lnTo>
                <a:cubicBezTo>
                  <a:pt x="2688989" y="0"/>
                  <a:pt x="2745170" y="56181"/>
                  <a:pt x="2745170" y="125483"/>
                </a:cubicBezTo>
                <a:lnTo>
                  <a:pt x="2745170" y="1129348"/>
                </a:lnTo>
                <a:cubicBezTo>
                  <a:pt x="2745170" y="1198650"/>
                  <a:pt x="2688989" y="1254831"/>
                  <a:pt x="2619687" y="1254831"/>
                </a:cubicBezTo>
                <a:lnTo>
                  <a:pt x="125483" y="1254831"/>
                </a:lnTo>
                <a:cubicBezTo>
                  <a:pt x="56181" y="1254831"/>
                  <a:pt x="0" y="1198650"/>
                  <a:pt x="0" y="1129348"/>
                </a:cubicBezTo>
                <a:lnTo>
                  <a:pt x="0" y="125483"/>
                </a:lnTo>
                <a:close/>
              </a:path>
            </a:pathLst>
          </a:custGeom>
          <a:solidFill>
            <a:sysClr val="window" lastClr="FFFFFF">
              <a:alpha val="90000"/>
              <a:hueOff val="0"/>
              <a:satOff val="0"/>
              <a:lumOff val="0"/>
              <a:alphaOff val="0"/>
            </a:sysClr>
          </a:solidFill>
          <a:ln w="38100" cap="flat" cmpd="sng" algn="ctr">
            <a:solidFill>
              <a:srgbClr val="5EBF97"/>
            </a:solidFill>
            <a:prstDash val="solid"/>
            <a:miter lim="800000"/>
          </a:ln>
          <a:effectLst/>
        </p:spPr>
        <p:txBody>
          <a:bodyPr spcFirstLastPara="0" vert="horz" wrap="square" lIns="235889" tIns="235889" rIns="235889" bIns="235889" numCol="1" spcCol="1270" anchor="ctr" anchorCtr="0">
            <a:noAutofit/>
          </a:bodyPr>
          <a:lstStyle/>
          <a:p>
            <a:pPr marL="0" marR="0" lvl="0" indent="0" algn="ctr" defTabSz="124460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5EBF9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IR services, among other services, are very relevant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C0F21CF-0255-4B3E-FD7C-61CE636318A2}"/>
              </a:ext>
            </a:extLst>
          </p:cNvPr>
          <p:cNvSpPr txBox="1"/>
          <p:nvPr/>
        </p:nvSpPr>
        <p:spPr>
          <a:xfrm>
            <a:off x="7683037" y="1804750"/>
            <a:ext cx="205921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</a:rPr>
              <a:t>Use of IR Services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9496063-803F-06A0-1832-0053600F145E}"/>
              </a:ext>
            </a:extLst>
          </p:cNvPr>
          <p:cNvSpPr/>
          <p:nvPr/>
        </p:nvSpPr>
        <p:spPr>
          <a:xfrm>
            <a:off x="10778335" y="2345294"/>
            <a:ext cx="624317" cy="385722"/>
          </a:xfrm>
          <a:prstGeom prst="rect">
            <a:avLst/>
          </a:prstGeom>
          <a:solidFill>
            <a:srgbClr val="B36491"/>
          </a:solidFill>
          <a:ln w="38100" cap="flat" cmpd="sng" algn="ctr">
            <a:solidFill>
              <a:srgbClr val="A15A83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No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121E796-9C68-4301-C1E8-290D0EDCEAAD}"/>
              </a:ext>
            </a:extLst>
          </p:cNvPr>
          <p:cNvSpPr/>
          <p:nvPr/>
        </p:nvSpPr>
        <p:spPr>
          <a:xfrm>
            <a:off x="10778335" y="1885433"/>
            <a:ext cx="624317" cy="385722"/>
          </a:xfrm>
          <a:prstGeom prst="rect">
            <a:avLst/>
          </a:prstGeom>
          <a:solidFill>
            <a:srgbClr val="5EBF97"/>
          </a:solidFill>
          <a:ln w="38100" cap="flat" cmpd="sng" algn="ctr">
            <a:solidFill>
              <a:srgbClr val="56AD89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Yes</a:t>
            </a:r>
          </a:p>
        </p:txBody>
      </p:sp>
      <p:graphicFrame>
        <p:nvGraphicFramePr>
          <p:cNvPr id="22" name="Chart 21">
            <a:extLst>
              <a:ext uri="{FF2B5EF4-FFF2-40B4-BE49-F238E27FC236}">
                <a16:creationId xmlns:a16="http://schemas.microsoft.com/office/drawing/2014/main" id="{D52A9911-A699-EE89-37DB-FECCACD7A0A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81184734"/>
              </p:ext>
            </p:extLst>
          </p:nvPr>
        </p:nvGraphicFramePr>
        <p:xfrm>
          <a:off x="5808750" y="1562892"/>
          <a:ext cx="5811520" cy="411251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82445741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6207C7-20DE-DE6C-B1CE-F1EC172BE3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id="{E3C52D40-9DED-F21B-252D-0269C65806A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000"/>
          <a:stretch/>
        </p:blipFill>
        <p:spPr>
          <a:xfrm>
            <a:off x="0" y="0"/>
            <a:ext cx="12192000" cy="5486400"/>
          </a:xfrm>
          <a:prstGeom prst="rect">
            <a:avLst/>
          </a:prstGeom>
        </p:spPr>
      </p:pic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58FA5AEF-4F53-5F12-3C52-FE0FCDA75881}"/>
              </a:ext>
            </a:extLst>
          </p:cNvPr>
          <p:cNvSpPr/>
          <p:nvPr/>
        </p:nvSpPr>
        <p:spPr>
          <a:xfrm>
            <a:off x="268975" y="4091723"/>
            <a:ext cx="5270588" cy="1145821"/>
          </a:xfrm>
          <a:custGeom>
            <a:avLst/>
            <a:gdLst>
              <a:gd name="connsiteX0" fmla="*/ 0 w 2745170"/>
              <a:gd name="connsiteY0" fmla="*/ 125483 h 1254831"/>
              <a:gd name="connsiteX1" fmla="*/ 125483 w 2745170"/>
              <a:gd name="connsiteY1" fmla="*/ 0 h 1254831"/>
              <a:gd name="connsiteX2" fmla="*/ 2619687 w 2745170"/>
              <a:gd name="connsiteY2" fmla="*/ 0 h 1254831"/>
              <a:gd name="connsiteX3" fmla="*/ 2745170 w 2745170"/>
              <a:gd name="connsiteY3" fmla="*/ 125483 h 1254831"/>
              <a:gd name="connsiteX4" fmla="*/ 2745170 w 2745170"/>
              <a:gd name="connsiteY4" fmla="*/ 1129348 h 1254831"/>
              <a:gd name="connsiteX5" fmla="*/ 2619687 w 2745170"/>
              <a:gd name="connsiteY5" fmla="*/ 1254831 h 1254831"/>
              <a:gd name="connsiteX6" fmla="*/ 125483 w 2745170"/>
              <a:gd name="connsiteY6" fmla="*/ 1254831 h 1254831"/>
              <a:gd name="connsiteX7" fmla="*/ 0 w 2745170"/>
              <a:gd name="connsiteY7" fmla="*/ 1129348 h 1254831"/>
              <a:gd name="connsiteX8" fmla="*/ 0 w 2745170"/>
              <a:gd name="connsiteY8" fmla="*/ 125483 h 12548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745170" h="1254831">
                <a:moveTo>
                  <a:pt x="0" y="125483"/>
                </a:moveTo>
                <a:cubicBezTo>
                  <a:pt x="0" y="56181"/>
                  <a:pt x="56181" y="0"/>
                  <a:pt x="125483" y="0"/>
                </a:cubicBezTo>
                <a:lnTo>
                  <a:pt x="2619687" y="0"/>
                </a:lnTo>
                <a:cubicBezTo>
                  <a:pt x="2688989" y="0"/>
                  <a:pt x="2745170" y="56181"/>
                  <a:pt x="2745170" y="125483"/>
                </a:cubicBezTo>
                <a:lnTo>
                  <a:pt x="2745170" y="1129348"/>
                </a:lnTo>
                <a:cubicBezTo>
                  <a:pt x="2745170" y="1198650"/>
                  <a:pt x="2688989" y="1254831"/>
                  <a:pt x="2619687" y="1254831"/>
                </a:cubicBezTo>
                <a:lnTo>
                  <a:pt x="125483" y="1254831"/>
                </a:lnTo>
                <a:cubicBezTo>
                  <a:pt x="56181" y="1254831"/>
                  <a:pt x="0" y="1198650"/>
                  <a:pt x="0" y="1129348"/>
                </a:cubicBezTo>
                <a:lnTo>
                  <a:pt x="0" y="125483"/>
                </a:lnTo>
                <a:close/>
              </a:path>
            </a:pathLst>
          </a:custGeom>
          <a:solidFill>
            <a:sysClr val="window" lastClr="FFFFFF">
              <a:alpha val="90000"/>
              <a:hueOff val="0"/>
              <a:satOff val="0"/>
              <a:lumOff val="0"/>
              <a:alphaOff val="0"/>
            </a:sysClr>
          </a:solidFill>
          <a:ln w="38100" cap="flat" cmpd="sng" algn="ctr">
            <a:solidFill>
              <a:srgbClr val="5EBF97"/>
            </a:solidFill>
            <a:prstDash val="solid"/>
            <a:miter lim="800000"/>
          </a:ln>
          <a:effectLst/>
        </p:spPr>
        <p:txBody>
          <a:bodyPr spcFirstLastPara="0" vert="horz" wrap="square" lIns="235889" tIns="235889" rIns="235889" bIns="235889" numCol="1" spcCol="1270" anchor="ctr" anchorCtr="0">
            <a:noAutofit/>
          </a:bodyPr>
          <a:lstStyle/>
          <a:p>
            <a:pPr marL="0" marR="0" lvl="0" indent="0" algn="ctr" defTabSz="124460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5EBF9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IR services are number one most relevant for daily needs</a:t>
            </a:r>
          </a:p>
          <a:p>
            <a:pPr marL="0" marR="0" lvl="0" indent="0" algn="ctr" defTabSz="124460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5EBF9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IR are the only services used</a:t>
            </a:r>
          </a:p>
        </p:txBody>
      </p:sp>
      <p:sp>
        <p:nvSpPr>
          <p:cNvPr id="31" name="Title 1">
            <a:extLst>
              <a:ext uri="{FF2B5EF4-FFF2-40B4-BE49-F238E27FC236}">
                <a16:creationId xmlns:a16="http://schemas.microsoft.com/office/drawing/2014/main" id="{77C2ABA3-0E18-59F9-A0D8-024B244064C8}"/>
              </a:ext>
            </a:extLst>
          </p:cNvPr>
          <p:cNvSpPr txBox="1">
            <a:spLocks/>
          </p:cNvSpPr>
          <p:nvPr/>
        </p:nvSpPr>
        <p:spPr>
          <a:xfrm>
            <a:off x="1643448" y="576000"/>
            <a:ext cx="9973751" cy="1325563"/>
          </a:xfrm>
          <a:prstGeom prst="rect">
            <a:avLst/>
          </a:prstGeom>
        </p:spPr>
        <p:txBody>
          <a:bodyPr vert="horz" lIns="0" tIns="0" rIns="0" bIns="0" rtlCol="0" anchor="t" anchorCtr="0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 baseline="0">
                <a:solidFill>
                  <a:srgbClr val="52BDEC"/>
                </a:solidFill>
                <a:latin typeface="Arial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300" b="1" dirty="0">
                <a:solidFill>
                  <a:srgbClr val="004773"/>
                </a:solidFill>
              </a:rPr>
              <a:t>How did we do it?</a:t>
            </a:r>
            <a:br>
              <a:rPr lang="en-US" sz="4300" b="1" dirty="0">
                <a:solidFill>
                  <a:srgbClr val="004773"/>
                </a:solidFill>
              </a:rPr>
            </a:br>
            <a:r>
              <a:rPr lang="en-US" sz="4300" dirty="0">
                <a:solidFill>
                  <a:srgbClr val="004773"/>
                </a:solidFill>
              </a:rPr>
              <a:t>3. Report Data: </a:t>
            </a:r>
            <a:r>
              <a:rPr lang="en-US" sz="3500" b="1" dirty="0">
                <a:solidFill>
                  <a:srgbClr val="004773"/>
                </a:solidFill>
              </a:rPr>
              <a:t>Use &amp; Relevance of IR Services</a:t>
            </a:r>
            <a:endParaRPr kumimoji="0" lang="en-GB" sz="4000" b="1" i="0" u="none" strike="noStrike" kern="1200" cap="none" spc="0" normalizeH="0" baseline="0" noProof="0" dirty="0">
              <a:ln>
                <a:noFill/>
              </a:ln>
              <a:solidFill>
                <a:srgbClr val="004773"/>
              </a:solidFill>
              <a:effectLst/>
              <a:uLnTx/>
              <a:uFillTx/>
              <a:latin typeface="Arial" charset="0"/>
              <a:ea typeface="+mj-ea"/>
              <a:cs typeface="+mj-cs"/>
            </a:endParaRPr>
          </a:p>
        </p:txBody>
      </p:sp>
      <p:sp>
        <p:nvSpPr>
          <p:cNvPr id="32" name="Slide Number Placeholder 1">
            <a:extLst>
              <a:ext uri="{FF2B5EF4-FFF2-40B4-BE49-F238E27FC236}">
                <a16:creationId xmlns:a16="http://schemas.microsoft.com/office/drawing/2014/main" id="{22A5EEB3-E216-00E7-F5E4-EDFBABE6E8B4}"/>
              </a:ext>
            </a:extLst>
          </p:cNvPr>
          <p:cNvSpPr txBox="1">
            <a:spLocks/>
          </p:cNvSpPr>
          <p:nvPr/>
        </p:nvSpPr>
        <p:spPr>
          <a:xfrm>
            <a:off x="576000" y="6218376"/>
            <a:ext cx="648000" cy="648002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nl-NL"/>
            </a:defPPr>
            <a:lvl1pPr marL="0" algn="l" defTabSz="914400" rtl="0" eaLnBrk="1" latinLnBrk="0" hangingPunct="1">
              <a:defRPr sz="1200" kern="1200" baseline="0">
                <a:solidFill>
                  <a:schemeClr val="bg1"/>
                </a:solidFill>
                <a:latin typeface="Arial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5E77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9</a:t>
            </a: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81464C5F-208C-47AC-F59B-C6E0B0C34205}"/>
              </a:ext>
            </a:extLst>
          </p:cNvPr>
          <p:cNvSpPr/>
          <p:nvPr/>
        </p:nvSpPr>
        <p:spPr>
          <a:xfrm>
            <a:off x="268976" y="2038435"/>
            <a:ext cx="5270588" cy="828000"/>
          </a:xfrm>
          <a:custGeom>
            <a:avLst/>
            <a:gdLst>
              <a:gd name="connsiteX0" fmla="*/ 0 w 2745170"/>
              <a:gd name="connsiteY0" fmla="*/ 125483 h 1254831"/>
              <a:gd name="connsiteX1" fmla="*/ 125483 w 2745170"/>
              <a:gd name="connsiteY1" fmla="*/ 0 h 1254831"/>
              <a:gd name="connsiteX2" fmla="*/ 2619687 w 2745170"/>
              <a:gd name="connsiteY2" fmla="*/ 0 h 1254831"/>
              <a:gd name="connsiteX3" fmla="*/ 2745170 w 2745170"/>
              <a:gd name="connsiteY3" fmla="*/ 125483 h 1254831"/>
              <a:gd name="connsiteX4" fmla="*/ 2745170 w 2745170"/>
              <a:gd name="connsiteY4" fmla="*/ 1129348 h 1254831"/>
              <a:gd name="connsiteX5" fmla="*/ 2619687 w 2745170"/>
              <a:gd name="connsiteY5" fmla="*/ 1254831 h 1254831"/>
              <a:gd name="connsiteX6" fmla="*/ 125483 w 2745170"/>
              <a:gd name="connsiteY6" fmla="*/ 1254831 h 1254831"/>
              <a:gd name="connsiteX7" fmla="*/ 0 w 2745170"/>
              <a:gd name="connsiteY7" fmla="*/ 1129348 h 1254831"/>
              <a:gd name="connsiteX8" fmla="*/ 0 w 2745170"/>
              <a:gd name="connsiteY8" fmla="*/ 125483 h 12548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745170" h="1254831">
                <a:moveTo>
                  <a:pt x="0" y="125483"/>
                </a:moveTo>
                <a:cubicBezTo>
                  <a:pt x="0" y="56181"/>
                  <a:pt x="56181" y="0"/>
                  <a:pt x="125483" y="0"/>
                </a:cubicBezTo>
                <a:lnTo>
                  <a:pt x="2619687" y="0"/>
                </a:lnTo>
                <a:cubicBezTo>
                  <a:pt x="2688989" y="0"/>
                  <a:pt x="2745170" y="56181"/>
                  <a:pt x="2745170" y="125483"/>
                </a:cubicBezTo>
                <a:lnTo>
                  <a:pt x="2745170" y="1129348"/>
                </a:lnTo>
                <a:cubicBezTo>
                  <a:pt x="2745170" y="1198650"/>
                  <a:pt x="2688989" y="1254831"/>
                  <a:pt x="2619687" y="1254831"/>
                </a:cubicBezTo>
                <a:lnTo>
                  <a:pt x="125483" y="1254831"/>
                </a:lnTo>
                <a:cubicBezTo>
                  <a:pt x="56181" y="1254831"/>
                  <a:pt x="0" y="1198650"/>
                  <a:pt x="0" y="1129348"/>
                </a:cubicBezTo>
                <a:lnTo>
                  <a:pt x="0" y="125483"/>
                </a:lnTo>
                <a:close/>
              </a:path>
            </a:pathLst>
          </a:custGeom>
          <a:solidFill>
            <a:sysClr val="window" lastClr="FFFFFF">
              <a:alpha val="90000"/>
              <a:hueOff val="0"/>
              <a:satOff val="0"/>
              <a:lumOff val="0"/>
              <a:alphaOff val="0"/>
            </a:sysClr>
          </a:solidFill>
          <a:ln w="38100" cap="flat" cmpd="sng" algn="ctr">
            <a:solidFill>
              <a:srgbClr val="B1648F"/>
            </a:solidFill>
            <a:prstDash val="solid"/>
            <a:miter lim="800000"/>
          </a:ln>
          <a:effectLst/>
        </p:spPr>
        <p:txBody>
          <a:bodyPr spcFirstLastPara="0" vert="horz" wrap="square" lIns="235889" tIns="235889" rIns="235889" bIns="235889" numCol="1" spcCol="1270" anchor="ctr" anchorCtr="0">
            <a:noAutofit/>
          </a:bodyPr>
          <a:lstStyle/>
          <a:p>
            <a:pPr marL="0" marR="0" lvl="0" indent="0" algn="ctr" defTabSz="124460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A15A8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IR services are not used/relevant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A15A83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7A548058-FA30-73D5-141A-1E754288B6BA}"/>
              </a:ext>
            </a:extLst>
          </p:cNvPr>
          <p:cNvSpPr/>
          <p:nvPr/>
        </p:nvSpPr>
        <p:spPr>
          <a:xfrm>
            <a:off x="268975" y="3065079"/>
            <a:ext cx="5270588" cy="828000"/>
          </a:xfrm>
          <a:custGeom>
            <a:avLst/>
            <a:gdLst>
              <a:gd name="connsiteX0" fmla="*/ 0 w 2745170"/>
              <a:gd name="connsiteY0" fmla="*/ 125483 h 1254831"/>
              <a:gd name="connsiteX1" fmla="*/ 125483 w 2745170"/>
              <a:gd name="connsiteY1" fmla="*/ 0 h 1254831"/>
              <a:gd name="connsiteX2" fmla="*/ 2619687 w 2745170"/>
              <a:gd name="connsiteY2" fmla="*/ 0 h 1254831"/>
              <a:gd name="connsiteX3" fmla="*/ 2745170 w 2745170"/>
              <a:gd name="connsiteY3" fmla="*/ 125483 h 1254831"/>
              <a:gd name="connsiteX4" fmla="*/ 2745170 w 2745170"/>
              <a:gd name="connsiteY4" fmla="*/ 1129348 h 1254831"/>
              <a:gd name="connsiteX5" fmla="*/ 2619687 w 2745170"/>
              <a:gd name="connsiteY5" fmla="*/ 1254831 h 1254831"/>
              <a:gd name="connsiteX6" fmla="*/ 125483 w 2745170"/>
              <a:gd name="connsiteY6" fmla="*/ 1254831 h 1254831"/>
              <a:gd name="connsiteX7" fmla="*/ 0 w 2745170"/>
              <a:gd name="connsiteY7" fmla="*/ 1129348 h 1254831"/>
              <a:gd name="connsiteX8" fmla="*/ 0 w 2745170"/>
              <a:gd name="connsiteY8" fmla="*/ 125483 h 12548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745170" h="1254831">
                <a:moveTo>
                  <a:pt x="0" y="125483"/>
                </a:moveTo>
                <a:cubicBezTo>
                  <a:pt x="0" y="56181"/>
                  <a:pt x="56181" y="0"/>
                  <a:pt x="125483" y="0"/>
                </a:cubicBezTo>
                <a:lnTo>
                  <a:pt x="2619687" y="0"/>
                </a:lnTo>
                <a:cubicBezTo>
                  <a:pt x="2688989" y="0"/>
                  <a:pt x="2745170" y="56181"/>
                  <a:pt x="2745170" y="125483"/>
                </a:cubicBezTo>
                <a:lnTo>
                  <a:pt x="2745170" y="1129348"/>
                </a:lnTo>
                <a:cubicBezTo>
                  <a:pt x="2745170" y="1198650"/>
                  <a:pt x="2688989" y="1254831"/>
                  <a:pt x="2619687" y="1254831"/>
                </a:cubicBezTo>
                <a:lnTo>
                  <a:pt x="125483" y="1254831"/>
                </a:lnTo>
                <a:cubicBezTo>
                  <a:pt x="56181" y="1254831"/>
                  <a:pt x="0" y="1198650"/>
                  <a:pt x="0" y="1129348"/>
                </a:cubicBezTo>
                <a:lnTo>
                  <a:pt x="0" y="125483"/>
                </a:lnTo>
                <a:close/>
              </a:path>
            </a:pathLst>
          </a:custGeom>
          <a:solidFill>
            <a:sysClr val="window" lastClr="FFFFFF">
              <a:alpha val="90000"/>
              <a:hueOff val="0"/>
              <a:satOff val="0"/>
              <a:lumOff val="0"/>
              <a:alphaOff val="0"/>
            </a:sysClr>
          </a:solidFill>
          <a:ln w="38100" cap="flat" cmpd="sng" algn="ctr">
            <a:solidFill>
              <a:srgbClr val="5EBF97"/>
            </a:solidFill>
            <a:prstDash val="solid"/>
            <a:miter lim="800000"/>
          </a:ln>
          <a:effectLst/>
        </p:spPr>
        <p:txBody>
          <a:bodyPr spcFirstLastPara="0" vert="horz" wrap="square" lIns="235889" tIns="235889" rIns="235889" bIns="235889" numCol="1" spcCol="1270" anchor="ctr" anchorCtr="0">
            <a:noAutofit/>
          </a:bodyPr>
          <a:lstStyle/>
          <a:p>
            <a:pPr marL="0" marR="0" lvl="0" indent="0" algn="ctr" defTabSz="124460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5EBF9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IR services, among other services, are very relevant</a:t>
            </a: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89C467AF-1C3C-4B16-FC09-027D7DF375ED}"/>
              </a:ext>
            </a:extLst>
          </p:cNvPr>
          <p:cNvSpPr/>
          <p:nvPr/>
        </p:nvSpPr>
        <p:spPr>
          <a:xfrm>
            <a:off x="5907776" y="2038435"/>
            <a:ext cx="5872744" cy="1717550"/>
          </a:xfrm>
          <a:custGeom>
            <a:avLst/>
            <a:gdLst>
              <a:gd name="connsiteX0" fmla="*/ 0 w 2745170"/>
              <a:gd name="connsiteY0" fmla="*/ 125483 h 1254831"/>
              <a:gd name="connsiteX1" fmla="*/ 125483 w 2745170"/>
              <a:gd name="connsiteY1" fmla="*/ 0 h 1254831"/>
              <a:gd name="connsiteX2" fmla="*/ 2619687 w 2745170"/>
              <a:gd name="connsiteY2" fmla="*/ 0 h 1254831"/>
              <a:gd name="connsiteX3" fmla="*/ 2745170 w 2745170"/>
              <a:gd name="connsiteY3" fmla="*/ 125483 h 1254831"/>
              <a:gd name="connsiteX4" fmla="*/ 2745170 w 2745170"/>
              <a:gd name="connsiteY4" fmla="*/ 1129348 h 1254831"/>
              <a:gd name="connsiteX5" fmla="*/ 2619687 w 2745170"/>
              <a:gd name="connsiteY5" fmla="*/ 1254831 h 1254831"/>
              <a:gd name="connsiteX6" fmla="*/ 125483 w 2745170"/>
              <a:gd name="connsiteY6" fmla="*/ 1254831 h 1254831"/>
              <a:gd name="connsiteX7" fmla="*/ 0 w 2745170"/>
              <a:gd name="connsiteY7" fmla="*/ 1129348 h 1254831"/>
              <a:gd name="connsiteX8" fmla="*/ 0 w 2745170"/>
              <a:gd name="connsiteY8" fmla="*/ 125483 h 12548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745170" h="1254831">
                <a:moveTo>
                  <a:pt x="0" y="125483"/>
                </a:moveTo>
                <a:cubicBezTo>
                  <a:pt x="0" y="56181"/>
                  <a:pt x="56181" y="0"/>
                  <a:pt x="125483" y="0"/>
                </a:cubicBezTo>
                <a:lnTo>
                  <a:pt x="2619687" y="0"/>
                </a:lnTo>
                <a:cubicBezTo>
                  <a:pt x="2688989" y="0"/>
                  <a:pt x="2745170" y="56181"/>
                  <a:pt x="2745170" y="125483"/>
                </a:cubicBezTo>
                <a:lnTo>
                  <a:pt x="2745170" y="1129348"/>
                </a:lnTo>
                <a:cubicBezTo>
                  <a:pt x="2745170" y="1198650"/>
                  <a:pt x="2688989" y="1254831"/>
                  <a:pt x="2619687" y="1254831"/>
                </a:cubicBezTo>
                <a:lnTo>
                  <a:pt x="125483" y="1254831"/>
                </a:lnTo>
                <a:cubicBezTo>
                  <a:pt x="56181" y="1254831"/>
                  <a:pt x="0" y="1198650"/>
                  <a:pt x="0" y="1129348"/>
                </a:cubicBezTo>
                <a:lnTo>
                  <a:pt x="0" y="125483"/>
                </a:lnTo>
                <a:close/>
              </a:path>
            </a:pathLst>
          </a:custGeom>
          <a:solidFill>
            <a:sysClr val="window" lastClr="FFFFFF">
              <a:alpha val="90000"/>
              <a:hueOff val="0"/>
              <a:satOff val="0"/>
              <a:lumOff val="0"/>
              <a:alphaOff val="0"/>
            </a:sysClr>
          </a:solidFill>
          <a:ln w="38100" cap="flat" cmpd="sng" algn="ctr">
            <a:solidFill>
              <a:srgbClr val="1A8CB0"/>
            </a:solidFill>
            <a:prstDash val="solid"/>
            <a:miter lim="800000"/>
          </a:ln>
          <a:effectLst/>
        </p:spPr>
        <p:txBody>
          <a:bodyPr spcFirstLastPara="0" vert="horz" wrap="square" lIns="235889" tIns="235889" rIns="235889" bIns="235889" numCol="1" spcCol="1270" anchor="ctr" anchorCtr="0">
            <a:noAutofit/>
          </a:bodyPr>
          <a:lstStyle/>
          <a:p>
            <a:pPr marL="342900" marR="0" lvl="0" indent="-342900" defTabSz="124460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13688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Because in their fields systematic searching/review is not needed</a:t>
            </a:r>
          </a:p>
          <a:p>
            <a:pPr marL="342900" marR="0" lvl="0" indent="-342900" defTabSz="124460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13688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Because they do not know about the services (Familiarity)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136883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C41CD0D-8000-4874-5A4C-B00451E03B50}"/>
              </a:ext>
            </a:extLst>
          </p:cNvPr>
          <p:cNvSpPr/>
          <p:nvPr/>
        </p:nvSpPr>
        <p:spPr>
          <a:xfrm>
            <a:off x="121534" y="3003630"/>
            <a:ext cx="5723681" cy="2619642"/>
          </a:xfrm>
          <a:prstGeom prst="rect">
            <a:avLst/>
          </a:prstGeom>
          <a:solidFill>
            <a:sysClr val="window" lastClr="FFFFFF">
              <a:alpha val="64000"/>
            </a:sysClr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209227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7EA9FF-6FA9-DF59-CAD3-6E449437A4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id="{671AD576-9AD8-911F-8C7D-46207A4FD33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000"/>
          <a:stretch/>
        </p:blipFill>
        <p:spPr>
          <a:xfrm>
            <a:off x="0" y="0"/>
            <a:ext cx="12192000" cy="5486400"/>
          </a:xfrm>
          <a:prstGeom prst="rect">
            <a:avLst/>
          </a:prstGeom>
        </p:spPr>
      </p:pic>
      <p:sp>
        <p:nvSpPr>
          <p:cNvPr id="31" name="Title 1">
            <a:extLst>
              <a:ext uri="{FF2B5EF4-FFF2-40B4-BE49-F238E27FC236}">
                <a16:creationId xmlns:a16="http://schemas.microsoft.com/office/drawing/2014/main" id="{0B9CFA70-0544-A590-E190-B03B72BC83A9}"/>
              </a:ext>
            </a:extLst>
          </p:cNvPr>
          <p:cNvSpPr txBox="1">
            <a:spLocks/>
          </p:cNvSpPr>
          <p:nvPr/>
        </p:nvSpPr>
        <p:spPr>
          <a:xfrm>
            <a:off x="1643448" y="576000"/>
            <a:ext cx="9973751" cy="1325563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 baseline="0">
                <a:solidFill>
                  <a:srgbClr val="52BDEC"/>
                </a:solidFill>
                <a:latin typeface="Arial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4773"/>
                </a:solidFill>
                <a:effectLst/>
                <a:uLnTx/>
                <a:uFillTx/>
                <a:latin typeface="Arial" charset="0"/>
                <a:ea typeface="+mj-ea"/>
                <a:cs typeface="+mj-cs"/>
              </a:rPr>
              <a:t>What services do we provide?</a:t>
            </a:r>
            <a:endParaRPr kumimoji="0" lang="en-GB" sz="4000" b="1" i="0" u="none" strike="noStrike" kern="1200" cap="none" spc="0" normalizeH="0" baseline="0" noProof="0" dirty="0">
              <a:ln>
                <a:noFill/>
              </a:ln>
              <a:solidFill>
                <a:srgbClr val="004773"/>
              </a:solidFill>
              <a:effectLst/>
              <a:uLnTx/>
              <a:uFillTx/>
              <a:latin typeface="Arial" charset="0"/>
              <a:ea typeface="+mj-ea"/>
              <a:cs typeface="+mj-cs"/>
            </a:endParaRPr>
          </a:p>
        </p:txBody>
      </p:sp>
      <p:sp>
        <p:nvSpPr>
          <p:cNvPr id="32" name="Slide Number Placeholder 1">
            <a:extLst>
              <a:ext uri="{FF2B5EF4-FFF2-40B4-BE49-F238E27FC236}">
                <a16:creationId xmlns:a16="http://schemas.microsoft.com/office/drawing/2014/main" id="{8A764612-621D-CD38-273E-92897BDF3FFC}"/>
              </a:ext>
            </a:extLst>
          </p:cNvPr>
          <p:cNvSpPr txBox="1">
            <a:spLocks/>
          </p:cNvSpPr>
          <p:nvPr/>
        </p:nvSpPr>
        <p:spPr>
          <a:xfrm>
            <a:off x="576000" y="6218376"/>
            <a:ext cx="648000" cy="648002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nl-NL"/>
            </a:defPPr>
            <a:lvl1pPr marL="0" algn="l" defTabSz="914400" rtl="0" eaLnBrk="1" latinLnBrk="0" hangingPunct="1">
              <a:defRPr sz="1200" kern="1200" baseline="0">
                <a:solidFill>
                  <a:schemeClr val="bg1"/>
                </a:solidFill>
                <a:latin typeface="Arial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5E77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2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3EAA3D9F-3A96-B4D4-394B-D8CBD42FC92D}"/>
              </a:ext>
            </a:extLst>
          </p:cNvPr>
          <p:cNvSpPr txBox="1">
            <a:spLocks/>
          </p:cNvSpPr>
          <p:nvPr/>
        </p:nvSpPr>
        <p:spPr>
          <a:xfrm>
            <a:off x="576000" y="1606378"/>
            <a:ext cx="11041200" cy="437773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 baseline="0">
                <a:solidFill>
                  <a:srgbClr val="005E77"/>
                </a:solidFill>
                <a:latin typeface="Arial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 baseline="0">
                <a:solidFill>
                  <a:srgbClr val="005E77"/>
                </a:solidFill>
                <a:latin typeface="Arial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 baseline="0">
                <a:solidFill>
                  <a:srgbClr val="005E77"/>
                </a:solidFill>
                <a:latin typeface="Arial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 baseline="0">
                <a:solidFill>
                  <a:srgbClr val="005E77"/>
                </a:solidFill>
                <a:latin typeface="Arial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 baseline="0">
                <a:solidFill>
                  <a:srgbClr val="005E77"/>
                </a:solidFill>
                <a:latin typeface="Arial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5E77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KU Leuven Libraries 2Bergen offers a broad range of research support services that fall under three main domains: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5E77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5E77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5E77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199D747D-051D-7120-EE76-C9EDDB0E7F4B}"/>
              </a:ext>
            </a:extLst>
          </p:cNvPr>
          <p:cNvSpPr/>
          <p:nvPr/>
        </p:nvSpPr>
        <p:spPr>
          <a:xfrm>
            <a:off x="960963" y="2588756"/>
            <a:ext cx="6667125" cy="965184"/>
          </a:xfrm>
          <a:prstGeom prst="roundRect">
            <a:avLst/>
          </a:prstGeom>
          <a:solidFill>
            <a:srgbClr val="1A8CB0"/>
          </a:solidFill>
          <a:ln w="12700" cap="flat" cmpd="sng" algn="ctr">
            <a:solidFill>
              <a:sysClr val="window" lastClr="FFFFFF">
                <a:hueOff val="0"/>
                <a:satOff val="0"/>
                <a:lumOff val="0"/>
                <a:alphaOff val="0"/>
              </a:sysClr>
            </a:solidFill>
            <a:prstDash val="solid"/>
            <a:miter lim="800000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94FDE7A4-DF26-C2F4-78C6-85154E547F20}"/>
              </a:ext>
            </a:extLst>
          </p:cNvPr>
          <p:cNvSpPr/>
          <p:nvPr/>
        </p:nvSpPr>
        <p:spPr>
          <a:xfrm>
            <a:off x="1235671" y="2778894"/>
            <a:ext cx="6667125" cy="965184"/>
          </a:xfrm>
          <a:custGeom>
            <a:avLst/>
            <a:gdLst>
              <a:gd name="connsiteX0" fmla="*/ 0 w 2745170"/>
              <a:gd name="connsiteY0" fmla="*/ 125483 h 1254831"/>
              <a:gd name="connsiteX1" fmla="*/ 125483 w 2745170"/>
              <a:gd name="connsiteY1" fmla="*/ 0 h 1254831"/>
              <a:gd name="connsiteX2" fmla="*/ 2619687 w 2745170"/>
              <a:gd name="connsiteY2" fmla="*/ 0 h 1254831"/>
              <a:gd name="connsiteX3" fmla="*/ 2745170 w 2745170"/>
              <a:gd name="connsiteY3" fmla="*/ 125483 h 1254831"/>
              <a:gd name="connsiteX4" fmla="*/ 2745170 w 2745170"/>
              <a:gd name="connsiteY4" fmla="*/ 1129348 h 1254831"/>
              <a:gd name="connsiteX5" fmla="*/ 2619687 w 2745170"/>
              <a:gd name="connsiteY5" fmla="*/ 1254831 h 1254831"/>
              <a:gd name="connsiteX6" fmla="*/ 125483 w 2745170"/>
              <a:gd name="connsiteY6" fmla="*/ 1254831 h 1254831"/>
              <a:gd name="connsiteX7" fmla="*/ 0 w 2745170"/>
              <a:gd name="connsiteY7" fmla="*/ 1129348 h 1254831"/>
              <a:gd name="connsiteX8" fmla="*/ 0 w 2745170"/>
              <a:gd name="connsiteY8" fmla="*/ 125483 h 12548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745170" h="1254831">
                <a:moveTo>
                  <a:pt x="0" y="125483"/>
                </a:moveTo>
                <a:cubicBezTo>
                  <a:pt x="0" y="56181"/>
                  <a:pt x="56181" y="0"/>
                  <a:pt x="125483" y="0"/>
                </a:cubicBezTo>
                <a:lnTo>
                  <a:pt x="2619687" y="0"/>
                </a:lnTo>
                <a:cubicBezTo>
                  <a:pt x="2688989" y="0"/>
                  <a:pt x="2745170" y="56181"/>
                  <a:pt x="2745170" y="125483"/>
                </a:cubicBezTo>
                <a:lnTo>
                  <a:pt x="2745170" y="1129348"/>
                </a:lnTo>
                <a:cubicBezTo>
                  <a:pt x="2745170" y="1198650"/>
                  <a:pt x="2688989" y="1254831"/>
                  <a:pt x="2619687" y="1254831"/>
                </a:cubicBezTo>
                <a:lnTo>
                  <a:pt x="125483" y="1254831"/>
                </a:lnTo>
                <a:cubicBezTo>
                  <a:pt x="56181" y="1254831"/>
                  <a:pt x="0" y="1198650"/>
                  <a:pt x="0" y="1129348"/>
                </a:cubicBezTo>
                <a:lnTo>
                  <a:pt x="0" y="125483"/>
                </a:lnTo>
                <a:close/>
              </a:path>
            </a:pathLst>
          </a:custGeom>
          <a:solidFill>
            <a:sysClr val="window" lastClr="FFFFFF">
              <a:alpha val="90000"/>
              <a:hueOff val="0"/>
              <a:satOff val="0"/>
              <a:lumOff val="0"/>
              <a:alphaOff val="0"/>
            </a:sysClr>
          </a:solidFill>
          <a:ln w="12700" cap="flat" cmpd="sng" algn="ctr">
            <a:solidFill>
              <a:srgbClr val="4472C4">
                <a:hueOff val="0"/>
                <a:satOff val="0"/>
                <a:lumOff val="0"/>
                <a:alphaOff val="0"/>
              </a:srgbClr>
            </a:solidFill>
            <a:prstDash val="solid"/>
            <a:miter lim="800000"/>
          </a:ln>
          <a:effectLst/>
        </p:spPr>
        <p:txBody>
          <a:bodyPr spcFirstLastPara="0" vert="horz" wrap="square" lIns="235889" tIns="235889" rIns="235889" bIns="235889" numCol="1" spcCol="1270" anchor="ctr" anchorCtr="0">
            <a:noAutofit/>
          </a:bodyPr>
          <a:lstStyle/>
          <a:p>
            <a:pPr marL="0" marR="0" lvl="0" indent="0" algn="ctr" defTabSz="124460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B3D4D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Information Retrieval (IR)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B5E89AA2-48BE-4B44-A134-DA2B81D54E94}"/>
              </a:ext>
            </a:extLst>
          </p:cNvPr>
          <p:cNvSpPr/>
          <p:nvPr/>
        </p:nvSpPr>
        <p:spPr>
          <a:xfrm>
            <a:off x="2128669" y="3849167"/>
            <a:ext cx="9445723" cy="2078466"/>
          </a:xfrm>
          <a:prstGeom prst="roundRect">
            <a:avLst/>
          </a:prstGeom>
          <a:solidFill>
            <a:srgbClr val="5FC199"/>
          </a:solidFill>
          <a:ln w="12700" cap="flat" cmpd="sng" algn="ctr">
            <a:solidFill>
              <a:sysClr val="window" lastClr="FFFFFF">
                <a:hueOff val="0"/>
                <a:satOff val="0"/>
                <a:lumOff val="0"/>
                <a:alphaOff val="0"/>
              </a:sysClr>
            </a:solidFill>
            <a:prstDash val="solid"/>
            <a:miter lim="800000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A93E9AD9-49E5-969E-FD17-1A8329CB6D00}"/>
              </a:ext>
            </a:extLst>
          </p:cNvPr>
          <p:cNvSpPr/>
          <p:nvPr/>
        </p:nvSpPr>
        <p:spPr>
          <a:xfrm>
            <a:off x="2403377" y="4039305"/>
            <a:ext cx="9445723" cy="2078466"/>
          </a:xfrm>
          <a:custGeom>
            <a:avLst/>
            <a:gdLst>
              <a:gd name="connsiteX0" fmla="*/ 0 w 2745170"/>
              <a:gd name="connsiteY0" fmla="*/ 125483 h 1254831"/>
              <a:gd name="connsiteX1" fmla="*/ 125483 w 2745170"/>
              <a:gd name="connsiteY1" fmla="*/ 0 h 1254831"/>
              <a:gd name="connsiteX2" fmla="*/ 2619687 w 2745170"/>
              <a:gd name="connsiteY2" fmla="*/ 0 h 1254831"/>
              <a:gd name="connsiteX3" fmla="*/ 2745170 w 2745170"/>
              <a:gd name="connsiteY3" fmla="*/ 125483 h 1254831"/>
              <a:gd name="connsiteX4" fmla="*/ 2745170 w 2745170"/>
              <a:gd name="connsiteY4" fmla="*/ 1129348 h 1254831"/>
              <a:gd name="connsiteX5" fmla="*/ 2619687 w 2745170"/>
              <a:gd name="connsiteY5" fmla="*/ 1254831 h 1254831"/>
              <a:gd name="connsiteX6" fmla="*/ 125483 w 2745170"/>
              <a:gd name="connsiteY6" fmla="*/ 1254831 h 1254831"/>
              <a:gd name="connsiteX7" fmla="*/ 0 w 2745170"/>
              <a:gd name="connsiteY7" fmla="*/ 1129348 h 1254831"/>
              <a:gd name="connsiteX8" fmla="*/ 0 w 2745170"/>
              <a:gd name="connsiteY8" fmla="*/ 125483 h 12548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745170" h="1254831">
                <a:moveTo>
                  <a:pt x="0" y="125483"/>
                </a:moveTo>
                <a:cubicBezTo>
                  <a:pt x="0" y="56181"/>
                  <a:pt x="56181" y="0"/>
                  <a:pt x="125483" y="0"/>
                </a:cubicBezTo>
                <a:lnTo>
                  <a:pt x="2619687" y="0"/>
                </a:lnTo>
                <a:cubicBezTo>
                  <a:pt x="2688989" y="0"/>
                  <a:pt x="2745170" y="56181"/>
                  <a:pt x="2745170" y="125483"/>
                </a:cubicBezTo>
                <a:lnTo>
                  <a:pt x="2745170" y="1129348"/>
                </a:lnTo>
                <a:cubicBezTo>
                  <a:pt x="2745170" y="1198650"/>
                  <a:pt x="2688989" y="1254831"/>
                  <a:pt x="2619687" y="1254831"/>
                </a:cubicBezTo>
                <a:lnTo>
                  <a:pt x="125483" y="1254831"/>
                </a:lnTo>
                <a:cubicBezTo>
                  <a:pt x="56181" y="1254831"/>
                  <a:pt x="0" y="1198650"/>
                  <a:pt x="0" y="1129348"/>
                </a:cubicBezTo>
                <a:lnTo>
                  <a:pt x="0" y="125483"/>
                </a:lnTo>
                <a:close/>
              </a:path>
            </a:pathLst>
          </a:custGeom>
          <a:solidFill>
            <a:sysClr val="window" lastClr="FFFFFF">
              <a:alpha val="90000"/>
              <a:hueOff val="0"/>
              <a:satOff val="0"/>
              <a:lumOff val="0"/>
              <a:alphaOff val="0"/>
            </a:sysClr>
          </a:solidFill>
          <a:ln w="12700" cap="flat" cmpd="sng" algn="ctr">
            <a:solidFill>
              <a:srgbClr val="2F795B"/>
            </a:solidFill>
            <a:prstDash val="solid"/>
            <a:miter lim="800000"/>
          </a:ln>
          <a:effectLst/>
        </p:spPr>
        <p:txBody>
          <a:bodyPr spcFirstLastPara="0" vert="horz" wrap="square" lIns="235889" tIns="235889" rIns="235889" bIns="235889" numCol="1" spcCol="1270" anchor="ctr" anchorCtr="0">
            <a:noAutofit/>
          </a:bodyPr>
          <a:lstStyle/>
          <a:p>
            <a:pPr marL="0" marR="0" lvl="0" indent="0" defTabSz="124460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235B4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It involves searching the literature 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235B4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systematically and efficiently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235B4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by constructing a 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235B4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search strategy 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235B4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for the topic of interest and using it to 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235B4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search relevant sources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235B4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7380340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FF4DDF-D98A-CAB0-7819-AD85ADC752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id="{215C73ED-29F1-4548-BBDB-51267F0B3C9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000"/>
          <a:stretch/>
        </p:blipFill>
        <p:spPr>
          <a:xfrm>
            <a:off x="0" y="0"/>
            <a:ext cx="12192000" cy="5486400"/>
          </a:xfrm>
          <a:prstGeom prst="rect">
            <a:avLst/>
          </a:prstGeom>
        </p:spPr>
      </p:pic>
      <p:sp>
        <p:nvSpPr>
          <p:cNvPr id="31" name="Title 1">
            <a:extLst>
              <a:ext uri="{FF2B5EF4-FFF2-40B4-BE49-F238E27FC236}">
                <a16:creationId xmlns:a16="http://schemas.microsoft.com/office/drawing/2014/main" id="{92FDB32B-46F7-20C5-A39C-E03EF0999399}"/>
              </a:ext>
            </a:extLst>
          </p:cNvPr>
          <p:cNvSpPr txBox="1">
            <a:spLocks/>
          </p:cNvSpPr>
          <p:nvPr/>
        </p:nvSpPr>
        <p:spPr>
          <a:xfrm>
            <a:off x="1643448" y="576000"/>
            <a:ext cx="9973751" cy="1325563"/>
          </a:xfrm>
          <a:prstGeom prst="rect">
            <a:avLst/>
          </a:prstGeom>
        </p:spPr>
        <p:txBody>
          <a:bodyPr vert="horz" lIns="0" tIns="0" rIns="0" bIns="0" rtlCol="0" anchor="t" anchorCtr="0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 baseline="0">
                <a:solidFill>
                  <a:srgbClr val="52BDEC"/>
                </a:solidFill>
                <a:latin typeface="Arial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300" b="1" dirty="0">
                <a:solidFill>
                  <a:srgbClr val="004773"/>
                </a:solidFill>
              </a:rPr>
              <a:t>How did we do it?</a:t>
            </a:r>
            <a:br>
              <a:rPr lang="en-US" sz="4300" b="1" dirty="0">
                <a:solidFill>
                  <a:srgbClr val="004773"/>
                </a:solidFill>
              </a:rPr>
            </a:br>
            <a:r>
              <a:rPr lang="en-US" sz="4300" dirty="0">
                <a:solidFill>
                  <a:srgbClr val="004773"/>
                </a:solidFill>
              </a:rPr>
              <a:t>3. Report Data: </a:t>
            </a:r>
            <a:r>
              <a:rPr lang="en-US" sz="3000" b="1" dirty="0">
                <a:solidFill>
                  <a:srgbClr val="004773"/>
                </a:solidFill>
              </a:rPr>
              <a:t>Obstacles when using IR Services</a:t>
            </a:r>
            <a:endParaRPr kumimoji="0" lang="en-GB" sz="4000" b="1" i="0" u="none" strike="noStrike" kern="1200" cap="none" spc="0" normalizeH="0" baseline="0" noProof="0" dirty="0">
              <a:ln>
                <a:noFill/>
              </a:ln>
              <a:solidFill>
                <a:srgbClr val="004773"/>
              </a:solidFill>
              <a:effectLst/>
              <a:uLnTx/>
              <a:uFillTx/>
              <a:latin typeface="Arial" charset="0"/>
              <a:ea typeface="+mj-ea"/>
              <a:cs typeface="+mj-cs"/>
            </a:endParaRPr>
          </a:p>
        </p:txBody>
      </p:sp>
      <p:sp>
        <p:nvSpPr>
          <p:cNvPr id="32" name="Slide Number Placeholder 1">
            <a:extLst>
              <a:ext uri="{FF2B5EF4-FFF2-40B4-BE49-F238E27FC236}">
                <a16:creationId xmlns:a16="http://schemas.microsoft.com/office/drawing/2014/main" id="{0C378A7D-C113-70F5-52E3-4C780B9BD2E4}"/>
              </a:ext>
            </a:extLst>
          </p:cNvPr>
          <p:cNvSpPr txBox="1">
            <a:spLocks/>
          </p:cNvSpPr>
          <p:nvPr/>
        </p:nvSpPr>
        <p:spPr>
          <a:xfrm>
            <a:off x="576000" y="6218376"/>
            <a:ext cx="648000" cy="648002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nl-NL"/>
            </a:defPPr>
            <a:lvl1pPr marL="0" algn="l" defTabSz="914400" rtl="0" eaLnBrk="1" latinLnBrk="0" hangingPunct="1">
              <a:defRPr sz="1200" kern="1200" baseline="0">
                <a:solidFill>
                  <a:schemeClr val="bg1"/>
                </a:solidFill>
                <a:latin typeface="Arial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800" dirty="0">
                <a:solidFill>
                  <a:srgbClr val="005E77"/>
                </a:solidFill>
              </a:rPr>
              <a:t>10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05E77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61C66FA1-A2DD-8DDC-A933-B751E36B02F4}"/>
              </a:ext>
            </a:extLst>
          </p:cNvPr>
          <p:cNvSpPr/>
          <p:nvPr/>
        </p:nvSpPr>
        <p:spPr>
          <a:xfrm>
            <a:off x="268976" y="2026061"/>
            <a:ext cx="5270588" cy="828000"/>
          </a:xfrm>
          <a:custGeom>
            <a:avLst/>
            <a:gdLst>
              <a:gd name="connsiteX0" fmla="*/ 0 w 2745170"/>
              <a:gd name="connsiteY0" fmla="*/ 125483 h 1254831"/>
              <a:gd name="connsiteX1" fmla="*/ 125483 w 2745170"/>
              <a:gd name="connsiteY1" fmla="*/ 0 h 1254831"/>
              <a:gd name="connsiteX2" fmla="*/ 2619687 w 2745170"/>
              <a:gd name="connsiteY2" fmla="*/ 0 h 1254831"/>
              <a:gd name="connsiteX3" fmla="*/ 2745170 w 2745170"/>
              <a:gd name="connsiteY3" fmla="*/ 125483 h 1254831"/>
              <a:gd name="connsiteX4" fmla="*/ 2745170 w 2745170"/>
              <a:gd name="connsiteY4" fmla="*/ 1129348 h 1254831"/>
              <a:gd name="connsiteX5" fmla="*/ 2619687 w 2745170"/>
              <a:gd name="connsiteY5" fmla="*/ 1254831 h 1254831"/>
              <a:gd name="connsiteX6" fmla="*/ 125483 w 2745170"/>
              <a:gd name="connsiteY6" fmla="*/ 1254831 h 1254831"/>
              <a:gd name="connsiteX7" fmla="*/ 0 w 2745170"/>
              <a:gd name="connsiteY7" fmla="*/ 1129348 h 1254831"/>
              <a:gd name="connsiteX8" fmla="*/ 0 w 2745170"/>
              <a:gd name="connsiteY8" fmla="*/ 125483 h 12548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745170" h="1254831">
                <a:moveTo>
                  <a:pt x="0" y="125483"/>
                </a:moveTo>
                <a:cubicBezTo>
                  <a:pt x="0" y="56181"/>
                  <a:pt x="56181" y="0"/>
                  <a:pt x="125483" y="0"/>
                </a:cubicBezTo>
                <a:lnTo>
                  <a:pt x="2619687" y="0"/>
                </a:lnTo>
                <a:cubicBezTo>
                  <a:pt x="2688989" y="0"/>
                  <a:pt x="2745170" y="56181"/>
                  <a:pt x="2745170" y="125483"/>
                </a:cubicBezTo>
                <a:lnTo>
                  <a:pt x="2745170" y="1129348"/>
                </a:lnTo>
                <a:cubicBezTo>
                  <a:pt x="2745170" y="1198650"/>
                  <a:pt x="2688989" y="1254831"/>
                  <a:pt x="2619687" y="1254831"/>
                </a:cubicBezTo>
                <a:lnTo>
                  <a:pt x="125483" y="1254831"/>
                </a:lnTo>
                <a:cubicBezTo>
                  <a:pt x="56181" y="1254831"/>
                  <a:pt x="0" y="1198650"/>
                  <a:pt x="0" y="1129348"/>
                </a:cubicBezTo>
                <a:lnTo>
                  <a:pt x="0" y="125483"/>
                </a:lnTo>
                <a:close/>
              </a:path>
            </a:pathLst>
          </a:custGeom>
          <a:solidFill>
            <a:sysClr val="window" lastClr="FFFFFF">
              <a:alpha val="90000"/>
              <a:hueOff val="0"/>
              <a:satOff val="0"/>
              <a:lumOff val="0"/>
              <a:alphaOff val="0"/>
            </a:sysClr>
          </a:solidFill>
          <a:ln w="38100" cap="flat" cmpd="sng" algn="ctr">
            <a:solidFill>
              <a:srgbClr val="B1648F"/>
            </a:solidFill>
            <a:prstDash val="solid"/>
            <a:miter lim="800000"/>
          </a:ln>
          <a:effectLst/>
        </p:spPr>
        <p:txBody>
          <a:bodyPr spcFirstLastPara="0" vert="horz" wrap="square" lIns="235889" tIns="235889" rIns="235889" bIns="235889" numCol="1" spcCol="1270" anchor="ctr" anchorCtr="0">
            <a:noAutofit/>
          </a:bodyPr>
          <a:lstStyle/>
          <a:p>
            <a:pPr marL="0" marR="0" lvl="0" indent="0" algn="ctr" defTabSz="124460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A15A8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We teach rather than execute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A15A83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7C82B386-C8C8-D456-CA17-D7A440F4009B}"/>
              </a:ext>
            </a:extLst>
          </p:cNvPr>
          <p:cNvSpPr/>
          <p:nvPr/>
        </p:nvSpPr>
        <p:spPr>
          <a:xfrm>
            <a:off x="268975" y="3052705"/>
            <a:ext cx="5270588" cy="828000"/>
          </a:xfrm>
          <a:custGeom>
            <a:avLst/>
            <a:gdLst>
              <a:gd name="connsiteX0" fmla="*/ 0 w 2745170"/>
              <a:gd name="connsiteY0" fmla="*/ 125483 h 1254831"/>
              <a:gd name="connsiteX1" fmla="*/ 125483 w 2745170"/>
              <a:gd name="connsiteY1" fmla="*/ 0 h 1254831"/>
              <a:gd name="connsiteX2" fmla="*/ 2619687 w 2745170"/>
              <a:gd name="connsiteY2" fmla="*/ 0 h 1254831"/>
              <a:gd name="connsiteX3" fmla="*/ 2745170 w 2745170"/>
              <a:gd name="connsiteY3" fmla="*/ 125483 h 1254831"/>
              <a:gd name="connsiteX4" fmla="*/ 2745170 w 2745170"/>
              <a:gd name="connsiteY4" fmla="*/ 1129348 h 1254831"/>
              <a:gd name="connsiteX5" fmla="*/ 2619687 w 2745170"/>
              <a:gd name="connsiteY5" fmla="*/ 1254831 h 1254831"/>
              <a:gd name="connsiteX6" fmla="*/ 125483 w 2745170"/>
              <a:gd name="connsiteY6" fmla="*/ 1254831 h 1254831"/>
              <a:gd name="connsiteX7" fmla="*/ 0 w 2745170"/>
              <a:gd name="connsiteY7" fmla="*/ 1129348 h 1254831"/>
              <a:gd name="connsiteX8" fmla="*/ 0 w 2745170"/>
              <a:gd name="connsiteY8" fmla="*/ 125483 h 12548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745170" h="1254831">
                <a:moveTo>
                  <a:pt x="0" y="125483"/>
                </a:moveTo>
                <a:cubicBezTo>
                  <a:pt x="0" y="56181"/>
                  <a:pt x="56181" y="0"/>
                  <a:pt x="125483" y="0"/>
                </a:cubicBezTo>
                <a:lnTo>
                  <a:pt x="2619687" y="0"/>
                </a:lnTo>
                <a:cubicBezTo>
                  <a:pt x="2688989" y="0"/>
                  <a:pt x="2745170" y="56181"/>
                  <a:pt x="2745170" y="125483"/>
                </a:cubicBezTo>
                <a:lnTo>
                  <a:pt x="2745170" y="1129348"/>
                </a:lnTo>
                <a:cubicBezTo>
                  <a:pt x="2745170" y="1198650"/>
                  <a:pt x="2688989" y="1254831"/>
                  <a:pt x="2619687" y="1254831"/>
                </a:cubicBezTo>
                <a:lnTo>
                  <a:pt x="125483" y="1254831"/>
                </a:lnTo>
                <a:cubicBezTo>
                  <a:pt x="56181" y="1254831"/>
                  <a:pt x="0" y="1198650"/>
                  <a:pt x="0" y="1129348"/>
                </a:cubicBezTo>
                <a:lnTo>
                  <a:pt x="0" y="125483"/>
                </a:lnTo>
                <a:close/>
              </a:path>
            </a:pathLst>
          </a:custGeom>
          <a:solidFill>
            <a:sysClr val="window" lastClr="FFFFFF">
              <a:alpha val="90000"/>
              <a:hueOff val="0"/>
              <a:satOff val="0"/>
              <a:lumOff val="0"/>
              <a:alphaOff val="0"/>
            </a:sysClr>
          </a:solidFill>
          <a:ln w="38100" cap="flat" cmpd="sng" algn="ctr">
            <a:solidFill>
              <a:srgbClr val="B1648F"/>
            </a:solidFill>
            <a:prstDash val="solid"/>
            <a:miter lim="800000"/>
          </a:ln>
          <a:effectLst/>
        </p:spPr>
        <p:txBody>
          <a:bodyPr spcFirstLastPara="0" vert="horz" wrap="square" lIns="235889" tIns="235889" rIns="235889" bIns="235889" numCol="1" spcCol="1270" anchor="ctr" anchorCtr="0">
            <a:noAutofit/>
          </a:bodyPr>
          <a:lstStyle/>
          <a:p>
            <a:pPr marL="0" marR="0" lvl="0" indent="0" algn="ctr" defTabSz="124460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A15A8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Preparation before booking  a meeting</a:t>
            </a:r>
          </a:p>
        </p:txBody>
      </p:sp>
    </p:spTree>
    <p:extLst>
      <p:ext uri="{BB962C8B-B14F-4D97-AF65-F5344CB8AC3E}">
        <p14:creationId xmlns:p14="http://schemas.microsoft.com/office/powerpoint/2010/main" val="244938689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333C98-6A10-CBE1-0F81-A0FF6A5000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id="{CD87ACE8-1C49-4589-9F69-C29EB9CF449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000"/>
          <a:stretch/>
        </p:blipFill>
        <p:spPr>
          <a:xfrm>
            <a:off x="0" y="0"/>
            <a:ext cx="12192000" cy="5486400"/>
          </a:xfrm>
          <a:prstGeom prst="rect">
            <a:avLst/>
          </a:prstGeom>
        </p:spPr>
      </p:pic>
      <p:sp>
        <p:nvSpPr>
          <p:cNvPr id="31" name="Title 1">
            <a:extLst>
              <a:ext uri="{FF2B5EF4-FFF2-40B4-BE49-F238E27FC236}">
                <a16:creationId xmlns:a16="http://schemas.microsoft.com/office/drawing/2014/main" id="{C5E95594-753C-7A27-B209-0B66D2D37EE4}"/>
              </a:ext>
            </a:extLst>
          </p:cNvPr>
          <p:cNvSpPr txBox="1">
            <a:spLocks/>
          </p:cNvSpPr>
          <p:nvPr/>
        </p:nvSpPr>
        <p:spPr>
          <a:xfrm>
            <a:off x="1643448" y="576000"/>
            <a:ext cx="9973751" cy="1325563"/>
          </a:xfrm>
          <a:prstGeom prst="rect">
            <a:avLst/>
          </a:prstGeom>
        </p:spPr>
        <p:txBody>
          <a:bodyPr vert="horz" lIns="0" tIns="0" rIns="0" bIns="0" rtlCol="0" anchor="t" anchorCtr="0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 baseline="0">
                <a:solidFill>
                  <a:srgbClr val="52BDEC"/>
                </a:solidFill>
                <a:latin typeface="Arial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300" b="1" dirty="0">
                <a:solidFill>
                  <a:srgbClr val="004773"/>
                </a:solidFill>
              </a:rPr>
              <a:t>How did we do it?</a:t>
            </a:r>
            <a:br>
              <a:rPr lang="en-US" sz="4300" b="1" dirty="0">
                <a:solidFill>
                  <a:srgbClr val="004773"/>
                </a:solidFill>
              </a:rPr>
            </a:br>
            <a:r>
              <a:rPr lang="en-US" sz="4300" dirty="0">
                <a:solidFill>
                  <a:srgbClr val="004773"/>
                </a:solidFill>
              </a:rPr>
              <a:t>3. Report Data: </a:t>
            </a:r>
            <a:r>
              <a:rPr lang="en-US" sz="3000" b="1" dirty="0">
                <a:solidFill>
                  <a:srgbClr val="004773"/>
                </a:solidFill>
              </a:rPr>
              <a:t>Obstacles when using IR Services</a:t>
            </a:r>
            <a:endParaRPr kumimoji="0" lang="en-GB" sz="4000" b="1" i="0" u="none" strike="noStrike" kern="1200" cap="none" spc="0" normalizeH="0" baseline="0" noProof="0" dirty="0">
              <a:ln>
                <a:noFill/>
              </a:ln>
              <a:solidFill>
                <a:srgbClr val="004773"/>
              </a:solidFill>
              <a:effectLst/>
              <a:uLnTx/>
              <a:uFillTx/>
              <a:latin typeface="Arial" charset="0"/>
              <a:ea typeface="+mj-ea"/>
              <a:cs typeface="+mj-cs"/>
            </a:endParaRPr>
          </a:p>
        </p:txBody>
      </p:sp>
      <p:sp>
        <p:nvSpPr>
          <p:cNvPr id="32" name="Slide Number Placeholder 1">
            <a:extLst>
              <a:ext uri="{FF2B5EF4-FFF2-40B4-BE49-F238E27FC236}">
                <a16:creationId xmlns:a16="http://schemas.microsoft.com/office/drawing/2014/main" id="{EFF2299E-4DD8-A244-C034-995C14B38D5C}"/>
              </a:ext>
            </a:extLst>
          </p:cNvPr>
          <p:cNvSpPr txBox="1">
            <a:spLocks/>
          </p:cNvSpPr>
          <p:nvPr/>
        </p:nvSpPr>
        <p:spPr>
          <a:xfrm>
            <a:off x="576000" y="6218376"/>
            <a:ext cx="648000" cy="648002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nl-NL"/>
            </a:defPPr>
            <a:lvl1pPr marL="0" algn="l" defTabSz="914400" rtl="0" eaLnBrk="1" latinLnBrk="0" hangingPunct="1">
              <a:defRPr sz="1200" kern="1200" baseline="0">
                <a:solidFill>
                  <a:schemeClr val="bg1"/>
                </a:solidFill>
                <a:latin typeface="Arial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800" dirty="0">
                <a:solidFill>
                  <a:srgbClr val="005E77"/>
                </a:solidFill>
              </a:rPr>
              <a:t>10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05E77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9337FDCB-7D18-2759-DBEE-386B9030B366}"/>
              </a:ext>
            </a:extLst>
          </p:cNvPr>
          <p:cNvSpPr/>
          <p:nvPr/>
        </p:nvSpPr>
        <p:spPr>
          <a:xfrm>
            <a:off x="5907776" y="2038435"/>
            <a:ext cx="5872744" cy="1717550"/>
          </a:xfrm>
          <a:custGeom>
            <a:avLst/>
            <a:gdLst>
              <a:gd name="connsiteX0" fmla="*/ 0 w 2745170"/>
              <a:gd name="connsiteY0" fmla="*/ 125483 h 1254831"/>
              <a:gd name="connsiteX1" fmla="*/ 125483 w 2745170"/>
              <a:gd name="connsiteY1" fmla="*/ 0 h 1254831"/>
              <a:gd name="connsiteX2" fmla="*/ 2619687 w 2745170"/>
              <a:gd name="connsiteY2" fmla="*/ 0 h 1254831"/>
              <a:gd name="connsiteX3" fmla="*/ 2745170 w 2745170"/>
              <a:gd name="connsiteY3" fmla="*/ 125483 h 1254831"/>
              <a:gd name="connsiteX4" fmla="*/ 2745170 w 2745170"/>
              <a:gd name="connsiteY4" fmla="*/ 1129348 h 1254831"/>
              <a:gd name="connsiteX5" fmla="*/ 2619687 w 2745170"/>
              <a:gd name="connsiteY5" fmla="*/ 1254831 h 1254831"/>
              <a:gd name="connsiteX6" fmla="*/ 125483 w 2745170"/>
              <a:gd name="connsiteY6" fmla="*/ 1254831 h 1254831"/>
              <a:gd name="connsiteX7" fmla="*/ 0 w 2745170"/>
              <a:gd name="connsiteY7" fmla="*/ 1129348 h 1254831"/>
              <a:gd name="connsiteX8" fmla="*/ 0 w 2745170"/>
              <a:gd name="connsiteY8" fmla="*/ 125483 h 12548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745170" h="1254831">
                <a:moveTo>
                  <a:pt x="0" y="125483"/>
                </a:moveTo>
                <a:cubicBezTo>
                  <a:pt x="0" y="56181"/>
                  <a:pt x="56181" y="0"/>
                  <a:pt x="125483" y="0"/>
                </a:cubicBezTo>
                <a:lnTo>
                  <a:pt x="2619687" y="0"/>
                </a:lnTo>
                <a:cubicBezTo>
                  <a:pt x="2688989" y="0"/>
                  <a:pt x="2745170" y="56181"/>
                  <a:pt x="2745170" y="125483"/>
                </a:cubicBezTo>
                <a:lnTo>
                  <a:pt x="2745170" y="1129348"/>
                </a:lnTo>
                <a:cubicBezTo>
                  <a:pt x="2745170" y="1198650"/>
                  <a:pt x="2688989" y="1254831"/>
                  <a:pt x="2619687" y="1254831"/>
                </a:cubicBezTo>
                <a:lnTo>
                  <a:pt x="125483" y="1254831"/>
                </a:lnTo>
                <a:cubicBezTo>
                  <a:pt x="56181" y="1254831"/>
                  <a:pt x="0" y="1198650"/>
                  <a:pt x="0" y="1129348"/>
                </a:cubicBezTo>
                <a:lnTo>
                  <a:pt x="0" y="125483"/>
                </a:lnTo>
                <a:close/>
              </a:path>
            </a:pathLst>
          </a:custGeom>
          <a:solidFill>
            <a:sysClr val="window" lastClr="FFFFFF">
              <a:alpha val="90000"/>
              <a:hueOff val="0"/>
              <a:satOff val="0"/>
              <a:lumOff val="0"/>
              <a:alphaOff val="0"/>
            </a:sysClr>
          </a:solidFill>
          <a:ln w="38100" cap="flat" cmpd="sng" algn="ctr">
            <a:solidFill>
              <a:srgbClr val="1A8CB0"/>
            </a:solidFill>
            <a:prstDash val="solid"/>
            <a:miter lim="800000"/>
          </a:ln>
          <a:effectLst/>
        </p:spPr>
        <p:txBody>
          <a:bodyPr spcFirstLastPara="0" vert="horz" wrap="square" lIns="235889" tIns="235889" rIns="235889" bIns="235889" numCol="1" spcCol="1270" anchor="ctr" anchorCtr="0">
            <a:noAutofit/>
          </a:bodyPr>
          <a:lstStyle/>
          <a:p>
            <a:pPr marL="342900" marR="0" lvl="0" indent="-342900" defTabSz="124460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13688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Other universities build the search strategies for researchers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4DC1E5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342900" marR="0" lvl="0" indent="-342900" defTabSz="124460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13688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Opinion of 3 participants</a:t>
            </a: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EC5006F5-F5B6-EEF2-7308-543D8C132B16}"/>
              </a:ext>
            </a:extLst>
          </p:cNvPr>
          <p:cNvSpPr/>
          <p:nvPr/>
        </p:nvSpPr>
        <p:spPr>
          <a:xfrm>
            <a:off x="268976" y="2026061"/>
            <a:ext cx="5270588" cy="828000"/>
          </a:xfrm>
          <a:custGeom>
            <a:avLst/>
            <a:gdLst>
              <a:gd name="connsiteX0" fmla="*/ 0 w 2745170"/>
              <a:gd name="connsiteY0" fmla="*/ 125483 h 1254831"/>
              <a:gd name="connsiteX1" fmla="*/ 125483 w 2745170"/>
              <a:gd name="connsiteY1" fmla="*/ 0 h 1254831"/>
              <a:gd name="connsiteX2" fmla="*/ 2619687 w 2745170"/>
              <a:gd name="connsiteY2" fmla="*/ 0 h 1254831"/>
              <a:gd name="connsiteX3" fmla="*/ 2745170 w 2745170"/>
              <a:gd name="connsiteY3" fmla="*/ 125483 h 1254831"/>
              <a:gd name="connsiteX4" fmla="*/ 2745170 w 2745170"/>
              <a:gd name="connsiteY4" fmla="*/ 1129348 h 1254831"/>
              <a:gd name="connsiteX5" fmla="*/ 2619687 w 2745170"/>
              <a:gd name="connsiteY5" fmla="*/ 1254831 h 1254831"/>
              <a:gd name="connsiteX6" fmla="*/ 125483 w 2745170"/>
              <a:gd name="connsiteY6" fmla="*/ 1254831 h 1254831"/>
              <a:gd name="connsiteX7" fmla="*/ 0 w 2745170"/>
              <a:gd name="connsiteY7" fmla="*/ 1129348 h 1254831"/>
              <a:gd name="connsiteX8" fmla="*/ 0 w 2745170"/>
              <a:gd name="connsiteY8" fmla="*/ 125483 h 12548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745170" h="1254831">
                <a:moveTo>
                  <a:pt x="0" y="125483"/>
                </a:moveTo>
                <a:cubicBezTo>
                  <a:pt x="0" y="56181"/>
                  <a:pt x="56181" y="0"/>
                  <a:pt x="125483" y="0"/>
                </a:cubicBezTo>
                <a:lnTo>
                  <a:pt x="2619687" y="0"/>
                </a:lnTo>
                <a:cubicBezTo>
                  <a:pt x="2688989" y="0"/>
                  <a:pt x="2745170" y="56181"/>
                  <a:pt x="2745170" y="125483"/>
                </a:cubicBezTo>
                <a:lnTo>
                  <a:pt x="2745170" y="1129348"/>
                </a:lnTo>
                <a:cubicBezTo>
                  <a:pt x="2745170" y="1198650"/>
                  <a:pt x="2688989" y="1254831"/>
                  <a:pt x="2619687" y="1254831"/>
                </a:cubicBezTo>
                <a:lnTo>
                  <a:pt x="125483" y="1254831"/>
                </a:lnTo>
                <a:cubicBezTo>
                  <a:pt x="56181" y="1254831"/>
                  <a:pt x="0" y="1198650"/>
                  <a:pt x="0" y="1129348"/>
                </a:cubicBezTo>
                <a:lnTo>
                  <a:pt x="0" y="125483"/>
                </a:lnTo>
                <a:close/>
              </a:path>
            </a:pathLst>
          </a:custGeom>
          <a:solidFill>
            <a:sysClr val="window" lastClr="FFFFFF">
              <a:alpha val="90000"/>
              <a:hueOff val="0"/>
              <a:satOff val="0"/>
              <a:lumOff val="0"/>
              <a:alphaOff val="0"/>
            </a:sysClr>
          </a:solidFill>
          <a:ln w="38100" cap="flat" cmpd="sng" algn="ctr">
            <a:solidFill>
              <a:srgbClr val="B1648F"/>
            </a:solidFill>
            <a:prstDash val="solid"/>
            <a:miter lim="800000"/>
          </a:ln>
          <a:effectLst/>
        </p:spPr>
        <p:txBody>
          <a:bodyPr spcFirstLastPara="0" vert="horz" wrap="square" lIns="235889" tIns="235889" rIns="235889" bIns="235889" numCol="1" spcCol="1270" anchor="ctr" anchorCtr="0">
            <a:noAutofit/>
          </a:bodyPr>
          <a:lstStyle/>
          <a:p>
            <a:pPr marL="0" marR="0" lvl="0" indent="0" algn="ctr" defTabSz="124460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A15A8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We teach rather than execute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A15A83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D3AE3A7C-FCE0-2D98-4804-E28EF28ACCDA}"/>
              </a:ext>
            </a:extLst>
          </p:cNvPr>
          <p:cNvSpPr/>
          <p:nvPr/>
        </p:nvSpPr>
        <p:spPr>
          <a:xfrm>
            <a:off x="268975" y="3052705"/>
            <a:ext cx="5270588" cy="828000"/>
          </a:xfrm>
          <a:custGeom>
            <a:avLst/>
            <a:gdLst>
              <a:gd name="connsiteX0" fmla="*/ 0 w 2745170"/>
              <a:gd name="connsiteY0" fmla="*/ 125483 h 1254831"/>
              <a:gd name="connsiteX1" fmla="*/ 125483 w 2745170"/>
              <a:gd name="connsiteY1" fmla="*/ 0 h 1254831"/>
              <a:gd name="connsiteX2" fmla="*/ 2619687 w 2745170"/>
              <a:gd name="connsiteY2" fmla="*/ 0 h 1254831"/>
              <a:gd name="connsiteX3" fmla="*/ 2745170 w 2745170"/>
              <a:gd name="connsiteY3" fmla="*/ 125483 h 1254831"/>
              <a:gd name="connsiteX4" fmla="*/ 2745170 w 2745170"/>
              <a:gd name="connsiteY4" fmla="*/ 1129348 h 1254831"/>
              <a:gd name="connsiteX5" fmla="*/ 2619687 w 2745170"/>
              <a:gd name="connsiteY5" fmla="*/ 1254831 h 1254831"/>
              <a:gd name="connsiteX6" fmla="*/ 125483 w 2745170"/>
              <a:gd name="connsiteY6" fmla="*/ 1254831 h 1254831"/>
              <a:gd name="connsiteX7" fmla="*/ 0 w 2745170"/>
              <a:gd name="connsiteY7" fmla="*/ 1129348 h 1254831"/>
              <a:gd name="connsiteX8" fmla="*/ 0 w 2745170"/>
              <a:gd name="connsiteY8" fmla="*/ 125483 h 12548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745170" h="1254831">
                <a:moveTo>
                  <a:pt x="0" y="125483"/>
                </a:moveTo>
                <a:cubicBezTo>
                  <a:pt x="0" y="56181"/>
                  <a:pt x="56181" y="0"/>
                  <a:pt x="125483" y="0"/>
                </a:cubicBezTo>
                <a:lnTo>
                  <a:pt x="2619687" y="0"/>
                </a:lnTo>
                <a:cubicBezTo>
                  <a:pt x="2688989" y="0"/>
                  <a:pt x="2745170" y="56181"/>
                  <a:pt x="2745170" y="125483"/>
                </a:cubicBezTo>
                <a:lnTo>
                  <a:pt x="2745170" y="1129348"/>
                </a:lnTo>
                <a:cubicBezTo>
                  <a:pt x="2745170" y="1198650"/>
                  <a:pt x="2688989" y="1254831"/>
                  <a:pt x="2619687" y="1254831"/>
                </a:cubicBezTo>
                <a:lnTo>
                  <a:pt x="125483" y="1254831"/>
                </a:lnTo>
                <a:cubicBezTo>
                  <a:pt x="56181" y="1254831"/>
                  <a:pt x="0" y="1198650"/>
                  <a:pt x="0" y="1129348"/>
                </a:cubicBezTo>
                <a:lnTo>
                  <a:pt x="0" y="125483"/>
                </a:lnTo>
                <a:close/>
              </a:path>
            </a:pathLst>
          </a:custGeom>
          <a:solidFill>
            <a:sysClr val="window" lastClr="FFFFFF">
              <a:alpha val="90000"/>
              <a:hueOff val="0"/>
              <a:satOff val="0"/>
              <a:lumOff val="0"/>
              <a:alphaOff val="0"/>
            </a:sysClr>
          </a:solidFill>
          <a:ln w="38100" cap="flat" cmpd="sng" algn="ctr">
            <a:solidFill>
              <a:srgbClr val="B1648F"/>
            </a:solidFill>
            <a:prstDash val="solid"/>
            <a:miter lim="800000"/>
          </a:ln>
          <a:effectLst/>
        </p:spPr>
        <p:txBody>
          <a:bodyPr spcFirstLastPara="0" vert="horz" wrap="square" lIns="235889" tIns="235889" rIns="235889" bIns="235889" numCol="1" spcCol="1270" anchor="ctr" anchorCtr="0">
            <a:noAutofit/>
          </a:bodyPr>
          <a:lstStyle/>
          <a:p>
            <a:pPr marL="0" marR="0" lvl="0" indent="0" algn="ctr" defTabSz="124460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A15A8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Preparation before booking  a meeting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420D7D4-3314-40F6-743B-8FE8013F85AD}"/>
              </a:ext>
            </a:extLst>
          </p:cNvPr>
          <p:cNvSpPr/>
          <p:nvPr/>
        </p:nvSpPr>
        <p:spPr>
          <a:xfrm>
            <a:off x="121534" y="2978559"/>
            <a:ext cx="5723681" cy="2455755"/>
          </a:xfrm>
          <a:prstGeom prst="rect">
            <a:avLst/>
          </a:prstGeom>
          <a:solidFill>
            <a:sysClr val="window" lastClr="FFFFFF">
              <a:alpha val="64000"/>
            </a:sysClr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36214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C31A4E-10AE-34FB-F671-E3BCB8AC17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id="{DAB1BCB1-D952-7DB0-5016-14CD7CEF3EA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000"/>
          <a:stretch/>
        </p:blipFill>
        <p:spPr>
          <a:xfrm>
            <a:off x="0" y="0"/>
            <a:ext cx="12192000" cy="5486400"/>
          </a:xfrm>
          <a:prstGeom prst="rect">
            <a:avLst/>
          </a:prstGeom>
        </p:spPr>
      </p:pic>
      <p:sp>
        <p:nvSpPr>
          <p:cNvPr id="31" name="Title 1">
            <a:extLst>
              <a:ext uri="{FF2B5EF4-FFF2-40B4-BE49-F238E27FC236}">
                <a16:creationId xmlns:a16="http://schemas.microsoft.com/office/drawing/2014/main" id="{63EC2163-ADA6-6E9E-1EAE-D1FDA756F7CB}"/>
              </a:ext>
            </a:extLst>
          </p:cNvPr>
          <p:cNvSpPr txBox="1">
            <a:spLocks/>
          </p:cNvSpPr>
          <p:nvPr/>
        </p:nvSpPr>
        <p:spPr>
          <a:xfrm>
            <a:off x="1643448" y="576000"/>
            <a:ext cx="9973751" cy="1325563"/>
          </a:xfrm>
          <a:prstGeom prst="rect">
            <a:avLst/>
          </a:prstGeom>
        </p:spPr>
        <p:txBody>
          <a:bodyPr vert="horz" lIns="0" tIns="0" rIns="0" bIns="0" rtlCol="0" anchor="t" anchorCtr="0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 baseline="0">
                <a:solidFill>
                  <a:srgbClr val="52BDEC"/>
                </a:solidFill>
                <a:latin typeface="Arial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300" b="1" dirty="0">
                <a:solidFill>
                  <a:srgbClr val="004773"/>
                </a:solidFill>
              </a:rPr>
              <a:t>How did we do it?</a:t>
            </a:r>
            <a:br>
              <a:rPr lang="en-US" sz="4300" b="1" dirty="0">
                <a:solidFill>
                  <a:srgbClr val="004773"/>
                </a:solidFill>
              </a:rPr>
            </a:br>
            <a:r>
              <a:rPr lang="en-US" sz="4300" dirty="0">
                <a:solidFill>
                  <a:srgbClr val="004773"/>
                </a:solidFill>
              </a:rPr>
              <a:t>3. Report Data: </a:t>
            </a:r>
            <a:r>
              <a:rPr lang="en-US" sz="3000" b="1" dirty="0">
                <a:solidFill>
                  <a:srgbClr val="004773"/>
                </a:solidFill>
              </a:rPr>
              <a:t>Obstacles when using IR Services</a:t>
            </a:r>
            <a:endParaRPr kumimoji="0" lang="en-GB" sz="4000" b="1" i="0" u="none" strike="noStrike" kern="1200" cap="none" spc="0" normalizeH="0" baseline="0" noProof="0" dirty="0">
              <a:ln>
                <a:noFill/>
              </a:ln>
              <a:solidFill>
                <a:srgbClr val="004773"/>
              </a:solidFill>
              <a:effectLst/>
              <a:uLnTx/>
              <a:uFillTx/>
              <a:latin typeface="Arial" charset="0"/>
              <a:ea typeface="+mj-ea"/>
              <a:cs typeface="+mj-cs"/>
            </a:endParaRPr>
          </a:p>
        </p:txBody>
      </p:sp>
      <p:sp>
        <p:nvSpPr>
          <p:cNvPr id="32" name="Slide Number Placeholder 1">
            <a:extLst>
              <a:ext uri="{FF2B5EF4-FFF2-40B4-BE49-F238E27FC236}">
                <a16:creationId xmlns:a16="http://schemas.microsoft.com/office/drawing/2014/main" id="{F93726C7-BA1B-1FEF-142E-EA91130C1EE8}"/>
              </a:ext>
            </a:extLst>
          </p:cNvPr>
          <p:cNvSpPr txBox="1">
            <a:spLocks/>
          </p:cNvSpPr>
          <p:nvPr/>
        </p:nvSpPr>
        <p:spPr>
          <a:xfrm>
            <a:off x="576000" y="6218376"/>
            <a:ext cx="648000" cy="648002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nl-NL"/>
            </a:defPPr>
            <a:lvl1pPr marL="0" algn="l" defTabSz="914400" rtl="0" eaLnBrk="1" latinLnBrk="0" hangingPunct="1">
              <a:defRPr sz="1200" kern="1200" baseline="0">
                <a:solidFill>
                  <a:schemeClr val="bg1"/>
                </a:solidFill>
                <a:latin typeface="Arial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800" dirty="0">
                <a:solidFill>
                  <a:srgbClr val="005E77"/>
                </a:solidFill>
              </a:rPr>
              <a:t>10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05E77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9D365225-18A6-AF61-4F68-1FA42F8ED9DB}"/>
              </a:ext>
            </a:extLst>
          </p:cNvPr>
          <p:cNvSpPr/>
          <p:nvPr/>
        </p:nvSpPr>
        <p:spPr>
          <a:xfrm>
            <a:off x="268976" y="2026061"/>
            <a:ext cx="5270588" cy="828000"/>
          </a:xfrm>
          <a:custGeom>
            <a:avLst/>
            <a:gdLst>
              <a:gd name="connsiteX0" fmla="*/ 0 w 2745170"/>
              <a:gd name="connsiteY0" fmla="*/ 125483 h 1254831"/>
              <a:gd name="connsiteX1" fmla="*/ 125483 w 2745170"/>
              <a:gd name="connsiteY1" fmla="*/ 0 h 1254831"/>
              <a:gd name="connsiteX2" fmla="*/ 2619687 w 2745170"/>
              <a:gd name="connsiteY2" fmla="*/ 0 h 1254831"/>
              <a:gd name="connsiteX3" fmla="*/ 2745170 w 2745170"/>
              <a:gd name="connsiteY3" fmla="*/ 125483 h 1254831"/>
              <a:gd name="connsiteX4" fmla="*/ 2745170 w 2745170"/>
              <a:gd name="connsiteY4" fmla="*/ 1129348 h 1254831"/>
              <a:gd name="connsiteX5" fmla="*/ 2619687 w 2745170"/>
              <a:gd name="connsiteY5" fmla="*/ 1254831 h 1254831"/>
              <a:gd name="connsiteX6" fmla="*/ 125483 w 2745170"/>
              <a:gd name="connsiteY6" fmla="*/ 1254831 h 1254831"/>
              <a:gd name="connsiteX7" fmla="*/ 0 w 2745170"/>
              <a:gd name="connsiteY7" fmla="*/ 1129348 h 1254831"/>
              <a:gd name="connsiteX8" fmla="*/ 0 w 2745170"/>
              <a:gd name="connsiteY8" fmla="*/ 125483 h 12548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745170" h="1254831">
                <a:moveTo>
                  <a:pt x="0" y="125483"/>
                </a:moveTo>
                <a:cubicBezTo>
                  <a:pt x="0" y="56181"/>
                  <a:pt x="56181" y="0"/>
                  <a:pt x="125483" y="0"/>
                </a:cubicBezTo>
                <a:lnTo>
                  <a:pt x="2619687" y="0"/>
                </a:lnTo>
                <a:cubicBezTo>
                  <a:pt x="2688989" y="0"/>
                  <a:pt x="2745170" y="56181"/>
                  <a:pt x="2745170" y="125483"/>
                </a:cubicBezTo>
                <a:lnTo>
                  <a:pt x="2745170" y="1129348"/>
                </a:lnTo>
                <a:cubicBezTo>
                  <a:pt x="2745170" y="1198650"/>
                  <a:pt x="2688989" y="1254831"/>
                  <a:pt x="2619687" y="1254831"/>
                </a:cubicBezTo>
                <a:lnTo>
                  <a:pt x="125483" y="1254831"/>
                </a:lnTo>
                <a:cubicBezTo>
                  <a:pt x="56181" y="1254831"/>
                  <a:pt x="0" y="1198650"/>
                  <a:pt x="0" y="1129348"/>
                </a:cubicBezTo>
                <a:lnTo>
                  <a:pt x="0" y="125483"/>
                </a:lnTo>
                <a:close/>
              </a:path>
            </a:pathLst>
          </a:custGeom>
          <a:solidFill>
            <a:sysClr val="window" lastClr="FFFFFF">
              <a:alpha val="90000"/>
              <a:hueOff val="0"/>
              <a:satOff val="0"/>
              <a:lumOff val="0"/>
              <a:alphaOff val="0"/>
            </a:sysClr>
          </a:solidFill>
          <a:ln w="38100" cap="flat" cmpd="sng" algn="ctr">
            <a:solidFill>
              <a:srgbClr val="B1648F"/>
            </a:solidFill>
            <a:prstDash val="solid"/>
            <a:miter lim="800000"/>
          </a:ln>
          <a:effectLst/>
        </p:spPr>
        <p:txBody>
          <a:bodyPr spcFirstLastPara="0" vert="horz" wrap="square" lIns="235889" tIns="235889" rIns="235889" bIns="235889" numCol="1" spcCol="1270" anchor="ctr" anchorCtr="0">
            <a:noAutofit/>
          </a:bodyPr>
          <a:lstStyle/>
          <a:p>
            <a:pPr marL="0" marR="0" lvl="0" indent="0" algn="ctr" defTabSz="124460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A15A8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We teach rather than execute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A15A83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997D48A-F07A-1387-ABB1-2797252BD8DA}"/>
              </a:ext>
            </a:extLst>
          </p:cNvPr>
          <p:cNvSpPr/>
          <p:nvPr/>
        </p:nvSpPr>
        <p:spPr>
          <a:xfrm flipV="1">
            <a:off x="121534" y="1901564"/>
            <a:ext cx="5723681" cy="1102066"/>
          </a:xfrm>
          <a:prstGeom prst="rect">
            <a:avLst/>
          </a:prstGeom>
          <a:solidFill>
            <a:sysClr val="window" lastClr="FFFFFF">
              <a:alpha val="64000"/>
            </a:sysClr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853A5251-B835-7A5F-DA22-72718368E367}"/>
              </a:ext>
            </a:extLst>
          </p:cNvPr>
          <p:cNvSpPr/>
          <p:nvPr/>
        </p:nvSpPr>
        <p:spPr>
          <a:xfrm>
            <a:off x="5907776" y="3052704"/>
            <a:ext cx="5872744" cy="1325563"/>
          </a:xfrm>
          <a:custGeom>
            <a:avLst/>
            <a:gdLst>
              <a:gd name="connsiteX0" fmla="*/ 0 w 2745170"/>
              <a:gd name="connsiteY0" fmla="*/ 125483 h 1254831"/>
              <a:gd name="connsiteX1" fmla="*/ 125483 w 2745170"/>
              <a:gd name="connsiteY1" fmla="*/ 0 h 1254831"/>
              <a:gd name="connsiteX2" fmla="*/ 2619687 w 2745170"/>
              <a:gd name="connsiteY2" fmla="*/ 0 h 1254831"/>
              <a:gd name="connsiteX3" fmla="*/ 2745170 w 2745170"/>
              <a:gd name="connsiteY3" fmla="*/ 125483 h 1254831"/>
              <a:gd name="connsiteX4" fmla="*/ 2745170 w 2745170"/>
              <a:gd name="connsiteY4" fmla="*/ 1129348 h 1254831"/>
              <a:gd name="connsiteX5" fmla="*/ 2619687 w 2745170"/>
              <a:gd name="connsiteY5" fmla="*/ 1254831 h 1254831"/>
              <a:gd name="connsiteX6" fmla="*/ 125483 w 2745170"/>
              <a:gd name="connsiteY6" fmla="*/ 1254831 h 1254831"/>
              <a:gd name="connsiteX7" fmla="*/ 0 w 2745170"/>
              <a:gd name="connsiteY7" fmla="*/ 1129348 h 1254831"/>
              <a:gd name="connsiteX8" fmla="*/ 0 w 2745170"/>
              <a:gd name="connsiteY8" fmla="*/ 125483 h 12548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745170" h="1254831">
                <a:moveTo>
                  <a:pt x="0" y="125483"/>
                </a:moveTo>
                <a:cubicBezTo>
                  <a:pt x="0" y="56181"/>
                  <a:pt x="56181" y="0"/>
                  <a:pt x="125483" y="0"/>
                </a:cubicBezTo>
                <a:lnTo>
                  <a:pt x="2619687" y="0"/>
                </a:lnTo>
                <a:cubicBezTo>
                  <a:pt x="2688989" y="0"/>
                  <a:pt x="2745170" y="56181"/>
                  <a:pt x="2745170" y="125483"/>
                </a:cubicBezTo>
                <a:lnTo>
                  <a:pt x="2745170" y="1129348"/>
                </a:lnTo>
                <a:cubicBezTo>
                  <a:pt x="2745170" y="1198650"/>
                  <a:pt x="2688989" y="1254831"/>
                  <a:pt x="2619687" y="1254831"/>
                </a:cubicBezTo>
                <a:lnTo>
                  <a:pt x="125483" y="1254831"/>
                </a:lnTo>
                <a:cubicBezTo>
                  <a:pt x="56181" y="1254831"/>
                  <a:pt x="0" y="1198650"/>
                  <a:pt x="0" y="1129348"/>
                </a:cubicBezTo>
                <a:lnTo>
                  <a:pt x="0" y="125483"/>
                </a:lnTo>
                <a:close/>
              </a:path>
            </a:pathLst>
          </a:custGeom>
          <a:solidFill>
            <a:sysClr val="window" lastClr="FFFFFF">
              <a:alpha val="90000"/>
              <a:hueOff val="0"/>
              <a:satOff val="0"/>
              <a:lumOff val="0"/>
              <a:alphaOff val="0"/>
            </a:sysClr>
          </a:solidFill>
          <a:ln w="38100" cap="flat" cmpd="sng" algn="ctr">
            <a:solidFill>
              <a:srgbClr val="1A8CB0"/>
            </a:solidFill>
            <a:prstDash val="solid"/>
            <a:miter lim="800000"/>
          </a:ln>
          <a:effectLst/>
        </p:spPr>
        <p:txBody>
          <a:bodyPr spcFirstLastPara="0" vert="horz" wrap="square" lIns="235889" tIns="235889" rIns="235889" bIns="235889" numCol="1" spcCol="1270" anchor="ctr" anchorCtr="0">
            <a:noAutofit/>
          </a:bodyPr>
          <a:lstStyle/>
          <a:p>
            <a:pPr marL="342900" marR="0" lvl="0" indent="-342900" defTabSz="124460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13688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Filling in the form &amp; watching a pre-recorded lesson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136883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342900" marR="0" lvl="0" indent="-342900" defTabSz="124460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13688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Opinion of 1 participant</a:t>
            </a:r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AC34A996-7D97-8853-EEC9-2DBE37871A2B}"/>
              </a:ext>
            </a:extLst>
          </p:cNvPr>
          <p:cNvSpPr/>
          <p:nvPr/>
        </p:nvSpPr>
        <p:spPr>
          <a:xfrm>
            <a:off x="268975" y="3052705"/>
            <a:ext cx="5270588" cy="828000"/>
          </a:xfrm>
          <a:custGeom>
            <a:avLst/>
            <a:gdLst>
              <a:gd name="connsiteX0" fmla="*/ 0 w 2745170"/>
              <a:gd name="connsiteY0" fmla="*/ 125483 h 1254831"/>
              <a:gd name="connsiteX1" fmla="*/ 125483 w 2745170"/>
              <a:gd name="connsiteY1" fmla="*/ 0 h 1254831"/>
              <a:gd name="connsiteX2" fmla="*/ 2619687 w 2745170"/>
              <a:gd name="connsiteY2" fmla="*/ 0 h 1254831"/>
              <a:gd name="connsiteX3" fmla="*/ 2745170 w 2745170"/>
              <a:gd name="connsiteY3" fmla="*/ 125483 h 1254831"/>
              <a:gd name="connsiteX4" fmla="*/ 2745170 w 2745170"/>
              <a:gd name="connsiteY4" fmla="*/ 1129348 h 1254831"/>
              <a:gd name="connsiteX5" fmla="*/ 2619687 w 2745170"/>
              <a:gd name="connsiteY5" fmla="*/ 1254831 h 1254831"/>
              <a:gd name="connsiteX6" fmla="*/ 125483 w 2745170"/>
              <a:gd name="connsiteY6" fmla="*/ 1254831 h 1254831"/>
              <a:gd name="connsiteX7" fmla="*/ 0 w 2745170"/>
              <a:gd name="connsiteY7" fmla="*/ 1129348 h 1254831"/>
              <a:gd name="connsiteX8" fmla="*/ 0 w 2745170"/>
              <a:gd name="connsiteY8" fmla="*/ 125483 h 12548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745170" h="1254831">
                <a:moveTo>
                  <a:pt x="0" y="125483"/>
                </a:moveTo>
                <a:cubicBezTo>
                  <a:pt x="0" y="56181"/>
                  <a:pt x="56181" y="0"/>
                  <a:pt x="125483" y="0"/>
                </a:cubicBezTo>
                <a:lnTo>
                  <a:pt x="2619687" y="0"/>
                </a:lnTo>
                <a:cubicBezTo>
                  <a:pt x="2688989" y="0"/>
                  <a:pt x="2745170" y="56181"/>
                  <a:pt x="2745170" y="125483"/>
                </a:cubicBezTo>
                <a:lnTo>
                  <a:pt x="2745170" y="1129348"/>
                </a:lnTo>
                <a:cubicBezTo>
                  <a:pt x="2745170" y="1198650"/>
                  <a:pt x="2688989" y="1254831"/>
                  <a:pt x="2619687" y="1254831"/>
                </a:cubicBezTo>
                <a:lnTo>
                  <a:pt x="125483" y="1254831"/>
                </a:lnTo>
                <a:cubicBezTo>
                  <a:pt x="56181" y="1254831"/>
                  <a:pt x="0" y="1198650"/>
                  <a:pt x="0" y="1129348"/>
                </a:cubicBezTo>
                <a:lnTo>
                  <a:pt x="0" y="125483"/>
                </a:lnTo>
                <a:close/>
              </a:path>
            </a:pathLst>
          </a:custGeom>
          <a:solidFill>
            <a:sysClr val="window" lastClr="FFFFFF">
              <a:alpha val="90000"/>
              <a:hueOff val="0"/>
              <a:satOff val="0"/>
              <a:lumOff val="0"/>
              <a:alphaOff val="0"/>
            </a:sysClr>
          </a:solidFill>
          <a:ln w="38100" cap="flat" cmpd="sng" algn="ctr">
            <a:solidFill>
              <a:srgbClr val="B1648F"/>
            </a:solidFill>
            <a:prstDash val="solid"/>
            <a:miter lim="800000"/>
          </a:ln>
          <a:effectLst/>
        </p:spPr>
        <p:txBody>
          <a:bodyPr spcFirstLastPara="0" vert="horz" wrap="square" lIns="235889" tIns="235889" rIns="235889" bIns="235889" numCol="1" spcCol="1270" anchor="ctr" anchorCtr="0">
            <a:noAutofit/>
          </a:bodyPr>
          <a:lstStyle/>
          <a:p>
            <a:pPr marL="0" marR="0" lvl="0" indent="0" algn="ctr" defTabSz="124460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A15A8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Preparation before booking  a meeting</a:t>
            </a:r>
          </a:p>
        </p:txBody>
      </p:sp>
    </p:spTree>
    <p:extLst>
      <p:ext uri="{BB962C8B-B14F-4D97-AF65-F5344CB8AC3E}">
        <p14:creationId xmlns:p14="http://schemas.microsoft.com/office/powerpoint/2010/main" val="1421376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0F4D60-8EEE-3225-FF62-4450235F55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id="{8E7A05F7-4AEB-A955-622A-8049B510B8D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000"/>
          <a:stretch/>
        </p:blipFill>
        <p:spPr>
          <a:xfrm>
            <a:off x="0" y="0"/>
            <a:ext cx="12192000" cy="5486400"/>
          </a:xfrm>
          <a:prstGeom prst="rect">
            <a:avLst/>
          </a:prstGeom>
        </p:spPr>
      </p:pic>
      <p:sp>
        <p:nvSpPr>
          <p:cNvPr id="31" name="Title 1">
            <a:extLst>
              <a:ext uri="{FF2B5EF4-FFF2-40B4-BE49-F238E27FC236}">
                <a16:creationId xmlns:a16="http://schemas.microsoft.com/office/drawing/2014/main" id="{28107AAC-E394-6CB6-40B0-D7D37C0337E3}"/>
              </a:ext>
            </a:extLst>
          </p:cNvPr>
          <p:cNvSpPr txBox="1">
            <a:spLocks/>
          </p:cNvSpPr>
          <p:nvPr/>
        </p:nvSpPr>
        <p:spPr>
          <a:xfrm>
            <a:off x="1643448" y="576000"/>
            <a:ext cx="9973751" cy="1325563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 baseline="0">
                <a:solidFill>
                  <a:srgbClr val="52BDEC"/>
                </a:solidFill>
                <a:latin typeface="Arial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4773"/>
                </a:solidFill>
                <a:effectLst/>
                <a:uLnTx/>
                <a:uFillTx/>
                <a:latin typeface="Arial" charset="0"/>
                <a:ea typeface="+mj-ea"/>
                <a:cs typeface="+mj-cs"/>
              </a:rPr>
              <a:t>What can we improve?</a:t>
            </a:r>
            <a:b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4773"/>
                </a:solidFill>
                <a:effectLst/>
                <a:uLnTx/>
                <a:uFillTx/>
                <a:latin typeface="Arial" charset="0"/>
                <a:ea typeface="+mj-ea"/>
                <a:cs typeface="+mj-cs"/>
              </a:rPr>
            </a:br>
            <a:endParaRPr kumimoji="0" lang="en-GB" sz="4000" b="1" i="0" u="none" strike="noStrike" kern="1200" cap="none" spc="0" normalizeH="0" baseline="0" noProof="0" dirty="0">
              <a:ln>
                <a:noFill/>
              </a:ln>
              <a:solidFill>
                <a:srgbClr val="004773"/>
              </a:solidFill>
              <a:effectLst/>
              <a:uLnTx/>
              <a:uFillTx/>
              <a:latin typeface="Arial" charset="0"/>
              <a:ea typeface="+mj-ea"/>
              <a:cs typeface="+mj-cs"/>
            </a:endParaRPr>
          </a:p>
        </p:txBody>
      </p:sp>
      <p:sp>
        <p:nvSpPr>
          <p:cNvPr id="32" name="Slide Number Placeholder 1">
            <a:extLst>
              <a:ext uri="{FF2B5EF4-FFF2-40B4-BE49-F238E27FC236}">
                <a16:creationId xmlns:a16="http://schemas.microsoft.com/office/drawing/2014/main" id="{56AA5048-940C-BBDC-ED88-32C947A486AF}"/>
              </a:ext>
            </a:extLst>
          </p:cNvPr>
          <p:cNvSpPr txBox="1">
            <a:spLocks/>
          </p:cNvSpPr>
          <p:nvPr/>
        </p:nvSpPr>
        <p:spPr>
          <a:xfrm>
            <a:off x="576000" y="6218376"/>
            <a:ext cx="648000" cy="648002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nl-NL"/>
            </a:defPPr>
            <a:lvl1pPr marL="0" algn="l" defTabSz="914400" rtl="0" eaLnBrk="1" latinLnBrk="0" hangingPunct="1">
              <a:defRPr sz="1200" kern="1200" baseline="0">
                <a:solidFill>
                  <a:schemeClr val="bg1"/>
                </a:solidFill>
                <a:latin typeface="Arial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800" dirty="0">
                <a:solidFill>
                  <a:srgbClr val="005E77"/>
                </a:solidFill>
              </a:rPr>
              <a:t>11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05E77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B5DFC88-9029-EE0E-1D48-F096D8A7393A}"/>
              </a:ext>
            </a:extLst>
          </p:cNvPr>
          <p:cNvSpPr/>
          <p:nvPr/>
        </p:nvSpPr>
        <p:spPr>
          <a:xfrm>
            <a:off x="121534" y="2978559"/>
            <a:ext cx="5723681" cy="2455755"/>
          </a:xfrm>
          <a:prstGeom prst="rect">
            <a:avLst/>
          </a:prstGeom>
          <a:solidFill>
            <a:sysClr val="window" lastClr="FFFFFF">
              <a:alpha val="64000"/>
            </a:sysClr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1B4DC418-CA6B-9FB6-336A-7DEB439EB17B}"/>
              </a:ext>
            </a:extLst>
          </p:cNvPr>
          <p:cNvSpPr/>
          <p:nvPr/>
        </p:nvSpPr>
        <p:spPr>
          <a:xfrm>
            <a:off x="265120" y="3053142"/>
            <a:ext cx="5270588" cy="828000"/>
          </a:xfrm>
          <a:custGeom>
            <a:avLst/>
            <a:gdLst>
              <a:gd name="connsiteX0" fmla="*/ 0 w 2745170"/>
              <a:gd name="connsiteY0" fmla="*/ 125483 h 1254831"/>
              <a:gd name="connsiteX1" fmla="*/ 125483 w 2745170"/>
              <a:gd name="connsiteY1" fmla="*/ 0 h 1254831"/>
              <a:gd name="connsiteX2" fmla="*/ 2619687 w 2745170"/>
              <a:gd name="connsiteY2" fmla="*/ 0 h 1254831"/>
              <a:gd name="connsiteX3" fmla="*/ 2745170 w 2745170"/>
              <a:gd name="connsiteY3" fmla="*/ 125483 h 1254831"/>
              <a:gd name="connsiteX4" fmla="*/ 2745170 w 2745170"/>
              <a:gd name="connsiteY4" fmla="*/ 1129348 h 1254831"/>
              <a:gd name="connsiteX5" fmla="*/ 2619687 w 2745170"/>
              <a:gd name="connsiteY5" fmla="*/ 1254831 h 1254831"/>
              <a:gd name="connsiteX6" fmla="*/ 125483 w 2745170"/>
              <a:gd name="connsiteY6" fmla="*/ 1254831 h 1254831"/>
              <a:gd name="connsiteX7" fmla="*/ 0 w 2745170"/>
              <a:gd name="connsiteY7" fmla="*/ 1129348 h 1254831"/>
              <a:gd name="connsiteX8" fmla="*/ 0 w 2745170"/>
              <a:gd name="connsiteY8" fmla="*/ 125483 h 12548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745170" h="1254831">
                <a:moveTo>
                  <a:pt x="0" y="125483"/>
                </a:moveTo>
                <a:cubicBezTo>
                  <a:pt x="0" y="56181"/>
                  <a:pt x="56181" y="0"/>
                  <a:pt x="125483" y="0"/>
                </a:cubicBezTo>
                <a:lnTo>
                  <a:pt x="2619687" y="0"/>
                </a:lnTo>
                <a:cubicBezTo>
                  <a:pt x="2688989" y="0"/>
                  <a:pt x="2745170" y="56181"/>
                  <a:pt x="2745170" y="125483"/>
                </a:cubicBezTo>
                <a:lnTo>
                  <a:pt x="2745170" y="1129348"/>
                </a:lnTo>
                <a:cubicBezTo>
                  <a:pt x="2745170" y="1198650"/>
                  <a:pt x="2688989" y="1254831"/>
                  <a:pt x="2619687" y="1254831"/>
                </a:cubicBezTo>
                <a:lnTo>
                  <a:pt x="125483" y="1254831"/>
                </a:lnTo>
                <a:cubicBezTo>
                  <a:pt x="56181" y="1254831"/>
                  <a:pt x="0" y="1198650"/>
                  <a:pt x="0" y="1129348"/>
                </a:cubicBezTo>
                <a:lnTo>
                  <a:pt x="0" y="125483"/>
                </a:lnTo>
                <a:close/>
              </a:path>
            </a:pathLst>
          </a:custGeom>
          <a:ln w="38100">
            <a:solidFill>
              <a:srgbClr val="B1648F"/>
            </a:solidFill>
          </a:ln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235889" tIns="235889" rIns="235889" bIns="235889" numCol="1" spcCol="1270" anchor="ctr" anchorCtr="0">
            <a:noAutofit/>
          </a:bodyPr>
          <a:lstStyle/>
          <a:p>
            <a:pPr marL="0" marR="0" lvl="0" indent="0" algn="ctr" defTabSz="12446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A15A8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IR services are not used/relevant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A15A83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FC0F9F6B-8E77-EF63-6C3F-F405511DFFFA}"/>
              </a:ext>
            </a:extLst>
          </p:cNvPr>
          <p:cNvSpPr/>
          <p:nvPr/>
        </p:nvSpPr>
        <p:spPr>
          <a:xfrm>
            <a:off x="268976" y="2038435"/>
            <a:ext cx="5270588" cy="828000"/>
          </a:xfrm>
          <a:custGeom>
            <a:avLst/>
            <a:gdLst>
              <a:gd name="connsiteX0" fmla="*/ 0 w 2745170"/>
              <a:gd name="connsiteY0" fmla="*/ 125483 h 1254831"/>
              <a:gd name="connsiteX1" fmla="*/ 125483 w 2745170"/>
              <a:gd name="connsiteY1" fmla="*/ 0 h 1254831"/>
              <a:gd name="connsiteX2" fmla="*/ 2619687 w 2745170"/>
              <a:gd name="connsiteY2" fmla="*/ 0 h 1254831"/>
              <a:gd name="connsiteX3" fmla="*/ 2745170 w 2745170"/>
              <a:gd name="connsiteY3" fmla="*/ 125483 h 1254831"/>
              <a:gd name="connsiteX4" fmla="*/ 2745170 w 2745170"/>
              <a:gd name="connsiteY4" fmla="*/ 1129348 h 1254831"/>
              <a:gd name="connsiteX5" fmla="*/ 2619687 w 2745170"/>
              <a:gd name="connsiteY5" fmla="*/ 1254831 h 1254831"/>
              <a:gd name="connsiteX6" fmla="*/ 125483 w 2745170"/>
              <a:gd name="connsiteY6" fmla="*/ 1254831 h 1254831"/>
              <a:gd name="connsiteX7" fmla="*/ 0 w 2745170"/>
              <a:gd name="connsiteY7" fmla="*/ 1129348 h 1254831"/>
              <a:gd name="connsiteX8" fmla="*/ 0 w 2745170"/>
              <a:gd name="connsiteY8" fmla="*/ 125483 h 12548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745170" h="1254831">
                <a:moveTo>
                  <a:pt x="0" y="125483"/>
                </a:moveTo>
                <a:cubicBezTo>
                  <a:pt x="0" y="56181"/>
                  <a:pt x="56181" y="0"/>
                  <a:pt x="125483" y="0"/>
                </a:cubicBezTo>
                <a:lnTo>
                  <a:pt x="2619687" y="0"/>
                </a:lnTo>
                <a:cubicBezTo>
                  <a:pt x="2688989" y="0"/>
                  <a:pt x="2745170" y="56181"/>
                  <a:pt x="2745170" y="125483"/>
                </a:cubicBezTo>
                <a:lnTo>
                  <a:pt x="2745170" y="1129348"/>
                </a:lnTo>
                <a:cubicBezTo>
                  <a:pt x="2745170" y="1198650"/>
                  <a:pt x="2688989" y="1254831"/>
                  <a:pt x="2619687" y="1254831"/>
                </a:cubicBezTo>
                <a:lnTo>
                  <a:pt x="125483" y="1254831"/>
                </a:lnTo>
                <a:cubicBezTo>
                  <a:pt x="56181" y="1254831"/>
                  <a:pt x="0" y="1198650"/>
                  <a:pt x="0" y="1129348"/>
                </a:cubicBezTo>
                <a:lnTo>
                  <a:pt x="0" y="125483"/>
                </a:lnTo>
                <a:close/>
              </a:path>
            </a:pathLst>
          </a:custGeom>
          <a:ln w="38100">
            <a:solidFill>
              <a:srgbClr val="B1648F"/>
            </a:solidFill>
          </a:ln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235889" tIns="235889" rIns="235889" bIns="235889" numCol="1" spcCol="1270" anchor="ctr" anchorCtr="0">
            <a:noAutofit/>
          </a:bodyPr>
          <a:lstStyle/>
          <a:p>
            <a:pPr marL="0" marR="0" lvl="0" indent="0" algn="ctr" defTabSz="12446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A15A8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Not familiar with IR services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A15A83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25354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EB90A8-1B40-1F9A-169B-E3A08DEFD4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id="{D7711860-A784-F0E8-9314-44F865B985E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000"/>
          <a:stretch/>
        </p:blipFill>
        <p:spPr>
          <a:xfrm>
            <a:off x="0" y="0"/>
            <a:ext cx="12192000" cy="5486400"/>
          </a:xfrm>
          <a:prstGeom prst="rect">
            <a:avLst/>
          </a:prstGeom>
        </p:spPr>
      </p:pic>
      <p:sp>
        <p:nvSpPr>
          <p:cNvPr id="31" name="Title 1">
            <a:extLst>
              <a:ext uri="{FF2B5EF4-FFF2-40B4-BE49-F238E27FC236}">
                <a16:creationId xmlns:a16="http://schemas.microsoft.com/office/drawing/2014/main" id="{0575E8F3-A0F7-8C75-9C8C-4C7999C1FF56}"/>
              </a:ext>
            </a:extLst>
          </p:cNvPr>
          <p:cNvSpPr txBox="1">
            <a:spLocks/>
          </p:cNvSpPr>
          <p:nvPr/>
        </p:nvSpPr>
        <p:spPr>
          <a:xfrm>
            <a:off x="1643448" y="576000"/>
            <a:ext cx="9973751" cy="1325563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 baseline="0">
                <a:solidFill>
                  <a:srgbClr val="52BDEC"/>
                </a:solidFill>
                <a:latin typeface="Arial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4773"/>
                </a:solidFill>
                <a:effectLst/>
                <a:uLnTx/>
                <a:uFillTx/>
                <a:latin typeface="Arial" charset="0"/>
                <a:ea typeface="+mj-ea"/>
                <a:cs typeface="+mj-cs"/>
              </a:rPr>
              <a:t>What can we improve?</a:t>
            </a:r>
            <a:b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4773"/>
                </a:solidFill>
                <a:effectLst/>
                <a:uLnTx/>
                <a:uFillTx/>
                <a:latin typeface="Arial" charset="0"/>
                <a:ea typeface="+mj-ea"/>
                <a:cs typeface="+mj-cs"/>
              </a:rPr>
            </a:br>
            <a:endParaRPr kumimoji="0" lang="en-GB" sz="4000" b="1" i="0" u="none" strike="noStrike" kern="1200" cap="none" spc="0" normalizeH="0" baseline="0" noProof="0" dirty="0">
              <a:ln>
                <a:noFill/>
              </a:ln>
              <a:solidFill>
                <a:srgbClr val="004773"/>
              </a:solidFill>
              <a:effectLst/>
              <a:uLnTx/>
              <a:uFillTx/>
              <a:latin typeface="Arial" charset="0"/>
              <a:ea typeface="+mj-ea"/>
              <a:cs typeface="+mj-cs"/>
            </a:endParaRPr>
          </a:p>
        </p:txBody>
      </p:sp>
      <p:sp>
        <p:nvSpPr>
          <p:cNvPr id="32" name="Slide Number Placeholder 1">
            <a:extLst>
              <a:ext uri="{FF2B5EF4-FFF2-40B4-BE49-F238E27FC236}">
                <a16:creationId xmlns:a16="http://schemas.microsoft.com/office/drawing/2014/main" id="{0F082120-272F-FE2D-5E69-E04412DB91BB}"/>
              </a:ext>
            </a:extLst>
          </p:cNvPr>
          <p:cNvSpPr txBox="1">
            <a:spLocks/>
          </p:cNvSpPr>
          <p:nvPr/>
        </p:nvSpPr>
        <p:spPr>
          <a:xfrm>
            <a:off x="576000" y="6218376"/>
            <a:ext cx="648000" cy="648002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nl-NL"/>
            </a:defPPr>
            <a:lvl1pPr marL="0" algn="l" defTabSz="914400" rtl="0" eaLnBrk="1" latinLnBrk="0" hangingPunct="1">
              <a:defRPr sz="1200" kern="1200" baseline="0">
                <a:solidFill>
                  <a:schemeClr val="bg1"/>
                </a:solidFill>
                <a:latin typeface="Arial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800" dirty="0">
                <a:solidFill>
                  <a:srgbClr val="005E77"/>
                </a:solidFill>
              </a:rPr>
              <a:t>11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05E77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6E976CB-DAE0-1DD5-CDBB-54EF0872830B}"/>
              </a:ext>
            </a:extLst>
          </p:cNvPr>
          <p:cNvSpPr/>
          <p:nvPr/>
        </p:nvSpPr>
        <p:spPr>
          <a:xfrm>
            <a:off x="121534" y="2978559"/>
            <a:ext cx="5723681" cy="2455755"/>
          </a:xfrm>
          <a:prstGeom prst="rect">
            <a:avLst/>
          </a:prstGeom>
          <a:solidFill>
            <a:sysClr val="window" lastClr="FFFFFF">
              <a:alpha val="64000"/>
            </a:sysClr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Freeform: Shape 1">
            <a:extLst>
              <a:ext uri="{FF2B5EF4-FFF2-40B4-BE49-F238E27FC236}">
                <a16:creationId xmlns:a16="http://schemas.microsoft.com/office/drawing/2014/main" id="{91E011A9-3097-96A2-2A2C-4403F329455D}"/>
              </a:ext>
            </a:extLst>
          </p:cNvPr>
          <p:cNvSpPr/>
          <p:nvPr/>
        </p:nvSpPr>
        <p:spPr>
          <a:xfrm>
            <a:off x="268976" y="2038435"/>
            <a:ext cx="5270588" cy="828000"/>
          </a:xfrm>
          <a:custGeom>
            <a:avLst/>
            <a:gdLst>
              <a:gd name="connsiteX0" fmla="*/ 0 w 2745170"/>
              <a:gd name="connsiteY0" fmla="*/ 125483 h 1254831"/>
              <a:gd name="connsiteX1" fmla="*/ 125483 w 2745170"/>
              <a:gd name="connsiteY1" fmla="*/ 0 h 1254831"/>
              <a:gd name="connsiteX2" fmla="*/ 2619687 w 2745170"/>
              <a:gd name="connsiteY2" fmla="*/ 0 h 1254831"/>
              <a:gd name="connsiteX3" fmla="*/ 2745170 w 2745170"/>
              <a:gd name="connsiteY3" fmla="*/ 125483 h 1254831"/>
              <a:gd name="connsiteX4" fmla="*/ 2745170 w 2745170"/>
              <a:gd name="connsiteY4" fmla="*/ 1129348 h 1254831"/>
              <a:gd name="connsiteX5" fmla="*/ 2619687 w 2745170"/>
              <a:gd name="connsiteY5" fmla="*/ 1254831 h 1254831"/>
              <a:gd name="connsiteX6" fmla="*/ 125483 w 2745170"/>
              <a:gd name="connsiteY6" fmla="*/ 1254831 h 1254831"/>
              <a:gd name="connsiteX7" fmla="*/ 0 w 2745170"/>
              <a:gd name="connsiteY7" fmla="*/ 1129348 h 1254831"/>
              <a:gd name="connsiteX8" fmla="*/ 0 w 2745170"/>
              <a:gd name="connsiteY8" fmla="*/ 125483 h 12548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745170" h="1254831">
                <a:moveTo>
                  <a:pt x="0" y="125483"/>
                </a:moveTo>
                <a:cubicBezTo>
                  <a:pt x="0" y="56181"/>
                  <a:pt x="56181" y="0"/>
                  <a:pt x="125483" y="0"/>
                </a:cubicBezTo>
                <a:lnTo>
                  <a:pt x="2619687" y="0"/>
                </a:lnTo>
                <a:cubicBezTo>
                  <a:pt x="2688989" y="0"/>
                  <a:pt x="2745170" y="56181"/>
                  <a:pt x="2745170" y="125483"/>
                </a:cubicBezTo>
                <a:lnTo>
                  <a:pt x="2745170" y="1129348"/>
                </a:lnTo>
                <a:cubicBezTo>
                  <a:pt x="2745170" y="1198650"/>
                  <a:pt x="2688989" y="1254831"/>
                  <a:pt x="2619687" y="1254831"/>
                </a:cubicBezTo>
                <a:lnTo>
                  <a:pt x="125483" y="1254831"/>
                </a:lnTo>
                <a:cubicBezTo>
                  <a:pt x="56181" y="1254831"/>
                  <a:pt x="0" y="1198650"/>
                  <a:pt x="0" y="1129348"/>
                </a:cubicBezTo>
                <a:lnTo>
                  <a:pt x="0" y="125483"/>
                </a:lnTo>
                <a:close/>
              </a:path>
            </a:pathLst>
          </a:custGeom>
          <a:ln w="38100">
            <a:solidFill>
              <a:srgbClr val="B1648F"/>
            </a:solidFill>
          </a:ln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235889" tIns="235889" rIns="235889" bIns="235889" numCol="1" spcCol="1270" anchor="ctr" anchorCtr="0">
            <a:noAutofit/>
          </a:bodyPr>
          <a:lstStyle/>
          <a:p>
            <a:pPr marL="0" marR="0" lvl="0" indent="0" algn="ctr" defTabSz="12446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A15A8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Not familiar with IR services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A15A83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34EDBCE-A49C-B741-96C0-1A53115962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8045" y="2022956"/>
            <a:ext cx="5620934" cy="409687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0BD4773-BA89-2951-32AB-7C0D0F51A7AA}"/>
              </a:ext>
            </a:extLst>
          </p:cNvPr>
          <p:cNvSpPr txBox="1"/>
          <p:nvPr/>
        </p:nvSpPr>
        <p:spPr>
          <a:xfrm>
            <a:off x="1464197" y="6369316"/>
            <a:ext cx="61901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4773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https://bib.kuleuven.be/english/research/information-retrieval/</a:t>
            </a:r>
            <a:r>
              <a:rPr lang="en-US" dirty="0">
                <a:solidFill>
                  <a:srgbClr val="004773"/>
                </a:solidFill>
              </a:rPr>
              <a:t> </a:t>
            </a:r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8E7A576A-2656-587B-AF44-ADC9CA5A7A54}"/>
              </a:ext>
            </a:extLst>
          </p:cNvPr>
          <p:cNvSpPr/>
          <p:nvPr/>
        </p:nvSpPr>
        <p:spPr>
          <a:xfrm>
            <a:off x="265120" y="3053142"/>
            <a:ext cx="5270588" cy="828000"/>
          </a:xfrm>
          <a:custGeom>
            <a:avLst/>
            <a:gdLst>
              <a:gd name="connsiteX0" fmla="*/ 0 w 2745170"/>
              <a:gd name="connsiteY0" fmla="*/ 125483 h 1254831"/>
              <a:gd name="connsiteX1" fmla="*/ 125483 w 2745170"/>
              <a:gd name="connsiteY1" fmla="*/ 0 h 1254831"/>
              <a:gd name="connsiteX2" fmla="*/ 2619687 w 2745170"/>
              <a:gd name="connsiteY2" fmla="*/ 0 h 1254831"/>
              <a:gd name="connsiteX3" fmla="*/ 2745170 w 2745170"/>
              <a:gd name="connsiteY3" fmla="*/ 125483 h 1254831"/>
              <a:gd name="connsiteX4" fmla="*/ 2745170 w 2745170"/>
              <a:gd name="connsiteY4" fmla="*/ 1129348 h 1254831"/>
              <a:gd name="connsiteX5" fmla="*/ 2619687 w 2745170"/>
              <a:gd name="connsiteY5" fmla="*/ 1254831 h 1254831"/>
              <a:gd name="connsiteX6" fmla="*/ 125483 w 2745170"/>
              <a:gd name="connsiteY6" fmla="*/ 1254831 h 1254831"/>
              <a:gd name="connsiteX7" fmla="*/ 0 w 2745170"/>
              <a:gd name="connsiteY7" fmla="*/ 1129348 h 1254831"/>
              <a:gd name="connsiteX8" fmla="*/ 0 w 2745170"/>
              <a:gd name="connsiteY8" fmla="*/ 125483 h 12548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745170" h="1254831">
                <a:moveTo>
                  <a:pt x="0" y="125483"/>
                </a:moveTo>
                <a:cubicBezTo>
                  <a:pt x="0" y="56181"/>
                  <a:pt x="56181" y="0"/>
                  <a:pt x="125483" y="0"/>
                </a:cubicBezTo>
                <a:lnTo>
                  <a:pt x="2619687" y="0"/>
                </a:lnTo>
                <a:cubicBezTo>
                  <a:pt x="2688989" y="0"/>
                  <a:pt x="2745170" y="56181"/>
                  <a:pt x="2745170" y="125483"/>
                </a:cubicBezTo>
                <a:lnTo>
                  <a:pt x="2745170" y="1129348"/>
                </a:lnTo>
                <a:cubicBezTo>
                  <a:pt x="2745170" y="1198650"/>
                  <a:pt x="2688989" y="1254831"/>
                  <a:pt x="2619687" y="1254831"/>
                </a:cubicBezTo>
                <a:lnTo>
                  <a:pt x="125483" y="1254831"/>
                </a:lnTo>
                <a:cubicBezTo>
                  <a:pt x="56181" y="1254831"/>
                  <a:pt x="0" y="1198650"/>
                  <a:pt x="0" y="1129348"/>
                </a:cubicBezTo>
                <a:lnTo>
                  <a:pt x="0" y="125483"/>
                </a:lnTo>
                <a:close/>
              </a:path>
            </a:pathLst>
          </a:custGeom>
          <a:ln w="38100">
            <a:solidFill>
              <a:srgbClr val="B1648F"/>
            </a:solidFill>
          </a:ln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235889" tIns="235889" rIns="235889" bIns="235889" numCol="1" spcCol="1270" anchor="ctr" anchorCtr="0">
            <a:noAutofit/>
          </a:bodyPr>
          <a:lstStyle/>
          <a:p>
            <a:pPr marL="0" marR="0" lvl="0" indent="0" algn="ctr" defTabSz="12446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A15A8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IR services are not used/relevant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A15A83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D4AEBCC-048D-6260-C2A5-8E76A5899B84}"/>
              </a:ext>
            </a:extLst>
          </p:cNvPr>
          <p:cNvSpPr/>
          <p:nvPr/>
        </p:nvSpPr>
        <p:spPr>
          <a:xfrm>
            <a:off x="121534" y="3003629"/>
            <a:ext cx="5723681" cy="987937"/>
          </a:xfrm>
          <a:prstGeom prst="rect">
            <a:avLst/>
          </a:prstGeom>
          <a:solidFill>
            <a:schemeClr val="bg1">
              <a:alpha val="64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177828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BD08A9-3C21-F17E-68EE-15BBA9517A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id="{F8466298-1538-4BC1-163F-BAF775690D5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000"/>
          <a:stretch/>
        </p:blipFill>
        <p:spPr>
          <a:xfrm>
            <a:off x="0" y="0"/>
            <a:ext cx="12192000" cy="5486400"/>
          </a:xfrm>
          <a:prstGeom prst="rect">
            <a:avLst/>
          </a:prstGeom>
        </p:spPr>
      </p:pic>
      <p:sp>
        <p:nvSpPr>
          <p:cNvPr id="31" name="Title 1">
            <a:extLst>
              <a:ext uri="{FF2B5EF4-FFF2-40B4-BE49-F238E27FC236}">
                <a16:creationId xmlns:a16="http://schemas.microsoft.com/office/drawing/2014/main" id="{E6B29ECE-4488-D26C-D021-6A06C695F458}"/>
              </a:ext>
            </a:extLst>
          </p:cNvPr>
          <p:cNvSpPr txBox="1">
            <a:spLocks/>
          </p:cNvSpPr>
          <p:nvPr/>
        </p:nvSpPr>
        <p:spPr>
          <a:xfrm>
            <a:off x="1643448" y="576000"/>
            <a:ext cx="9973751" cy="1325563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 baseline="0">
                <a:solidFill>
                  <a:srgbClr val="52BDEC"/>
                </a:solidFill>
                <a:latin typeface="Arial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4773"/>
                </a:solidFill>
                <a:effectLst/>
                <a:uLnTx/>
                <a:uFillTx/>
                <a:latin typeface="Arial" charset="0"/>
                <a:ea typeface="+mj-ea"/>
                <a:cs typeface="+mj-cs"/>
              </a:rPr>
              <a:t>What can we improve?</a:t>
            </a:r>
            <a:b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4773"/>
                </a:solidFill>
                <a:effectLst/>
                <a:uLnTx/>
                <a:uFillTx/>
                <a:latin typeface="Arial" charset="0"/>
                <a:ea typeface="+mj-ea"/>
                <a:cs typeface="+mj-cs"/>
              </a:rPr>
            </a:br>
            <a:endParaRPr kumimoji="0" lang="en-GB" sz="4000" b="1" i="0" u="none" strike="noStrike" kern="1200" cap="none" spc="0" normalizeH="0" baseline="0" noProof="0" dirty="0">
              <a:ln>
                <a:noFill/>
              </a:ln>
              <a:solidFill>
                <a:srgbClr val="004773"/>
              </a:solidFill>
              <a:effectLst/>
              <a:uLnTx/>
              <a:uFillTx/>
              <a:latin typeface="Arial" charset="0"/>
              <a:ea typeface="+mj-ea"/>
              <a:cs typeface="+mj-cs"/>
            </a:endParaRPr>
          </a:p>
        </p:txBody>
      </p:sp>
      <p:sp>
        <p:nvSpPr>
          <p:cNvPr id="32" name="Slide Number Placeholder 1">
            <a:extLst>
              <a:ext uri="{FF2B5EF4-FFF2-40B4-BE49-F238E27FC236}">
                <a16:creationId xmlns:a16="http://schemas.microsoft.com/office/drawing/2014/main" id="{09373F77-DBF7-FEC2-9732-2AD04F74D9BB}"/>
              </a:ext>
            </a:extLst>
          </p:cNvPr>
          <p:cNvSpPr txBox="1">
            <a:spLocks/>
          </p:cNvSpPr>
          <p:nvPr/>
        </p:nvSpPr>
        <p:spPr>
          <a:xfrm>
            <a:off x="576000" y="6218376"/>
            <a:ext cx="648000" cy="648002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nl-NL"/>
            </a:defPPr>
            <a:lvl1pPr marL="0" algn="l" defTabSz="914400" rtl="0" eaLnBrk="1" latinLnBrk="0" hangingPunct="1">
              <a:defRPr sz="1200" kern="1200" baseline="0">
                <a:solidFill>
                  <a:schemeClr val="bg1"/>
                </a:solidFill>
                <a:latin typeface="Arial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800" dirty="0">
                <a:solidFill>
                  <a:srgbClr val="005E77"/>
                </a:solidFill>
              </a:rPr>
              <a:t>11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05E77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3BBDD35-5FDA-FB7C-728C-6D56E3A1540B}"/>
              </a:ext>
            </a:extLst>
          </p:cNvPr>
          <p:cNvSpPr/>
          <p:nvPr/>
        </p:nvSpPr>
        <p:spPr>
          <a:xfrm>
            <a:off x="121534" y="2978559"/>
            <a:ext cx="5723681" cy="2455755"/>
          </a:xfrm>
          <a:prstGeom prst="rect">
            <a:avLst/>
          </a:prstGeom>
          <a:solidFill>
            <a:sysClr val="window" lastClr="FFFFFF">
              <a:alpha val="64000"/>
            </a:sysClr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74A9C7D3-CD9D-7C9E-B869-652F35D24754}"/>
              </a:ext>
            </a:extLst>
          </p:cNvPr>
          <p:cNvSpPr/>
          <p:nvPr/>
        </p:nvSpPr>
        <p:spPr>
          <a:xfrm>
            <a:off x="265120" y="3053142"/>
            <a:ext cx="5270588" cy="828000"/>
          </a:xfrm>
          <a:custGeom>
            <a:avLst/>
            <a:gdLst>
              <a:gd name="connsiteX0" fmla="*/ 0 w 2745170"/>
              <a:gd name="connsiteY0" fmla="*/ 125483 h 1254831"/>
              <a:gd name="connsiteX1" fmla="*/ 125483 w 2745170"/>
              <a:gd name="connsiteY1" fmla="*/ 0 h 1254831"/>
              <a:gd name="connsiteX2" fmla="*/ 2619687 w 2745170"/>
              <a:gd name="connsiteY2" fmla="*/ 0 h 1254831"/>
              <a:gd name="connsiteX3" fmla="*/ 2745170 w 2745170"/>
              <a:gd name="connsiteY3" fmla="*/ 125483 h 1254831"/>
              <a:gd name="connsiteX4" fmla="*/ 2745170 w 2745170"/>
              <a:gd name="connsiteY4" fmla="*/ 1129348 h 1254831"/>
              <a:gd name="connsiteX5" fmla="*/ 2619687 w 2745170"/>
              <a:gd name="connsiteY5" fmla="*/ 1254831 h 1254831"/>
              <a:gd name="connsiteX6" fmla="*/ 125483 w 2745170"/>
              <a:gd name="connsiteY6" fmla="*/ 1254831 h 1254831"/>
              <a:gd name="connsiteX7" fmla="*/ 0 w 2745170"/>
              <a:gd name="connsiteY7" fmla="*/ 1129348 h 1254831"/>
              <a:gd name="connsiteX8" fmla="*/ 0 w 2745170"/>
              <a:gd name="connsiteY8" fmla="*/ 125483 h 12548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745170" h="1254831">
                <a:moveTo>
                  <a:pt x="0" y="125483"/>
                </a:moveTo>
                <a:cubicBezTo>
                  <a:pt x="0" y="56181"/>
                  <a:pt x="56181" y="0"/>
                  <a:pt x="125483" y="0"/>
                </a:cubicBezTo>
                <a:lnTo>
                  <a:pt x="2619687" y="0"/>
                </a:lnTo>
                <a:cubicBezTo>
                  <a:pt x="2688989" y="0"/>
                  <a:pt x="2745170" y="56181"/>
                  <a:pt x="2745170" y="125483"/>
                </a:cubicBezTo>
                <a:lnTo>
                  <a:pt x="2745170" y="1129348"/>
                </a:lnTo>
                <a:cubicBezTo>
                  <a:pt x="2745170" y="1198650"/>
                  <a:pt x="2688989" y="1254831"/>
                  <a:pt x="2619687" y="1254831"/>
                </a:cubicBezTo>
                <a:lnTo>
                  <a:pt x="125483" y="1254831"/>
                </a:lnTo>
                <a:cubicBezTo>
                  <a:pt x="56181" y="1254831"/>
                  <a:pt x="0" y="1198650"/>
                  <a:pt x="0" y="1129348"/>
                </a:cubicBezTo>
                <a:lnTo>
                  <a:pt x="0" y="125483"/>
                </a:lnTo>
                <a:close/>
              </a:path>
            </a:pathLst>
          </a:custGeom>
          <a:solidFill>
            <a:sysClr val="window" lastClr="FFFFFF">
              <a:alpha val="90000"/>
              <a:hueOff val="0"/>
              <a:satOff val="0"/>
              <a:lumOff val="0"/>
              <a:alphaOff val="0"/>
            </a:sysClr>
          </a:solidFill>
          <a:ln w="38100" cap="flat" cmpd="sng" algn="ctr">
            <a:solidFill>
              <a:srgbClr val="B1648F"/>
            </a:solidFill>
            <a:prstDash val="solid"/>
            <a:miter lim="800000"/>
          </a:ln>
          <a:effectLst/>
        </p:spPr>
        <p:txBody>
          <a:bodyPr spcFirstLastPara="0" vert="horz" wrap="square" lIns="235889" tIns="235889" rIns="235889" bIns="235889" numCol="1" spcCol="1270" anchor="ctr" anchorCtr="0">
            <a:noAutofit/>
          </a:bodyPr>
          <a:lstStyle/>
          <a:p>
            <a:pPr marL="0" marR="0" lvl="0" indent="0" algn="ctr" defTabSz="124460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A15A8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IR services are not used/relevant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A15A83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AB2C3DAE-C9D8-FB1B-ABEF-095EF704A063}"/>
              </a:ext>
            </a:extLst>
          </p:cNvPr>
          <p:cNvSpPr/>
          <p:nvPr/>
        </p:nvSpPr>
        <p:spPr>
          <a:xfrm>
            <a:off x="268976" y="2038435"/>
            <a:ext cx="5270588" cy="828000"/>
          </a:xfrm>
          <a:custGeom>
            <a:avLst/>
            <a:gdLst>
              <a:gd name="connsiteX0" fmla="*/ 0 w 2745170"/>
              <a:gd name="connsiteY0" fmla="*/ 125483 h 1254831"/>
              <a:gd name="connsiteX1" fmla="*/ 125483 w 2745170"/>
              <a:gd name="connsiteY1" fmla="*/ 0 h 1254831"/>
              <a:gd name="connsiteX2" fmla="*/ 2619687 w 2745170"/>
              <a:gd name="connsiteY2" fmla="*/ 0 h 1254831"/>
              <a:gd name="connsiteX3" fmla="*/ 2745170 w 2745170"/>
              <a:gd name="connsiteY3" fmla="*/ 125483 h 1254831"/>
              <a:gd name="connsiteX4" fmla="*/ 2745170 w 2745170"/>
              <a:gd name="connsiteY4" fmla="*/ 1129348 h 1254831"/>
              <a:gd name="connsiteX5" fmla="*/ 2619687 w 2745170"/>
              <a:gd name="connsiteY5" fmla="*/ 1254831 h 1254831"/>
              <a:gd name="connsiteX6" fmla="*/ 125483 w 2745170"/>
              <a:gd name="connsiteY6" fmla="*/ 1254831 h 1254831"/>
              <a:gd name="connsiteX7" fmla="*/ 0 w 2745170"/>
              <a:gd name="connsiteY7" fmla="*/ 1129348 h 1254831"/>
              <a:gd name="connsiteX8" fmla="*/ 0 w 2745170"/>
              <a:gd name="connsiteY8" fmla="*/ 125483 h 12548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745170" h="1254831">
                <a:moveTo>
                  <a:pt x="0" y="125483"/>
                </a:moveTo>
                <a:cubicBezTo>
                  <a:pt x="0" y="56181"/>
                  <a:pt x="56181" y="0"/>
                  <a:pt x="125483" y="0"/>
                </a:cubicBezTo>
                <a:lnTo>
                  <a:pt x="2619687" y="0"/>
                </a:lnTo>
                <a:cubicBezTo>
                  <a:pt x="2688989" y="0"/>
                  <a:pt x="2745170" y="56181"/>
                  <a:pt x="2745170" y="125483"/>
                </a:cubicBezTo>
                <a:lnTo>
                  <a:pt x="2745170" y="1129348"/>
                </a:lnTo>
                <a:cubicBezTo>
                  <a:pt x="2745170" y="1198650"/>
                  <a:pt x="2688989" y="1254831"/>
                  <a:pt x="2619687" y="1254831"/>
                </a:cubicBezTo>
                <a:lnTo>
                  <a:pt x="125483" y="1254831"/>
                </a:lnTo>
                <a:cubicBezTo>
                  <a:pt x="56181" y="1254831"/>
                  <a:pt x="0" y="1198650"/>
                  <a:pt x="0" y="1129348"/>
                </a:cubicBezTo>
                <a:lnTo>
                  <a:pt x="0" y="125483"/>
                </a:lnTo>
                <a:close/>
              </a:path>
            </a:pathLst>
          </a:custGeom>
          <a:solidFill>
            <a:sysClr val="window" lastClr="FFFFFF">
              <a:alpha val="90000"/>
              <a:hueOff val="0"/>
              <a:satOff val="0"/>
              <a:lumOff val="0"/>
              <a:alphaOff val="0"/>
            </a:sysClr>
          </a:solidFill>
          <a:ln w="38100" cap="flat" cmpd="sng" algn="ctr">
            <a:solidFill>
              <a:srgbClr val="B1648F"/>
            </a:solidFill>
            <a:prstDash val="solid"/>
            <a:miter lim="800000"/>
          </a:ln>
          <a:effectLst/>
        </p:spPr>
        <p:txBody>
          <a:bodyPr spcFirstLastPara="0" vert="horz" wrap="square" lIns="235889" tIns="235889" rIns="235889" bIns="235889" numCol="1" spcCol="1270" anchor="ctr" anchorCtr="0">
            <a:noAutofit/>
          </a:bodyPr>
          <a:lstStyle/>
          <a:p>
            <a:pPr marL="0" marR="0" lvl="0" indent="0" algn="ctr" defTabSz="124460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A15A8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Not familiar with IR services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A15A83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F5A86F1-5E97-1329-E860-418DA6C48461}"/>
              </a:ext>
            </a:extLst>
          </p:cNvPr>
          <p:cNvSpPr/>
          <p:nvPr/>
        </p:nvSpPr>
        <p:spPr>
          <a:xfrm>
            <a:off x="121533" y="1870899"/>
            <a:ext cx="5723681" cy="1034185"/>
          </a:xfrm>
          <a:prstGeom prst="rect">
            <a:avLst/>
          </a:prstGeom>
          <a:solidFill>
            <a:sysClr val="window" lastClr="FFFFFF">
              <a:alpha val="64000"/>
            </a:sysClr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3A02EBA0-F6C1-4AAC-6523-9DF56D1B8F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8045" y="2022956"/>
            <a:ext cx="5620934" cy="4096875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876CF010-01E8-5735-C3B1-5FBD2C10A7AF}"/>
              </a:ext>
            </a:extLst>
          </p:cNvPr>
          <p:cNvSpPr txBox="1"/>
          <p:nvPr/>
        </p:nvSpPr>
        <p:spPr>
          <a:xfrm>
            <a:off x="1464197" y="6369316"/>
            <a:ext cx="62824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4773"/>
                </a:solidFill>
                <a:effectLst/>
                <a:uLnTx/>
                <a:uFillTx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https://bib.kuleuven.be/english/research/information-retrieval/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4773"/>
                </a:solidFill>
                <a:effectLst/>
                <a:uLnTx/>
                <a:uFillTx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01150289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A7B7F4-F156-143F-D13B-DD24D32D61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id="{211C4303-6437-159B-0B9A-EE38F560571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000"/>
          <a:stretch/>
        </p:blipFill>
        <p:spPr>
          <a:xfrm>
            <a:off x="0" y="0"/>
            <a:ext cx="12192000" cy="5486400"/>
          </a:xfrm>
          <a:prstGeom prst="rect">
            <a:avLst/>
          </a:prstGeom>
        </p:spPr>
      </p:pic>
      <p:sp>
        <p:nvSpPr>
          <p:cNvPr id="31" name="Title 1">
            <a:extLst>
              <a:ext uri="{FF2B5EF4-FFF2-40B4-BE49-F238E27FC236}">
                <a16:creationId xmlns:a16="http://schemas.microsoft.com/office/drawing/2014/main" id="{23CFBC88-5579-4E33-61F9-38C839F49AC3}"/>
              </a:ext>
            </a:extLst>
          </p:cNvPr>
          <p:cNvSpPr txBox="1">
            <a:spLocks/>
          </p:cNvSpPr>
          <p:nvPr/>
        </p:nvSpPr>
        <p:spPr>
          <a:xfrm>
            <a:off x="1643448" y="576000"/>
            <a:ext cx="9973751" cy="1325563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 baseline="0">
                <a:solidFill>
                  <a:srgbClr val="52BDEC"/>
                </a:solidFill>
                <a:latin typeface="Arial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4773"/>
                </a:solidFill>
                <a:effectLst/>
                <a:uLnTx/>
                <a:uFillTx/>
                <a:latin typeface="Arial" charset="0"/>
                <a:ea typeface="+mj-ea"/>
                <a:cs typeface="+mj-cs"/>
              </a:rPr>
              <a:t>What can we improve?</a:t>
            </a:r>
            <a:b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4773"/>
                </a:solidFill>
                <a:effectLst/>
                <a:uLnTx/>
                <a:uFillTx/>
                <a:latin typeface="Arial" charset="0"/>
                <a:ea typeface="+mj-ea"/>
                <a:cs typeface="+mj-cs"/>
              </a:rPr>
            </a:br>
            <a:endParaRPr kumimoji="0" lang="en-GB" sz="4000" b="1" i="0" u="none" strike="noStrike" kern="1200" cap="none" spc="0" normalizeH="0" baseline="0" noProof="0" dirty="0">
              <a:ln>
                <a:noFill/>
              </a:ln>
              <a:solidFill>
                <a:srgbClr val="004773"/>
              </a:solidFill>
              <a:effectLst/>
              <a:uLnTx/>
              <a:uFillTx/>
              <a:latin typeface="Arial" charset="0"/>
              <a:ea typeface="+mj-ea"/>
              <a:cs typeface="+mj-cs"/>
            </a:endParaRPr>
          </a:p>
        </p:txBody>
      </p:sp>
      <p:sp>
        <p:nvSpPr>
          <p:cNvPr id="32" name="Slide Number Placeholder 1">
            <a:extLst>
              <a:ext uri="{FF2B5EF4-FFF2-40B4-BE49-F238E27FC236}">
                <a16:creationId xmlns:a16="http://schemas.microsoft.com/office/drawing/2014/main" id="{AFDB6651-CBC1-C218-D9A0-45EB857C9E56}"/>
              </a:ext>
            </a:extLst>
          </p:cNvPr>
          <p:cNvSpPr txBox="1">
            <a:spLocks/>
          </p:cNvSpPr>
          <p:nvPr/>
        </p:nvSpPr>
        <p:spPr>
          <a:xfrm>
            <a:off x="576000" y="6218376"/>
            <a:ext cx="648000" cy="648002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nl-NL"/>
            </a:defPPr>
            <a:lvl1pPr marL="0" algn="l" defTabSz="914400" rtl="0" eaLnBrk="1" latinLnBrk="0" hangingPunct="1">
              <a:defRPr sz="1200" kern="1200" baseline="0">
                <a:solidFill>
                  <a:schemeClr val="bg1"/>
                </a:solidFill>
                <a:latin typeface="Arial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800" dirty="0">
                <a:solidFill>
                  <a:srgbClr val="005E77"/>
                </a:solidFill>
              </a:rPr>
              <a:t>11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05E77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A16A9D7C-6724-9F5D-E180-749F116F1AFF}"/>
              </a:ext>
            </a:extLst>
          </p:cNvPr>
          <p:cNvSpPr/>
          <p:nvPr/>
        </p:nvSpPr>
        <p:spPr>
          <a:xfrm>
            <a:off x="265120" y="3053142"/>
            <a:ext cx="5270588" cy="828000"/>
          </a:xfrm>
          <a:custGeom>
            <a:avLst/>
            <a:gdLst>
              <a:gd name="connsiteX0" fmla="*/ 0 w 2745170"/>
              <a:gd name="connsiteY0" fmla="*/ 125483 h 1254831"/>
              <a:gd name="connsiteX1" fmla="*/ 125483 w 2745170"/>
              <a:gd name="connsiteY1" fmla="*/ 0 h 1254831"/>
              <a:gd name="connsiteX2" fmla="*/ 2619687 w 2745170"/>
              <a:gd name="connsiteY2" fmla="*/ 0 h 1254831"/>
              <a:gd name="connsiteX3" fmla="*/ 2745170 w 2745170"/>
              <a:gd name="connsiteY3" fmla="*/ 125483 h 1254831"/>
              <a:gd name="connsiteX4" fmla="*/ 2745170 w 2745170"/>
              <a:gd name="connsiteY4" fmla="*/ 1129348 h 1254831"/>
              <a:gd name="connsiteX5" fmla="*/ 2619687 w 2745170"/>
              <a:gd name="connsiteY5" fmla="*/ 1254831 h 1254831"/>
              <a:gd name="connsiteX6" fmla="*/ 125483 w 2745170"/>
              <a:gd name="connsiteY6" fmla="*/ 1254831 h 1254831"/>
              <a:gd name="connsiteX7" fmla="*/ 0 w 2745170"/>
              <a:gd name="connsiteY7" fmla="*/ 1129348 h 1254831"/>
              <a:gd name="connsiteX8" fmla="*/ 0 w 2745170"/>
              <a:gd name="connsiteY8" fmla="*/ 125483 h 12548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745170" h="1254831">
                <a:moveTo>
                  <a:pt x="0" y="125483"/>
                </a:moveTo>
                <a:cubicBezTo>
                  <a:pt x="0" y="56181"/>
                  <a:pt x="56181" y="0"/>
                  <a:pt x="125483" y="0"/>
                </a:cubicBezTo>
                <a:lnTo>
                  <a:pt x="2619687" y="0"/>
                </a:lnTo>
                <a:cubicBezTo>
                  <a:pt x="2688989" y="0"/>
                  <a:pt x="2745170" y="56181"/>
                  <a:pt x="2745170" y="125483"/>
                </a:cubicBezTo>
                <a:lnTo>
                  <a:pt x="2745170" y="1129348"/>
                </a:lnTo>
                <a:cubicBezTo>
                  <a:pt x="2745170" y="1198650"/>
                  <a:pt x="2688989" y="1254831"/>
                  <a:pt x="2619687" y="1254831"/>
                </a:cubicBezTo>
                <a:lnTo>
                  <a:pt x="125483" y="1254831"/>
                </a:lnTo>
                <a:cubicBezTo>
                  <a:pt x="56181" y="1254831"/>
                  <a:pt x="0" y="1198650"/>
                  <a:pt x="0" y="1129348"/>
                </a:cubicBezTo>
                <a:lnTo>
                  <a:pt x="0" y="125483"/>
                </a:lnTo>
                <a:close/>
              </a:path>
            </a:pathLst>
          </a:custGeom>
          <a:solidFill>
            <a:sysClr val="window" lastClr="FFFFFF">
              <a:alpha val="90000"/>
              <a:hueOff val="0"/>
              <a:satOff val="0"/>
              <a:lumOff val="0"/>
              <a:alphaOff val="0"/>
            </a:sysClr>
          </a:solidFill>
          <a:ln w="38100" cap="flat" cmpd="sng" algn="ctr">
            <a:solidFill>
              <a:srgbClr val="B1648F"/>
            </a:solidFill>
            <a:prstDash val="solid"/>
            <a:miter lim="800000"/>
          </a:ln>
          <a:effectLst/>
        </p:spPr>
        <p:txBody>
          <a:bodyPr spcFirstLastPara="0" vert="horz" wrap="square" lIns="235889" tIns="235889" rIns="235889" bIns="235889" numCol="1" spcCol="1270" anchor="ctr" anchorCtr="0">
            <a:noAutofit/>
          </a:bodyPr>
          <a:lstStyle/>
          <a:p>
            <a:pPr marL="0" marR="0" lvl="0" indent="0" algn="ctr" defTabSz="124460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A15A8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IR services are not used/relevant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A15A83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E3CAE0BE-5ACA-1FEC-0793-200CE792F23A}"/>
              </a:ext>
            </a:extLst>
          </p:cNvPr>
          <p:cNvSpPr/>
          <p:nvPr/>
        </p:nvSpPr>
        <p:spPr>
          <a:xfrm>
            <a:off x="268976" y="2038435"/>
            <a:ext cx="5270588" cy="828000"/>
          </a:xfrm>
          <a:custGeom>
            <a:avLst/>
            <a:gdLst>
              <a:gd name="connsiteX0" fmla="*/ 0 w 2745170"/>
              <a:gd name="connsiteY0" fmla="*/ 125483 h 1254831"/>
              <a:gd name="connsiteX1" fmla="*/ 125483 w 2745170"/>
              <a:gd name="connsiteY1" fmla="*/ 0 h 1254831"/>
              <a:gd name="connsiteX2" fmla="*/ 2619687 w 2745170"/>
              <a:gd name="connsiteY2" fmla="*/ 0 h 1254831"/>
              <a:gd name="connsiteX3" fmla="*/ 2745170 w 2745170"/>
              <a:gd name="connsiteY3" fmla="*/ 125483 h 1254831"/>
              <a:gd name="connsiteX4" fmla="*/ 2745170 w 2745170"/>
              <a:gd name="connsiteY4" fmla="*/ 1129348 h 1254831"/>
              <a:gd name="connsiteX5" fmla="*/ 2619687 w 2745170"/>
              <a:gd name="connsiteY5" fmla="*/ 1254831 h 1254831"/>
              <a:gd name="connsiteX6" fmla="*/ 125483 w 2745170"/>
              <a:gd name="connsiteY6" fmla="*/ 1254831 h 1254831"/>
              <a:gd name="connsiteX7" fmla="*/ 0 w 2745170"/>
              <a:gd name="connsiteY7" fmla="*/ 1129348 h 1254831"/>
              <a:gd name="connsiteX8" fmla="*/ 0 w 2745170"/>
              <a:gd name="connsiteY8" fmla="*/ 125483 h 12548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745170" h="1254831">
                <a:moveTo>
                  <a:pt x="0" y="125483"/>
                </a:moveTo>
                <a:cubicBezTo>
                  <a:pt x="0" y="56181"/>
                  <a:pt x="56181" y="0"/>
                  <a:pt x="125483" y="0"/>
                </a:cubicBezTo>
                <a:lnTo>
                  <a:pt x="2619687" y="0"/>
                </a:lnTo>
                <a:cubicBezTo>
                  <a:pt x="2688989" y="0"/>
                  <a:pt x="2745170" y="56181"/>
                  <a:pt x="2745170" y="125483"/>
                </a:cubicBezTo>
                <a:lnTo>
                  <a:pt x="2745170" y="1129348"/>
                </a:lnTo>
                <a:cubicBezTo>
                  <a:pt x="2745170" y="1198650"/>
                  <a:pt x="2688989" y="1254831"/>
                  <a:pt x="2619687" y="1254831"/>
                </a:cubicBezTo>
                <a:lnTo>
                  <a:pt x="125483" y="1254831"/>
                </a:lnTo>
                <a:cubicBezTo>
                  <a:pt x="56181" y="1254831"/>
                  <a:pt x="0" y="1198650"/>
                  <a:pt x="0" y="1129348"/>
                </a:cubicBezTo>
                <a:lnTo>
                  <a:pt x="0" y="125483"/>
                </a:lnTo>
                <a:close/>
              </a:path>
            </a:pathLst>
          </a:custGeom>
          <a:solidFill>
            <a:sysClr val="window" lastClr="FFFFFF">
              <a:alpha val="90000"/>
              <a:hueOff val="0"/>
              <a:satOff val="0"/>
              <a:lumOff val="0"/>
              <a:alphaOff val="0"/>
            </a:sysClr>
          </a:solidFill>
          <a:ln w="38100" cap="flat" cmpd="sng" algn="ctr">
            <a:solidFill>
              <a:srgbClr val="B1648F"/>
            </a:solidFill>
            <a:prstDash val="solid"/>
            <a:miter lim="800000"/>
          </a:ln>
          <a:effectLst/>
        </p:spPr>
        <p:txBody>
          <a:bodyPr spcFirstLastPara="0" vert="horz" wrap="square" lIns="235889" tIns="235889" rIns="235889" bIns="235889" numCol="1" spcCol="1270" anchor="ctr" anchorCtr="0">
            <a:noAutofit/>
          </a:bodyPr>
          <a:lstStyle/>
          <a:p>
            <a:pPr marL="0" marR="0" lvl="0" indent="0" algn="ctr" defTabSz="124460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A15A8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Not familiar with IR services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A15A83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891C790A-BD4F-A334-2AB5-8A67F572288C}"/>
              </a:ext>
            </a:extLst>
          </p:cNvPr>
          <p:cNvSpPr/>
          <p:nvPr/>
        </p:nvSpPr>
        <p:spPr>
          <a:xfrm>
            <a:off x="121533" y="1870899"/>
            <a:ext cx="5723681" cy="1034185"/>
          </a:xfrm>
          <a:prstGeom prst="rect">
            <a:avLst/>
          </a:prstGeom>
          <a:solidFill>
            <a:sysClr val="window" lastClr="FFFFFF">
              <a:alpha val="64000"/>
            </a:sysClr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2" name="Picture 21" descr="A person sitting in a chair with a person in the background&#10;&#10;AI-generated content may be incorrect.">
            <a:extLst>
              <a:ext uri="{FF2B5EF4-FFF2-40B4-BE49-F238E27FC236}">
                <a16:creationId xmlns:a16="http://schemas.microsoft.com/office/drawing/2014/main" id="{7E243801-79FA-7FB6-DF64-AA9BF31A41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8782" y="2038435"/>
            <a:ext cx="4347741" cy="3608625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99C919C5-F472-298B-7EC6-C11CA1E7B9A3}"/>
              </a:ext>
            </a:extLst>
          </p:cNvPr>
          <p:cNvSpPr txBox="1"/>
          <p:nvPr/>
        </p:nvSpPr>
        <p:spPr>
          <a:xfrm>
            <a:off x="5574947" y="2959310"/>
            <a:ext cx="54053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rgbClr val="A15A83"/>
                </a:solidFill>
                <a:effectLst/>
                <a:uLnTx/>
                <a:uFillTx/>
              </a:rPr>
              <a:t>?</a:t>
            </a: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A15A83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63955950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902658-6FBB-A724-4B3D-67DDFC4339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id="{59B402B3-4549-7E9C-8894-D9EB3D17DDA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000"/>
          <a:stretch/>
        </p:blipFill>
        <p:spPr>
          <a:xfrm>
            <a:off x="0" y="0"/>
            <a:ext cx="12192000" cy="5486400"/>
          </a:xfrm>
          <a:prstGeom prst="rect">
            <a:avLst/>
          </a:prstGeom>
        </p:spPr>
      </p:pic>
      <p:sp>
        <p:nvSpPr>
          <p:cNvPr id="31" name="Title 1">
            <a:extLst>
              <a:ext uri="{FF2B5EF4-FFF2-40B4-BE49-F238E27FC236}">
                <a16:creationId xmlns:a16="http://schemas.microsoft.com/office/drawing/2014/main" id="{5385B880-F1CF-CC9C-4837-401C9CCCFA55}"/>
              </a:ext>
            </a:extLst>
          </p:cNvPr>
          <p:cNvSpPr txBox="1">
            <a:spLocks/>
          </p:cNvSpPr>
          <p:nvPr/>
        </p:nvSpPr>
        <p:spPr>
          <a:xfrm>
            <a:off x="1643448" y="576000"/>
            <a:ext cx="9973751" cy="1325563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 baseline="0">
                <a:solidFill>
                  <a:srgbClr val="52BDEC"/>
                </a:solidFill>
                <a:latin typeface="Arial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4773"/>
                </a:solidFill>
                <a:effectLst/>
                <a:uLnTx/>
                <a:uFillTx/>
                <a:latin typeface="Arial" charset="0"/>
                <a:ea typeface="+mj-ea"/>
                <a:cs typeface="+mj-cs"/>
              </a:rPr>
              <a:t>Acknowledgements</a:t>
            </a:r>
            <a:endParaRPr kumimoji="0" lang="en-GB" sz="4000" b="1" i="0" u="none" strike="noStrike" kern="1200" cap="none" spc="0" normalizeH="0" baseline="0" noProof="0" dirty="0">
              <a:ln>
                <a:noFill/>
              </a:ln>
              <a:solidFill>
                <a:srgbClr val="004773"/>
              </a:solidFill>
              <a:effectLst/>
              <a:uLnTx/>
              <a:uFillTx/>
              <a:latin typeface="Arial" charset="0"/>
              <a:ea typeface="+mj-ea"/>
              <a:cs typeface="+mj-cs"/>
            </a:endParaRPr>
          </a:p>
        </p:txBody>
      </p:sp>
      <p:sp>
        <p:nvSpPr>
          <p:cNvPr id="32" name="Slide Number Placeholder 1">
            <a:extLst>
              <a:ext uri="{FF2B5EF4-FFF2-40B4-BE49-F238E27FC236}">
                <a16:creationId xmlns:a16="http://schemas.microsoft.com/office/drawing/2014/main" id="{6D1A42F5-228F-1A5F-BADE-4FD691B035A7}"/>
              </a:ext>
            </a:extLst>
          </p:cNvPr>
          <p:cNvSpPr txBox="1">
            <a:spLocks/>
          </p:cNvSpPr>
          <p:nvPr/>
        </p:nvSpPr>
        <p:spPr>
          <a:xfrm>
            <a:off x="576000" y="6218376"/>
            <a:ext cx="648000" cy="648002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nl-NL"/>
            </a:defPPr>
            <a:lvl1pPr marL="0" algn="l" defTabSz="914400" rtl="0" eaLnBrk="1" latinLnBrk="0" hangingPunct="1">
              <a:defRPr sz="1200" kern="1200" baseline="0">
                <a:solidFill>
                  <a:schemeClr val="bg1"/>
                </a:solidFill>
                <a:latin typeface="Arial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800" dirty="0">
                <a:solidFill>
                  <a:srgbClr val="005E77"/>
                </a:solidFill>
              </a:rPr>
              <a:t>12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05E77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FB75EC2-AEB1-84E1-5441-3546346EFA4D}"/>
              </a:ext>
            </a:extLst>
          </p:cNvPr>
          <p:cNvSpPr txBox="1"/>
          <p:nvPr/>
        </p:nvSpPr>
        <p:spPr>
          <a:xfrm>
            <a:off x="832104" y="6299087"/>
            <a:ext cx="71506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477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Contact: </a:t>
            </a:r>
            <a:r>
              <a:rPr kumimoji="0" lang="nl-BE" sz="2400" b="0" i="1" u="none" strike="noStrike" kern="1200" cap="none" spc="0" normalizeH="0" baseline="0" noProof="0" dirty="0">
                <a:ln>
                  <a:noFill/>
                </a:ln>
                <a:solidFill>
                  <a:srgbClr val="00477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onderzoek2bergen@kuleuven.be</a:t>
            </a:r>
            <a:r>
              <a:rPr kumimoji="0" lang="nl-BE" sz="2400" b="0" i="1" u="none" strike="noStrike" kern="1200" cap="none" spc="0" normalizeH="0" baseline="0" noProof="0" dirty="0">
                <a:ln>
                  <a:noFill/>
                </a:ln>
                <a:solidFill>
                  <a:srgbClr val="00477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endParaRPr kumimoji="0" lang="nl-BE" sz="2400" b="0" i="0" u="none" strike="noStrike" kern="1200" cap="none" spc="0" normalizeH="0" baseline="0" noProof="0" dirty="0">
              <a:ln>
                <a:noFill/>
              </a:ln>
              <a:solidFill>
                <a:srgbClr val="004773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Tijdelijke aanduiding voor inhoud 2">
            <a:extLst>
              <a:ext uri="{FF2B5EF4-FFF2-40B4-BE49-F238E27FC236}">
                <a16:creationId xmlns:a16="http://schemas.microsoft.com/office/drawing/2014/main" id="{6D8C033E-D09F-6C35-4AA3-B6E2B54C9B76}"/>
              </a:ext>
            </a:extLst>
          </p:cNvPr>
          <p:cNvSpPr txBox="1">
            <a:spLocks/>
          </p:cNvSpPr>
          <p:nvPr/>
        </p:nvSpPr>
        <p:spPr>
          <a:xfrm>
            <a:off x="-3120" y="2990483"/>
            <a:ext cx="2584450" cy="1058796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 baseline="0">
                <a:solidFill>
                  <a:srgbClr val="005E77"/>
                </a:solidFill>
                <a:latin typeface="Arial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 baseline="0">
                <a:solidFill>
                  <a:srgbClr val="005E77"/>
                </a:solidFill>
                <a:latin typeface="Arial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 baseline="0">
                <a:solidFill>
                  <a:srgbClr val="005E77"/>
                </a:solidFill>
                <a:latin typeface="Arial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 baseline="0">
                <a:solidFill>
                  <a:srgbClr val="005E77"/>
                </a:solidFill>
                <a:latin typeface="Arial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 baseline="0">
                <a:solidFill>
                  <a:srgbClr val="005E77"/>
                </a:solidFill>
                <a:latin typeface="Arial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5E77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Campus 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5E77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Arenberg</a:t>
            </a:r>
            <a:endParaRPr kumimoji="0" lang="nl-BE" sz="2400" b="1" i="0" u="none" strike="noStrike" kern="1200" cap="none" spc="0" normalizeH="0" baseline="0" noProof="0">
              <a:ln>
                <a:noFill/>
              </a:ln>
              <a:solidFill>
                <a:srgbClr val="005E77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10" name="Picture 9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E3317321-9DF8-0208-6573-2D082109B81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4" t="18597" r="5613" b="5479"/>
          <a:stretch/>
        </p:blipFill>
        <p:spPr>
          <a:xfrm>
            <a:off x="2589763" y="1875934"/>
            <a:ext cx="7012473" cy="4313924"/>
          </a:xfrm>
          <a:prstGeom prst="rect">
            <a:avLst/>
          </a:prstGeom>
        </p:spPr>
      </p:pic>
      <p:sp>
        <p:nvSpPr>
          <p:cNvPr id="11" name="Tijdelijke aanduiding voor inhoud 2">
            <a:extLst>
              <a:ext uri="{FF2B5EF4-FFF2-40B4-BE49-F238E27FC236}">
                <a16:creationId xmlns:a16="http://schemas.microsoft.com/office/drawing/2014/main" id="{CA35132A-B511-F47E-6391-8D46B9FB159C}"/>
              </a:ext>
            </a:extLst>
          </p:cNvPr>
          <p:cNvSpPr txBox="1">
            <a:spLocks/>
          </p:cNvSpPr>
          <p:nvPr/>
        </p:nvSpPr>
        <p:spPr>
          <a:xfrm>
            <a:off x="5458936" y="1532633"/>
            <a:ext cx="6619710" cy="491549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 baseline="0">
                <a:solidFill>
                  <a:srgbClr val="005E77"/>
                </a:solidFill>
                <a:latin typeface="Arial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 baseline="0">
                <a:solidFill>
                  <a:srgbClr val="005E77"/>
                </a:solidFill>
                <a:latin typeface="Arial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 baseline="0">
                <a:solidFill>
                  <a:srgbClr val="005E77"/>
                </a:solidFill>
                <a:latin typeface="Arial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 baseline="0">
                <a:solidFill>
                  <a:srgbClr val="005E77"/>
                </a:solidFill>
                <a:latin typeface="Arial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 baseline="0">
                <a:solidFill>
                  <a:srgbClr val="005E77"/>
                </a:solidFill>
                <a:latin typeface="Arial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nl-BE" sz="2400" b="0" i="0" u="none" strike="noStrike" kern="1200" cap="none" spc="0" normalizeH="0" baseline="0" noProof="0" dirty="0">
                <a:ln>
                  <a:noFill/>
                </a:ln>
                <a:solidFill>
                  <a:srgbClr val="005E77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Domain manager: Thomas Vandendriessche</a:t>
            </a:r>
          </a:p>
        </p:txBody>
      </p:sp>
      <p:sp>
        <p:nvSpPr>
          <p:cNvPr id="12" name="Tijdelijke aanduiding voor inhoud 2">
            <a:extLst>
              <a:ext uri="{FF2B5EF4-FFF2-40B4-BE49-F238E27FC236}">
                <a16:creationId xmlns:a16="http://schemas.microsoft.com/office/drawing/2014/main" id="{325DEEF1-6DC5-232A-BBE7-E8A39175F9E3}"/>
              </a:ext>
            </a:extLst>
          </p:cNvPr>
          <p:cNvSpPr txBox="1">
            <a:spLocks/>
          </p:cNvSpPr>
          <p:nvPr/>
        </p:nvSpPr>
        <p:spPr>
          <a:xfrm>
            <a:off x="9738488" y="3040909"/>
            <a:ext cx="2446365" cy="847779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 baseline="0">
                <a:solidFill>
                  <a:srgbClr val="005E77"/>
                </a:solidFill>
                <a:latin typeface="Arial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 baseline="0">
                <a:solidFill>
                  <a:srgbClr val="005E77"/>
                </a:solidFill>
                <a:latin typeface="Arial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 baseline="0">
                <a:solidFill>
                  <a:srgbClr val="005E77"/>
                </a:solidFill>
                <a:latin typeface="Arial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 baseline="0">
                <a:solidFill>
                  <a:srgbClr val="005E77"/>
                </a:solidFill>
                <a:latin typeface="Arial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 baseline="0">
                <a:solidFill>
                  <a:srgbClr val="005E77"/>
                </a:solidFill>
                <a:latin typeface="Arial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nl-BE" sz="2400" b="1" i="0" u="none" strike="noStrike" kern="1200" cap="none" spc="0" normalizeH="0" baseline="0" noProof="0" dirty="0">
                <a:ln>
                  <a:noFill/>
                </a:ln>
                <a:solidFill>
                  <a:srgbClr val="005E77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Learning Centre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nl-BE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5E77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Désiré</a:t>
            </a:r>
            <a:r>
              <a:rPr kumimoji="0" lang="nl-BE" sz="2400" b="1" i="0" u="none" strike="noStrike" kern="1200" cap="none" spc="0" normalizeH="0" baseline="0" noProof="0" dirty="0">
                <a:ln>
                  <a:noFill/>
                </a:ln>
                <a:solidFill>
                  <a:srgbClr val="005E77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Collen</a:t>
            </a:r>
          </a:p>
        </p:txBody>
      </p:sp>
    </p:spTree>
    <p:extLst>
      <p:ext uri="{BB962C8B-B14F-4D97-AF65-F5344CB8AC3E}">
        <p14:creationId xmlns:p14="http://schemas.microsoft.com/office/powerpoint/2010/main" val="324749787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82BA71EA-1C6E-577E-2FCE-22BA972E76D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223535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83723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882849-0E79-994D-250F-19BF255919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id="{12FE1D65-E378-CBA4-4023-BF0F5E3E43F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000"/>
          <a:stretch/>
        </p:blipFill>
        <p:spPr>
          <a:xfrm>
            <a:off x="0" y="0"/>
            <a:ext cx="12192000" cy="5486400"/>
          </a:xfrm>
          <a:prstGeom prst="rect">
            <a:avLst/>
          </a:prstGeom>
        </p:spPr>
      </p:pic>
      <p:sp>
        <p:nvSpPr>
          <p:cNvPr id="31" name="Title 1">
            <a:extLst>
              <a:ext uri="{FF2B5EF4-FFF2-40B4-BE49-F238E27FC236}">
                <a16:creationId xmlns:a16="http://schemas.microsoft.com/office/drawing/2014/main" id="{465EBFBC-4A11-ABE2-868D-D4F154EC6E4D}"/>
              </a:ext>
            </a:extLst>
          </p:cNvPr>
          <p:cNvSpPr txBox="1">
            <a:spLocks/>
          </p:cNvSpPr>
          <p:nvPr/>
        </p:nvSpPr>
        <p:spPr>
          <a:xfrm>
            <a:off x="1643448" y="576000"/>
            <a:ext cx="9973751" cy="1325563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 baseline="0">
                <a:solidFill>
                  <a:srgbClr val="52BDEC"/>
                </a:solidFill>
                <a:latin typeface="Arial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4773"/>
                </a:solidFill>
                <a:effectLst/>
                <a:uLnTx/>
                <a:uFillTx/>
                <a:latin typeface="Arial" charset="0"/>
                <a:ea typeface="+mj-ea"/>
                <a:cs typeface="+mj-cs"/>
              </a:rPr>
              <a:t>What services do we provide?</a:t>
            </a:r>
            <a:endParaRPr kumimoji="0" lang="en-GB" sz="4000" b="1" i="0" u="none" strike="noStrike" kern="1200" cap="none" spc="0" normalizeH="0" baseline="0" noProof="0" dirty="0">
              <a:ln>
                <a:noFill/>
              </a:ln>
              <a:solidFill>
                <a:srgbClr val="004773"/>
              </a:solidFill>
              <a:effectLst/>
              <a:uLnTx/>
              <a:uFillTx/>
              <a:latin typeface="Arial" charset="0"/>
              <a:ea typeface="+mj-ea"/>
              <a:cs typeface="+mj-cs"/>
            </a:endParaRPr>
          </a:p>
        </p:txBody>
      </p:sp>
      <p:sp>
        <p:nvSpPr>
          <p:cNvPr id="32" name="Slide Number Placeholder 1">
            <a:extLst>
              <a:ext uri="{FF2B5EF4-FFF2-40B4-BE49-F238E27FC236}">
                <a16:creationId xmlns:a16="http://schemas.microsoft.com/office/drawing/2014/main" id="{0AFBCC66-630D-3D67-DE12-DA0EE8B084FF}"/>
              </a:ext>
            </a:extLst>
          </p:cNvPr>
          <p:cNvSpPr txBox="1">
            <a:spLocks/>
          </p:cNvSpPr>
          <p:nvPr/>
        </p:nvSpPr>
        <p:spPr>
          <a:xfrm>
            <a:off x="576000" y="6218376"/>
            <a:ext cx="648000" cy="648002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nl-NL"/>
            </a:defPPr>
            <a:lvl1pPr marL="0" algn="l" defTabSz="914400" rtl="0" eaLnBrk="1" latinLnBrk="0" hangingPunct="1">
              <a:defRPr sz="1200" kern="1200" baseline="0">
                <a:solidFill>
                  <a:schemeClr val="bg1"/>
                </a:solidFill>
                <a:latin typeface="Arial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5E77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2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D0759CB8-66EB-27C2-4DB6-5E7C47E40D2A}"/>
              </a:ext>
            </a:extLst>
          </p:cNvPr>
          <p:cNvSpPr txBox="1">
            <a:spLocks/>
          </p:cNvSpPr>
          <p:nvPr/>
        </p:nvSpPr>
        <p:spPr>
          <a:xfrm>
            <a:off x="576000" y="1606378"/>
            <a:ext cx="11041200" cy="437773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 baseline="0">
                <a:solidFill>
                  <a:srgbClr val="005E77"/>
                </a:solidFill>
                <a:latin typeface="Arial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 baseline="0">
                <a:solidFill>
                  <a:srgbClr val="005E77"/>
                </a:solidFill>
                <a:latin typeface="Arial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 baseline="0">
                <a:solidFill>
                  <a:srgbClr val="005E77"/>
                </a:solidFill>
                <a:latin typeface="Arial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 baseline="0">
                <a:solidFill>
                  <a:srgbClr val="005E77"/>
                </a:solidFill>
                <a:latin typeface="Arial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 baseline="0">
                <a:solidFill>
                  <a:srgbClr val="005E77"/>
                </a:solidFill>
                <a:latin typeface="Arial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5E77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KU Leuven Libraries 2Bergen offers a broad range of research support services that fall under three main domains: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005E77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005E77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5E77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9000041A-9F4A-3A14-CBEE-D601E9E1E367}"/>
              </a:ext>
            </a:extLst>
          </p:cNvPr>
          <p:cNvSpPr/>
          <p:nvPr/>
        </p:nvSpPr>
        <p:spPr>
          <a:xfrm>
            <a:off x="960963" y="2588756"/>
            <a:ext cx="6667125" cy="965184"/>
          </a:xfrm>
          <a:prstGeom prst="roundRect">
            <a:avLst/>
          </a:prstGeom>
          <a:solidFill>
            <a:srgbClr val="1A8CB0"/>
          </a:solidFill>
          <a:ln w="12700" cap="flat" cmpd="sng" algn="ctr">
            <a:solidFill>
              <a:sysClr val="window" lastClr="FFFFFF">
                <a:hueOff val="0"/>
                <a:satOff val="0"/>
                <a:lumOff val="0"/>
                <a:alphaOff val="0"/>
              </a:sysClr>
            </a:solidFill>
            <a:prstDash val="solid"/>
            <a:miter lim="800000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14F0DB64-767D-8498-80F3-F608AA7FF8A3}"/>
              </a:ext>
            </a:extLst>
          </p:cNvPr>
          <p:cNvSpPr/>
          <p:nvPr/>
        </p:nvSpPr>
        <p:spPr>
          <a:xfrm>
            <a:off x="1235671" y="2778894"/>
            <a:ext cx="6667125" cy="965184"/>
          </a:xfrm>
          <a:custGeom>
            <a:avLst/>
            <a:gdLst>
              <a:gd name="connsiteX0" fmla="*/ 0 w 2745170"/>
              <a:gd name="connsiteY0" fmla="*/ 125483 h 1254831"/>
              <a:gd name="connsiteX1" fmla="*/ 125483 w 2745170"/>
              <a:gd name="connsiteY1" fmla="*/ 0 h 1254831"/>
              <a:gd name="connsiteX2" fmla="*/ 2619687 w 2745170"/>
              <a:gd name="connsiteY2" fmla="*/ 0 h 1254831"/>
              <a:gd name="connsiteX3" fmla="*/ 2745170 w 2745170"/>
              <a:gd name="connsiteY3" fmla="*/ 125483 h 1254831"/>
              <a:gd name="connsiteX4" fmla="*/ 2745170 w 2745170"/>
              <a:gd name="connsiteY4" fmla="*/ 1129348 h 1254831"/>
              <a:gd name="connsiteX5" fmla="*/ 2619687 w 2745170"/>
              <a:gd name="connsiteY5" fmla="*/ 1254831 h 1254831"/>
              <a:gd name="connsiteX6" fmla="*/ 125483 w 2745170"/>
              <a:gd name="connsiteY6" fmla="*/ 1254831 h 1254831"/>
              <a:gd name="connsiteX7" fmla="*/ 0 w 2745170"/>
              <a:gd name="connsiteY7" fmla="*/ 1129348 h 1254831"/>
              <a:gd name="connsiteX8" fmla="*/ 0 w 2745170"/>
              <a:gd name="connsiteY8" fmla="*/ 125483 h 12548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745170" h="1254831">
                <a:moveTo>
                  <a:pt x="0" y="125483"/>
                </a:moveTo>
                <a:cubicBezTo>
                  <a:pt x="0" y="56181"/>
                  <a:pt x="56181" y="0"/>
                  <a:pt x="125483" y="0"/>
                </a:cubicBezTo>
                <a:lnTo>
                  <a:pt x="2619687" y="0"/>
                </a:lnTo>
                <a:cubicBezTo>
                  <a:pt x="2688989" y="0"/>
                  <a:pt x="2745170" y="56181"/>
                  <a:pt x="2745170" y="125483"/>
                </a:cubicBezTo>
                <a:lnTo>
                  <a:pt x="2745170" y="1129348"/>
                </a:lnTo>
                <a:cubicBezTo>
                  <a:pt x="2745170" y="1198650"/>
                  <a:pt x="2688989" y="1254831"/>
                  <a:pt x="2619687" y="1254831"/>
                </a:cubicBezTo>
                <a:lnTo>
                  <a:pt x="125483" y="1254831"/>
                </a:lnTo>
                <a:cubicBezTo>
                  <a:pt x="56181" y="1254831"/>
                  <a:pt x="0" y="1198650"/>
                  <a:pt x="0" y="1129348"/>
                </a:cubicBezTo>
                <a:lnTo>
                  <a:pt x="0" y="125483"/>
                </a:lnTo>
                <a:close/>
              </a:path>
            </a:pathLst>
          </a:custGeom>
          <a:solidFill>
            <a:sysClr val="window" lastClr="FFFFFF">
              <a:alpha val="90000"/>
              <a:hueOff val="0"/>
              <a:satOff val="0"/>
              <a:lumOff val="0"/>
              <a:alphaOff val="0"/>
            </a:sysClr>
          </a:solidFill>
          <a:ln w="12700" cap="flat" cmpd="sng" algn="ctr">
            <a:solidFill>
              <a:srgbClr val="4472C4">
                <a:hueOff val="0"/>
                <a:satOff val="0"/>
                <a:lumOff val="0"/>
                <a:alphaOff val="0"/>
              </a:srgbClr>
            </a:solidFill>
            <a:prstDash val="solid"/>
            <a:miter lim="800000"/>
          </a:ln>
          <a:effectLst/>
        </p:spPr>
        <p:txBody>
          <a:bodyPr spcFirstLastPara="0" vert="horz" wrap="square" lIns="235889" tIns="235889" rIns="235889" bIns="235889" numCol="1" spcCol="1270" anchor="ctr" anchorCtr="0">
            <a:noAutofit/>
          </a:bodyPr>
          <a:lstStyle/>
          <a:p>
            <a:pPr marL="0" marR="0" lvl="0" indent="0" algn="ctr" defTabSz="124460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B3D4D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Information Retrieval (IR)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2ADC7D81-07F7-71F7-2375-02BC592A2989}"/>
              </a:ext>
            </a:extLst>
          </p:cNvPr>
          <p:cNvSpPr/>
          <p:nvPr/>
        </p:nvSpPr>
        <p:spPr>
          <a:xfrm>
            <a:off x="2128670" y="3849167"/>
            <a:ext cx="4253206" cy="1212317"/>
          </a:xfrm>
          <a:prstGeom prst="roundRect">
            <a:avLst/>
          </a:prstGeom>
          <a:solidFill>
            <a:srgbClr val="5FC199"/>
          </a:solidFill>
          <a:ln w="12700" cap="flat" cmpd="sng" algn="ctr">
            <a:solidFill>
              <a:sysClr val="window" lastClr="FFFFFF">
                <a:hueOff val="0"/>
                <a:satOff val="0"/>
                <a:lumOff val="0"/>
                <a:alphaOff val="0"/>
              </a:sysClr>
            </a:solidFill>
            <a:prstDash val="solid"/>
            <a:miter lim="800000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6A6C720D-186B-8D7F-30F3-E2662F972A59}"/>
              </a:ext>
            </a:extLst>
          </p:cNvPr>
          <p:cNvSpPr/>
          <p:nvPr/>
        </p:nvSpPr>
        <p:spPr>
          <a:xfrm>
            <a:off x="2403378" y="4039306"/>
            <a:ext cx="4253206" cy="1071538"/>
          </a:xfrm>
          <a:custGeom>
            <a:avLst/>
            <a:gdLst>
              <a:gd name="connsiteX0" fmla="*/ 0 w 2745170"/>
              <a:gd name="connsiteY0" fmla="*/ 125483 h 1254831"/>
              <a:gd name="connsiteX1" fmla="*/ 125483 w 2745170"/>
              <a:gd name="connsiteY1" fmla="*/ 0 h 1254831"/>
              <a:gd name="connsiteX2" fmla="*/ 2619687 w 2745170"/>
              <a:gd name="connsiteY2" fmla="*/ 0 h 1254831"/>
              <a:gd name="connsiteX3" fmla="*/ 2745170 w 2745170"/>
              <a:gd name="connsiteY3" fmla="*/ 125483 h 1254831"/>
              <a:gd name="connsiteX4" fmla="*/ 2745170 w 2745170"/>
              <a:gd name="connsiteY4" fmla="*/ 1129348 h 1254831"/>
              <a:gd name="connsiteX5" fmla="*/ 2619687 w 2745170"/>
              <a:gd name="connsiteY5" fmla="*/ 1254831 h 1254831"/>
              <a:gd name="connsiteX6" fmla="*/ 125483 w 2745170"/>
              <a:gd name="connsiteY6" fmla="*/ 1254831 h 1254831"/>
              <a:gd name="connsiteX7" fmla="*/ 0 w 2745170"/>
              <a:gd name="connsiteY7" fmla="*/ 1129348 h 1254831"/>
              <a:gd name="connsiteX8" fmla="*/ 0 w 2745170"/>
              <a:gd name="connsiteY8" fmla="*/ 125483 h 12548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745170" h="1254831">
                <a:moveTo>
                  <a:pt x="0" y="125483"/>
                </a:moveTo>
                <a:cubicBezTo>
                  <a:pt x="0" y="56181"/>
                  <a:pt x="56181" y="0"/>
                  <a:pt x="125483" y="0"/>
                </a:cubicBezTo>
                <a:lnTo>
                  <a:pt x="2619687" y="0"/>
                </a:lnTo>
                <a:cubicBezTo>
                  <a:pt x="2688989" y="0"/>
                  <a:pt x="2745170" y="56181"/>
                  <a:pt x="2745170" y="125483"/>
                </a:cubicBezTo>
                <a:lnTo>
                  <a:pt x="2745170" y="1129348"/>
                </a:lnTo>
                <a:cubicBezTo>
                  <a:pt x="2745170" y="1198650"/>
                  <a:pt x="2688989" y="1254831"/>
                  <a:pt x="2619687" y="1254831"/>
                </a:cubicBezTo>
                <a:lnTo>
                  <a:pt x="125483" y="1254831"/>
                </a:lnTo>
                <a:cubicBezTo>
                  <a:pt x="56181" y="1254831"/>
                  <a:pt x="0" y="1198650"/>
                  <a:pt x="0" y="1129348"/>
                </a:cubicBezTo>
                <a:lnTo>
                  <a:pt x="0" y="125483"/>
                </a:lnTo>
                <a:close/>
              </a:path>
            </a:pathLst>
          </a:custGeom>
          <a:solidFill>
            <a:sysClr val="window" lastClr="FFFFFF">
              <a:alpha val="90000"/>
              <a:hueOff val="0"/>
              <a:satOff val="0"/>
              <a:lumOff val="0"/>
              <a:alphaOff val="0"/>
            </a:sysClr>
          </a:solidFill>
          <a:ln w="12700" cap="flat" cmpd="sng" algn="ctr">
            <a:solidFill>
              <a:srgbClr val="2F795B"/>
            </a:solidFill>
            <a:prstDash val="solid"/>
            <a:miter lim="800000"/>
          </a:ln>
          <a:effectLst/>
        </p:spPr>
        <p:txBody>
          <a:bodyPr spcFirstLastPara="0" vert="horz" wrap="square" lIns="235889" tIns="235889" rIns="235889" bIns="235889" numCol="1" spcCol="1270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235B4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Training</a:t>
            </a:r>
            <a:endParaRPr kumimoji="0" lang="nl-BE" sz="2400" b="1" i="0" u="none" strike="noStrike" kern="0" cap="none" spc="0" normalizeH="0" baseline="0" noProof="0" dirty="0">
              <a:ln>
                <a:noFill/>
              </a:ln>
              <a:solidFill>
                <a:srgbClr val="235B4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235B4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Sessions</a:t>
            </a:r>
            <a:endParaRPr kumimoji="0" lang="nl-BE" sz="2000" b="0" i="0" u="none" strike="noStrike" kern="0" cap="none" spc="0" normalizeH="0" baseline="0" noProof="0" dirty="0">
              <a:ln>
                <a:noFill/>
              </a:ln>
              <a:solidFill>
                <a:srgbClr val="235B4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235B4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Customized training</a:t>
            </a:r>
            <a:endParaRPr kumimoji="0" lang="nl-BE" sz="2000" b="0" i="0" u="none" strike="noStrike" kern="0" cap="none" spc="0" normalizeH="0" baseline="0" noProof="0" dirty="0">
              <a:ln>
                <a:noFill/>
              </a:ln>
              <a:solidFill>
                <a:srgbClr val="235B4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CFAD5D56-930D-A19D-7B24-5BF6EF6D93D1}"/>
              </a:ext>
            </a:extLst>
          </p:cNvPr>
          <p:cNvSpPr/>
          <p:nvPr/>
        </p:nvSpPr>
        <p:spPr>
          <a:xfrm>
            <a:off x="7054483" y="3849167"/>
            <a:ext cx="4253206" cy="1212317"/>
          </a:xfrm>
          <a:prstGeom prst="roundRect">
            <a:avLst/>
          </a:prstGeom>
          <a:solidFill>
            <a:srgbClr val="5FC199"/>
          </a:solidFill>
          <a:ln w="12700" cap="flat" cmpd="sng" algn="ctr">
            <a:solidFill>
              <a:sysClr val="window" lastClr="FFFFFF">
                <a:hueOff val="0"/>
                <a:satOff val="0"/>
                <a:lumOff val="0"/>
                <a:alphaOff val="0"/>
              </a:sysClr>
            </a:solidFill>
            <a:prstDash val="solid"/>
            <a:miter lim="800000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98126C42-750A-C457-E8C4-2AEE3B57863C}"/>
              </a:ext>
            </a:extLst>
          </p:cNvPr>
          <p:cNvSpPr/>
          <p:nvPr/>
        </p:nvSpPr>
        <p:spPr>
          <a:xfrm>
            <a:off x="7329191" y="4039306"/>
            <a:ext cx="4253206" cy="1071538"/>
          </a:xfrm>
          <a:custGeom>
            <a:avLst/>
            <a:gdLst>
              <a:gd name="connsiteX0" fmla="*/ 0 w 2745170"/>
              <a:gd name="connsiteY0" fmla="*/ 125483 h 1254831"/>
              <a:gd name="connsiteX1" fmla="*/ 125483 w 2745170"/>
              <a:gd name="connsiteY1" fmla="*/ 0 h 1254831"/>
              <a:gd name="connsiteX2" fmla="*/ 2619687 w 2745170"/>
              <a:gd name="connsiteY2" fmla="*/ 0 h 1254831"/>
              <a:gd name="connsiteX3" fmla="*/ 2745170 w 2745170"/>
              <a:gd name="connsiteY3" fmla="*/ 125483 h 1254831"/>
              <a:gd name="connsiteX4" fmla="*/ 2745170 w 2745170"/>
              <a:gd name="connsiteY4" fmla="*/ 1129348 h 1254831"/>
              <a:gd name="connsiteX5" fmla="*/ 2619687 w 2745170"/>
              <a:gd name="connsiteY5" fmla="*/ 1254831 h 1254831"/>
              <a:gd name="connsiteX6" fmla="*/ 125483 w 2745170"/>
              <a:gd name="connsiteY6" fmla="*/ 1254831 h 1254831"/>
              <a:gd name="connsiteX7" fmla="*/ 0 w 2745170"/>
              <a:gd name="connsiteY7" fmla="*/ 1129348 h 1254831"/>
              <a:gd name="connsiteX8" fmla="*/ 0 w 2745170"/>
              <a:gd name="connsiteY8" fmla="*/ 125483 h 12548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745170" h="1254831">
                <a:moveTo>
                  <a:pt x="0" y="125483"/>
                </a:moveTo>
                <a:cubicBezTo>
                  <a:pt x="0" y="56181"/>
                  <a:pt x="56181" y="0"/>
                  <a:pt x="125483" y="0"/>
                </a:cubicBezTo>
                <a:lnTo>
                  <a:pt x="2619687" y="0"/>
                </a:lnTo>
                <a:cubicBezTo>
                  <a:pt x="2688989" y="0"/>
                  <a:pt x="2745170" y="56181"/>
                  <a:pt x="2745170" y="125483"/>
                </a:cubicBezTo>
                <a:lnTo>
                  <a:pt x="2745170" y="1129348"/>
                </a:lnTo>
                <a:cubicBezTo>
                  <a:pt x="2745170" y="1198650"/>
                  <a:pt x="2688989" y="1254831"/>
                  <a:pt x="2619687" y="1254831"/>
                </a:cubicBezTo>
                <a:lnTo>
                  <a:pt x="125483" y="1254831"/>
                </a:lnTo>
                <a:cubicBezTo>
                  <a:pt x="56181" y="1254831"/>
                  <a:pt x="0" y="1198650"/>
                  <a:pt x="0" y="1129348"/>
                </a:cubicBezTo>
                <a:lnTo>
                  <a:pt x="0" y="125483"/>
                </a:lnTo>
                <a:close/>
              </a:path>
            </a:pathLst>
          </a:custGeom>
          <a:solidFill>
            <a:sysClr val="window" lastClr="FFFFFF">
              <a:alpha val="90000"/>
              <a:hueOff val="0"/>
              <a:satOff val="0"/>
              <a:lumOff val="0"/>
              <a:alphaOff val="0"/>
            </a:sysClr>
          </a:solidFill>
          <a:ln w="12700" cap="flat" cmpd="sng" algn="ctr">
            <a:solidFill>
              <a:srgbClr val="2F795B"/>
            </a:solidFill>
            <a:prstDash val="solid"/>
            <a:miter lim="800000"/>
          </a:ln>
          <a:effectLst/>
        </p:spPr>
        <p:txBody>
          <a:bodyPr spcFirstLastPara="0" vert="horz" wrap="square" lIns="235889" tIns="235889" rIns="235889" bIns="235889" numCol="1" spcCol="1270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235B4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Consultation</a:t>
            </a:r>
            <a:endParaRPr kumimoji="0" lang="nl-BE" sz="2400" b="1" i="0" u="none" strike="noStrike" kern="0" cap="none" spc="0" normalizeH="0" baseline="0" noProof="0" dirty="0">
              <a:ln>
                <a:noFill/>
              </a:ln>
              <a:solidFill>
                <a:srgbClr val="235B4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235B4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1-on-1 meeting</a:t>
            </a:r>
            <a:endParaRPr kumimoji="0" lang="nl-BE" sz="2000" b="0" i="0" u="none" strike="noStrike" kern="0" cap="none" spc="0" normalizeH="0" baseline="0" noProof="0" dirty="0">
              <a:ln>
                <a:noFill/>
              </a:ln>
              <a:solidFill>
                <a:srgbClr val="235B4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235B4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Group meeting</a:t>
            </a:r>
            <a:endParaRPr kumimoji="0" lang="nl-BE" sz="2000" b="0" i="0" u="none" strike="noStrike" kern="0" cap="none" spc="0" normalizeH="0" baseline="0" noProof="0" dirty="0">
              <a:ln>
                <a:noFill/>
              </a:ln>
              <a:solidFill>
                <a:srgbClr val="235B4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52F19FF4-D9A9-46CD-5DC9-4C7CCF3E360A}"/>
              </a:ext>
            </a:extLst>
          </p:cNvPr>
          <p:cNvSpPr/>
          <p:nvPr/>
        </p:nvSpPr>
        <p:spPr>
          <a:xfrm>
            <a:off x="2454729" y="5209066"/>
            <a:ext cx="9127667" cy="965184"/>
          </a:xfrm>
          <a:custGeom>
            <a:avLst/>
            <a:gdLst>
              <a:gd name="connsiteX0" fmla="*/ 0 w 2745170"/>
              <a:gd name="connsiteY0" fmla="*/ 125483 h 1254831"/>
              <a:gd name="connsiteX1" fmla="*/ 125483 w 2745170"/>
              <a:gd name="connsiteY1" fmla="*/ 0 h 1254831"/>
              <a:gd name="connsiteX2" fmla="*/ 2619687 w 2745170"/>
              <a:gd name="connsiteY2" fmla="*/ 0 h 1254831"/>
              <a:gd name="connsiteX3" fmla="*/ 2745170 w 2745170"/>
              <a:gd name="connsiteY3" fmla="*/ 125483 h 1254831"/>
              <a:gd name="connsiteX4" fmla="*/ 2745170 w 2745170"/>
              <a:gd name="connsiteY4" fmla="*/ 1129348 h 1254831"/>
              <a:gd name="connsiteX5" fmla="*/ 2619687 w 2745170"/>
              <a:gd name="connsiteY5" fmla="*/ 1254831 h 1254831"/>
              <a:gd name="connsiteX6" fmla="*/ 125483 w 2745170"/>
              <a:gd name="connsiteY6" fmla="*/ 1254831 h 1254831"/>
              <a:gd name="connsiteX7" fmla="*/ 0 w 2745170"/>
              <a:gd name="connsiteY7" fmla="*/ 1129348 h 1254831"/>
              <a:gd name="connsiteX8" fmla="*/ 0 w 2745170"/>
              <a:gd name="connsiteY8" fmla="*/ 125483 h 12548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745170" h="1254831">
                <a:moveTo>
                  <a:pt x="0" y="125483"/>
                </a:moveTo>
                <a:cubicBezTo>
                  <a:pt x="0" y="56181"/>
                  <a:pt x="56181" y="0"/>
                  <a:pt x="125483" y="0"/>
                </a:cubicBezTo>
                <a:lnTo>
                  <a:pt x="2619687" y="0"/>
                </a:lnTo>
                <a:cubicBezTo>
                  <a:pt x="2688989" y="0"/>
                  <a:pt x="2745170" y="56181"/>
                  <a:pt x="2745170" y="125483"/>
                </a:cubicBezTo>
                <a:lnTo>
                  <a:pt x="2745170" y="1129348"/>
                </a:lnTo>
                <a:cubicBezTo>
                  <a:pt x="2745170" y="1198650"/>
                  <a:pt x="2688989" y="1254831"/>
                  <a:pt x="2619687" y="1254831"/>
                </a:cubicBezTo>
                <a:lnTo>
                  <a:pt x="125483" y="1254831"/>
                </a:lnTo>
                <a:cubicBezTo>
                  <a:pt x="56181" y="1254831"/>
                  <a:pt x="0" y="1198650"/>
                  <a:pt x="0" y="1129348"/>
                </a:cubicBezTo>
                <a:lnTo>
                  <a:pt x="0" y="125483"/>
                </a:lnTo>
                <a:close/>
              </a:path>
            </a:pathLst>
          </a:custGeom>
          <a:solidFill>
            <a:sysClr val="window" lastClr="FFFFFF">
              <a:alpha val="90000"/>
              <a:hueOff val="0"/>
              <a:satOff val="0"/>
              <a:lumOff val="0"/>
              <a:alphaOff val="0"/>
            </a:sysClr>
          </a:solidFill>
          <a:ln w="12700" cap="flat" cmpd="sng" algn="ctr">
            <a:solidFill>
              <a:srgbClr val="2F795B"/>
            </a:solidFill>
            <a:prstDash val="solid"/>
            <a:miter lim="800000"/>
          </a:ln>
          <a:effectLst/>
        </p:spPr>
        <p:txBody>
          <a:bodyPr spcFirstLastPara="0" vert="horz" wrap="square" lIns="235889" tIns="235889" rIns="235889" bIns="235889" numCol="1" spcCol="1270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235B4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Advice on Searching literature in </a:t>
            </a: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srgbClr val="235B4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scientific</a:t>
            </a: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235B4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srgbClr val="235B4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databases and additional sources</a:t>
            </a:r>
            <a:endParaRPr kumimoji="0" lang="nl-BE" sz="2000" b="1" i="0" u="none" strike="noStrike" kern="0" cap="none" spc="0" normalizeH="0" baseline="0" noProof="0" dirty="0">
              <a:ln>
                <a:noFill/>
              </a:ln>
              <a:solidFill>
                <a:srgbClr val="235B4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235B4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As well as </a:t>
            </a: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srgbClr val="235B4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deduplicating and screening </a:t>
            </a: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235B4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search results</a:t>
            </a:r>
            <a:endParaRPr kumimoji="0" lang="nl-BE" sz="2000" b="0" i="0" u="none" strike="noStrike" kern="0" cap="none" spc="0" normalizeH="0" baseline="0" noProof="0" dirty="0">
              <a:ln>
                <a:noFill/>
              </a:ln>
              <a:solidFill>
                <a:srgbClr val="235B4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64922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1" grpId="0" animBg="1"/>
      <p:bldP spid="22" grpId="0" animBg="1"/>
      <p:bldP spid="2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E4AFB7-46B1-C43B-F564-67A8EBAC02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id="{7369617C-0133-FE15-A48D-62707FB07AB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000"/>
          <a:stretch/>
        </p:blipFill>
        <p:spPr>
          <a:xfrm>
            <a:off x="0" y="0"/>
            <a:ext cx="12192000" cy="5486400"/>
          </a:xfrm>
          <a:prstGeom prst="rect">
            <a:avLst/>
          </a:prstGeom>
        </p:spPr>
      </p:pic>
      <p:sp>
        <p:nvSpPr>
          <p:cNvPr id="31" name="Title 1">
            <a:extLst>
              <a:ext uri="{FF2B5EF4-FFF2-40B4-BE49-F238E27FC236}">
                <a16:creationId xmlns:a16="http://schemas.microsoft.com/office/drawing/2014/main" id="{FA42DCFF-7A49-653A-B80D-AF3C0C2BB06C}"/>
              </a:ext>
            </a:extLst>
          </p:cNvPr>
          <p:cNvSpPr txBox="1">
            <a:spLocks/>
          </p:cNvSpPr>
          <p:nvPr/>
        </p:nvSpPr>
        <p:spPr>
          <a:xfrm>
            <a:off x="1643448" y="576000"/>
            <a:ext cx="9973751" cy="1325563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 baseline="0">
                <a:solidFill>
                  <a:srgbClr val="52BDEC"/>
                </a:solidFill>
                <a:latin typeface="Arial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4773"/>
                </a:solidFill>
                <a:effectLst/>
                <a:uLnTx/>
                <a:uFillTx/>
                <a:latin typeface="Arial" charset="0"/>
                <a:ea typeface="+mj-ea"/>
                <a:cs typeface="+mj-cs"/>
              </a:rPr>
              <a:t>What services do we provide?</a:t>
            </a:r>
            <a:endParaRPr kumimoji="0" lang="en-GB" sz="4000" b="1" i="0" u="none" strike="noStrike" kern="1200" cap="none" spc="0" normalizeH="0" baseline="0" noProof="0" dirty="0">
              <a:ln>
                <a:noFill/>
              </a:ln>
              <a:solidFill>
                <a:srgbClr val="004773"/>
              </a:solidFill>
              <a:effectLst/>
              <a:uLnTx/>
              <a:uFillTx/>
              <a:latin typeface="Arial" charset="0"/>
              <a:ea typeface="+mj-ea"/>
              <a:cs typeface="+mj-cs"/>
            </a:endParaRPr>
          </a:p>
        </p:txBody>
      </p:sp>
      <p:sp>
        <p:nvSpPr>
          <p:cNvPr id="32" name="Slide Number Placeholder 1">
            <a:extLst>
              <a:ext uri="{FF2B5EF4-FFF2-40B4-BE49-F238E27FC236}">
                <a16:creationId xmlns:a16="http://schemas.microsoft.com/office/drawing/2014/main" id="{5FBDEC57-6992-C785-0B04-6077D5AF2637}"/>
              </a:ext>
            </a:extLst>
          </p:cNvPr>
          <p:cNvSpPr txBox="1">
            <a:spLocks/>
          </p:cNvSpPr>
          <p:nvPr/>
        </p:nvSpPr>
        <p:spPr>
          <a:xfrm>
            <a:off x="576000" y="6218376"/>
            <a:ext cx="648000" cy="648002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nl-NL"/>
            </a:defPPr>
            <a:lvl1pPr marL="0" algn="l" defTabSz="914400" rtl="0" eaLnBrk="1" latinLnBrk="0" hangingPunct="1">
              <a:defRPr sz="1200" kern="1200" baseline="0">
                <a:solidFill>
                  <a:schemeClr val="bg1"/>
                </a:solidFill>
                <a:latin typeface="Arial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5E77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3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C51AA8D7-0FBC-5077-ADE5-2B16EA1C830A}"/>
              </a:ext>
            </a:extLst>
          </p:cNvPr>
          <p:cNvSpPr txBox="1">
            <a:spLocks/>
          </p:cNvSpPr>
          <p:nvPr/>
        </p:nvSpPr>
        <p:spPr>
          <a:xfrm>
            <a:off x="576000" y="1606378"/>
            <a:ext cx="11041200" cy="437773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 baseline="0">
                <a:solidFill>
                  <a:srgbClr val="005E77"/>
                </a:solidFill>
                <a:latin typeface="Arial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 baseline="0">
                <a:solidFill>
                  <a:srgbClr val="005E77"/>
                </a:solidFill>
                <a:latin typeface="Arial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 baseline="0">
                <a:solidFill>
                  <a:srgbClr val="005E77"/>
                </a:solidFill>
                <a:latin typeface="Arial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 baseline="0">
                <a:solidFill>
                  <a:srgbClr val="005E77"/>
                </a:solidFill>
                <a:latin typeface="Arial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 baseline="0">
                <a:solidFill>
                  <a:srgbClr val="005E77"/>
                </a:solidFill>
                <a:latin typeface="Arial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5E77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However, despite the great demand we receive for these services, it still remained unclear: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5E77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CF2CF6EB-D8B6-6C1E-3169-F6B812773523}"/>
              </a:ext>
            </a:extLst>
          </p:cNvPr>
          <p:cNvSpPr/>
          <p:nvPr/>
        </p:nvSpPr>
        <p:spPr>
          <a:xfrm>
            <a:off x="960963" y="2588756"/>
            <a:ext cx="6667125" cy="965184"/>
          </a:xfrm>
          <a:prstGeom prst="roundRect">
            <a:avLst/>
          </a:prstGeom>
          <a:solidFill>
            <a:srgbClr val="1A8CB0"/>
          </a:solidFill>
          <a:ln w="12700" cap="flat" cmpd="sng" algn="ctr">
            <a:solidFill>
              <a:sysClr val="window" lastClr="FFFFFF">
                <a:hueOff val="0"/>
                <a:satOff val="0"/>
                <a:lumOff val="0"/>
                <a:alphaOff val="0"/>
              </a:sysClr>
            </a:solidFill>
            <a:prstDash val="solid"/>
            <a:miter lim="800000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54239F9D-B155-9E54-23EA-68F68FFC8B50}"/>
              </a:ext>
            </a:extLst>
          </p:cNvPr>
          <p:cNvSpPr/>
          <p:nvPr/>
        </p:nvSpPr>
        <p:spPr>
          <a:xfrm>
            <a:off x="1235671" y="2778894"/>
            <a:ext cx="6667125" cy="965184"/>
          </a:xfrm>
          <a:custGeom>
            <a:avLst/>
            <a:gdLst>
              <a:gd name="connsiteX0" fmla="*/ 0 w 2745170"/>
              <a:gd name="connsiteY0" fmla="*/ 125483 h 1254831"/>
              <a:gd name="connsiteX1" fmla="*/ 125483 w 2745170"/>
              <a:gd name="connsiteY1" fmla="*/ 0 h 1254831"/>
              <a:gd name="connsiteX2" fmla="*/ 2619687 w 2745170"/>
              <a:gd name="connsiteY2" fmla="*/ 0 h 1254831"/>
              <a:gd name="connsiteX3" fmla="*/ 2745170 w 2745170"/>
              <a:gd name="connsiteY3" fmla="*/ 125483 h 1254831"/>
              <a:gd name="connsiteX4" fmla="*/ 2745170 w 2745170"/>
              <a:gd name="connsiteY4" fmla="*/ 1129348 h 1254831"/>
              <a:gd name="connsiteX5" fmla="*/ 2619687 w 2745170"/>
              <a:gd name="connsiteY5" fmla="*/ 1254831 h 1254831"/>
              <a:gd name="connsiteX6" fmla="*/ 125483 w 2745170"/>
              <a:gd name="connsiteY6" fmla="*/ 1254831 h 1254831"/>
              <a:gd name="connsiteX7" fmla="*/ 0 w 2745170"/>
              <a:gd name="connsiteY7" fmla="*/ 1129348 h 1254831"/>
              <a:gd name="connsiteX8" fmla="*/ 0 w 2745170"/>
              <a:gd name="connsiteY8" fmla="*/ 125483 h 12548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745170" h="1254831">
                <a:moveTo>
                  <a:pt x="0" y="125483"/>
                </a:moveTo>
                <a:cubicBezTo>
                  <a:pt x="0" y="56181"/>
                  <a:pt x="56181" y="0"/>
                  <a:pt x="125483" y="0"/>
                </a:cubicBezTo>
                <a:lnTo>
                  <a:pt x="2619687" y="0"/>
                </a:lnTo>
                <a:cubicBezTo>
                  <a:pt x="2688989" y="0"/>
                  <a:pt x="2745170" y="56181"/>
                  <a:pt x="2745170" y="125483"/>
                </a:cubicBezTo>
                <a:lnTo>
                  <a:pt x="2745170" y="1129348"/>
                </a:lnTo>
                <a:cubicBezTo>
                  <a:pt x="2745170" y="1198650"/>
                  <a:pt x="2688989" y="1254831"/>
                  <a:pt x="2619687" y="1254831"/>
                </a:cubicBezTo>
                <a:lnTo>
                  <a:pt x="125483" y="1254831"/>
                </a:lnTo>
                <a:cubicBezTo>
                  <a:pt x="56181" y="1254831"/>
                  <a:pt x="0" y="1198650"/>
                  <a:pt x="0" y="1129348"/>
                </a:cubicBezTo>
                <a:lnTo>
                  <a:pt x="0" y="125483"/>
                </a:lnTo>
                <a:close/>
              </a:path>
            </a:pathLst>
          </a:custGeom>
          <a:solidFill>
            <a:sysClr val="window" lastClr="FFFFFF">
              <a:alpha val="90000"/>
              <a:hueOff val="0"/>
              <a:satOff val="0"/>
              <a:lumOff val="0"/>
              <a:alphaOff val="0"/>
            </a:sysClr>
          </a:solidFill>
          <a:ln w="12700" cap="flat" cmpd="sng" algn="ctr">
            <a:solidFill>
              <a:srgbClr val="4472C4">
                <a:hueOff val="0"/>
                <a:satOff val="0"/>
                <a:lumOff val="0"/>
                <a:alphaOff val="0"/>
              </a:srgbClr>
            </a:solidFill>
            <a:prstDash val="solid"/>
            <a:miter lim="800000"/>
          </a:ln>
          <a:effectLst/>
        </p:spPr>
        <p:txBody>
          <a:bodyPr spcFirstLastPara="0" vert="horz" wrap="square" lIns="235889" tIns="235889" rIns="235889" bIns="235889" numCol="1" spcCol="1270" anchor="ctr" anchorCtr="0">
            <a:noAutofit/>
          </a:bodyPr>
          <a:lstStyle/>
          <a:p>
            <a:pPr marL="0" marR="0" lvl="0" indent="0" algn="ctr" defTabSz="124460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B3D4D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How easily researchers found us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02D553D2-AF71-D883-167F-764774BB62B5}"/>
              </a:ext>
            </a:extLst>
          </p:cNvPr>
          <p:cNvSpPr/>
          <p:nvPr/>
        </p:nvSpPr>
        <p:spPr>
          <a:xfrm>
            <a:off x="2128669" y="3849167"/>
            <a:ext cx="6667125" cy="965184"/>
          </a:xfrm>
          <a:prstGeom prst="roundRect">
            <a:avLst/>
          </a:prstGeom>
          <a:solidFill>
            <a:srgbClr val="4DC1E5"/>
          </a:solidFill>
          <a:ln w="12700" cap="flat" cmpd="sng" algn="ctr">
            <a:solidFill>
              <a:sysClr val="window" lastClr="FFFFFF">
                <a:hueOff val="0"/>
                <a:satOff val="0"/>
                <a:lumOff val="0"/>
                <a:alphaOff val="0"/>
              </a:sysClr>
            </a:solidFill>
            <a:prstDash val="solid"/>
            <a:miter lim="800000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A015BB52-BBC6-10B5-8941-F24D2694ABA5}"/>
              </a:ext>
            </a:extLst>
          </p:cNvPr>
          <p:cNvSpPr/>
          <p:nvPr/>
        </p:nvSpPr>
        <p:spPr>
          <a:xfrm>
            <a:off x="2403377" y="4039305"/>
            <a:ext cx="6667125" cy="965184"/>
          </a:xfrm>
          <a:custGeom>
            <a:avLst/>
            <a:gdLst>
              <a:gd name="connsiteX0" fmla="*/ 0 w 2745170"/>
              <a:gd name="connsiteY0" fmla="*/ 125483 h 1254831"/>
              <a:gd name="connsiteX1" fmla="*/ 125483 w 2745170"/>
              <a:gd name="connsiteY1" fmla="*/ 0 h 1254831"/>
              <a:gd name="connsiteX2" fmla="*/ 2619687 w 2745170"/>
              <a:gd name="connsiteY2" fmla="*/ 0 h 1254831"/>
              <a:gd name="connsiteX3" fmla="*/ 2745170 w 2745170"/>
              <a:gd name="connsiteY3" fmla="*/ 125483 h 1254831"/>
              <a:gd name="connsiteX4" fmla="*/ 2745170 w 2745170"/>
              <a:gd name="connsiteY4" fmla="*/ 1129348 h 1254831"/>
              <a:gd name="connsiteX5" fmla="*/ 2619687 w 2745170"/>
              <a:gd name="connsiteY5" fmla="*/ 1254831 h 1254831"/>
              <a:gd name="connsiteX6" fmla="*/ 125483 w 2745170"/>
              <a:gd name="connsiteY6" fmla="*/ 1254831 h 1254831"/>
              <a:gd name="connsiteX7" fmla="*/ 0 w 2745170"/>
              <a:gd name="connsiteY7" fmla="*/ 1129348 h 1254831"/>
              <a:gd name="connsiteX8" fmla="*/ 0 w 2745170"/>
              <a:gd name="connsiteY8" fmla="*/ 125483 h 12548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745170" h="1254831">
                <a:moveTo>
                  <a:pt x="0" y="125483"/>
                </a:moveTo>
                <a:cubicBezTo>
                  <a:pt x="0" y="56181"/>
                  <a:pt x="56181" y="0"/>
                  <a:pt x="125483" y="0"/>
                </a:cubicBezTo>
                <a:lnTo>
                  <a:pt x="2619687" y="0"/>
                </a:lnTo>
                <a:cubicBezTo>
                  <a:pt x="2688989" y="0"/>
                  <a:pt x="2745170" y="56181"/>
                  <a:pt x="2745170" y="125483"/>
                </a:cubicBezTo>
                <a:lnTo>
                  <a:pt x="2745170" y="1129348"/>
                </a:lnTo>
                <a:cubicBezTo>
                  <a:pt x="2745170" y="1198650"/>
                  <a:pt x="2688989" y="1254831"/>
                  <a:pt x="2619687" y="1254831"/>
                </a:cubicBezTo>
                <a:lnTo>
                  <a:pt x="125483" y="1254831"/>
                </a:lnTo>
                <a:cubicBezTo>
                  <a:pt x="56181" y="1254831"/>
                  <a:pt x="0" y="1198650"/>
                  <a:pt x="0" y="1129348"/>
                </a:cubicBezTo>
                <a:lnTo>
                  <a:pt x="0" y="125483"/>
                </a:lnTo>
                <a:close/>
              </a:path>
            </a:pathLst>
          </a:custGeom>
          <a:solidFill>
            <a:sysClr val="window" lastClr="FFFFFF">
              <a:alpha val="90000"/>
              <a:hueOff val="0"/>
              <a:satOff val="0"/>
              <a:lumOff val="0"/>
              <a:alphaOff val="0"/>
            </a:sysClr>
          </a:solidFill>
          <a:ln w="12700" cap="flat" cmpd="sng" algn="ctr">
            <a:solidFill>
              <a:srgbClr val="4472C4">
                <a:hueOff val="0"/>
                <a:satOff val="0"/>
                <a:lumOff val="0"/>
                <a:alphaOff val="0"/>
              </a:srgbClr>
            </a:solidFill>
            <a:prstDash val="solid"/>
            <a:miter lim="800000"/>
          </a:ln>
          <a:effectLst/>
        </p:spPr>
        <p:txBody>
          <a:bodyPr spcFirstLastPara="0" vert="horz" wrap="square" lIns="235889" tIns="235889" rIns="235889" bIns="235889" numCol="1" spcCol="1270" anchor="ctr" anchorCtr="0">
            <a:noAutofit/>
          </a:bodyPr>
          <a:lstStyle/>
          <a:p>
            <a:pPr marL="0" marR="0" lvl="0" indent="0" algn="ctr" defTabSz="124460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B3D4D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Whether we effectively reached everyone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4D7D1E68-B877-8AAD-C153-909E25919FBE}"/>
              </a:ext>
            </a:extLst>
          </p:cNvPr>
          <p:cNvSpPr/>
          <p:nvPr/>
        </p:nvSpPr>
        <p:spPr>
          <a:xfrm>
            <a:off x="3296375" y="5131467"/>
            <a:ext cx="6667125" cy="965184"/>
          </a:xfrm>
          <a:prstGeom prst="roundRect">
            <a:avLst/>
          </a:prstGeom>
          <a:solidFill>
            <a:srgbClr val="91D9EF"/>
          </a:solidFill>
          <a:ln w="12700" cap="flat" cmpd="sng" algn="ctr">
            <a:solidFill>
              <a:sysClr val="window" lastClr="FFFFFF">
                <a:hueOff val="0"/>
                <a:satOff val="0"/>
                <a:lumOff val="0"/>
                <a:alphaOff val="0"/>
              </a:sysClr>
            </a:solidFill>
            <a:prstDash val="solid"/>
            <a:miter lim="800000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91D9E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70BD3DCD-3628-FF2A-B2AB-885F4C41B353}"/>
              </a:ext>
            </a:extLst>
          </p:cNvPr>
          <p:cNvSpPr/>
          <p:nvPr/>
        </p:nvSpPr>
        <p:spPr>
          <a:xfrm>
            <a:off x="3571083" y="5321605"/>
            <a:ext cx="6667125" cy="965184"/>
          </a:xfrm>
          <a:custGeom>
            <a:avLst/>
            <a:gdLst>
              <a:gd name="connsiteX0" fmla="*/ 0 w 2745170"/>
              <a:gd name="connsiteY0" fmla="*/ 125483 h 1254831"/>
              <a:gd name="connsiteX1" fmla="*/ 125483 w 2745170"/>
              <a:gd name="connsiteY1" fmla="*/ 0 h 1254831"/>
              <a:gd name="connsiteX2" fmla="*/ 2619687 w 2745170"/>
              <a:gd name="connsiteY2" fmla="*/ 0 h 1254831"/>
              <a:gd name="connsiteX3" fmla="*/ 2745170 w 2745170"/>
              <a:gd name="connsiteY3" fmla="*/ 125483 h 1254831"/>
              <a:gd name="connsiteX4" fmla="*/ 2745170 w 2745170"/>
              <a:gd name="connsiteY4" fmla="*/ 1129348 h 1254831"/>
              <a:gd name="connsiteX5" fmla="*/ 2619687 w 2745170"/>
              <a:gd name="connsiteY5" fmla="*/ 1254831 h 1254831"/>
              <a:gd name="connsiteX6" fmla="*/ 125483 w 2745170"/>
              <a:gd name="connsiteY6" fmla="*/ 1254831 h 1254831"/>
              <a:gd name="connsiteX7" fmla="*/ 0 w 2745170"/>
              <a:gd name="connsiteY7" fmla="*/ 1129348 h 1254831"/>
              <a:gd name="connsiteX8" fmla="*/ 0 w 2745170"/>
              <a:gd name="connsiteY8" fmla="*/ 125483 h 12548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745170" h="1254831">
                <a:moveTo>
                  <a:pt x="0" y="125483"/>
                </a:moveTo>
                <a:cubicBezTo>
                  <a:pt x="0" y="56181"/>
                  <a:pt x="56181" y="0"/>
                  <a:pt x="125483" y="0"/>
                </a:cubicBezTo>
                <a:lnTo>
                  <a:pt x="2619687" y="0"/>
                </a:lnTo>
                <a:cubicBezTo>
                  <a:pt x="2688989" y="0"/>
                  <a:pt x="2745170" y="56181"/>
                  <a:pt x="2745170" y="125483"/>
                </a:cubicBezTo>
                <a:lnTo>
                  <a:pt x="2745170" y="1129348"/>
                </a:lnTo>
                <a:cubicBezTo>
                  <a:pt x="2745170" y="1198650"/>
                  <a:pt x="2688989" y="1254831"/>
                  <a:pt x="2619687" y="1254831"/>
                </a:cubicBezTo>
                <a:lnTo>
                  <a:pt x="125483" y="1254831"/>
                </a:lnTo>
                <a:cubicBezTo>
                  <a:pt x="56181" y="1254831"/>
                  <a:pt x="0" y="1198650"/>
                  <a:pt x="0" y="1129348"/>
                </a:cubicBezTo>
                <a:lnTo>
                  <a:pt x="0" y="125483"/>
                </a:lnTo>
                <a:close/>
              </a:path>
            </a:pathLst>
          </a:custGeom>
          <a:solidFill>
            <a:sysClr val="window" lastClr="FFFFFF">
              <a:alpha val="90000"/>
              <a:hueOff val="0"/>
              <a:satOff val="0"/>
              <a:lumOff val="0"/>
              <a:alphaOff val="0"/>
            </a:sysClr>
          </a:solidFill>
          <a:ln w="12700" cap="flat" cmpd="sng" algn="ctr">
            <a:solidFill>
              <a:srgbClr val="4472C4">
                <a:hueOff val="0"/>
                <a:satOff val="0"/>
                <a:lumOff val="0"/>
                <a:alphaOff val="0"/>
              </a:srgbClr>
            </a:solidFill>
            <a:prstDash val="solid"/>
            <a:miter lim="800000"/>
          </a:ln>
          <a:effectLst/>
        </p:spPr>
        <p:txBody>
          <a:bodyPr spcFirstLastPara="0" vert="horz" wrap="square" lIns="235889" tIns="235889" rIns="235889" bIns="235889" numCol="1" spcCol="1270" anchor="ctr" anchorCtr="0">
            <a:noAutofit/>
          </a:bodyPr>
          <a:lstStyle/>
          <a:p>
            <a:pPr marL="0" marR="0" lvl="0" indent="0" algn="ctr" defTabSz="124460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B3D4D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If researchers had extra suggestions &amp; feedback for us</a:t>
            </a:r>
          </a:p>
        </p:txBody>
      </p:sp>
    </p:spTree>
    <p:extLst>
      <p:ext uri="{BB962C8B-B14F-4D97-AF65-F5344CB8AC3E}">
        <p14:creationId xmlns:p14="http://schemas.microsoft.com/office/powerpoint/2010/main" val="25906117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  <p:bldP spid="15" grpId="0" animBg="1"/>
      <p:bldP spid="2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76B620-5FB3-44A4-E4B5-9CCCB19704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id="{89390805-8771-DACA-0395-9F88543D7EE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000"/>
          <a:stretch/>
        </p:blipFill>
        <p:spPr>
          <a:xfrm>
            <a:off x="0" y="0"/>
            <a:ext cx="12192000" cy="5486400"/>
          </a:xfrm>
          <a:prstGeom prst="rect">
            <a:avLst/>
          </a:prstGeom>
        </p:spPr>
      </p:pic>
      <p:sp>
        <p:nvSpPr>
          <p:cNvPr id="31" name="Title 1">
            <a:extLst>
              <a:ext uri="{FF2B5EF4-FFF2-40B4-BE49-F238E27FC236}">
                <a16:creationId xmlns:a16="http://schemas.microsoft.com/office/drawing/2014/main" id="{41F71893-154A-C57F-72BD-8F8B4ED93C01}"/>
              </a:ext>
            </a:extLst>
          </p:cNvPr>
          <p:cNvSpPr txBox="1">
            <a:spLocks/>
          </p:cNvSpPr>
          <p:nvPr/>
        </p:nvSpPr>
        <p:spPr>
          <a:xfrm>
            <a:off x="1643448" y="576000"/>
            <a:ext cx="9973751" cy="1325563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 baseline="0">
                <a:solidFill>
                  <a:srgbClr val="52BDEC"/>
                </a:solidFill>
                <a:latin typeface="Arial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4773"/>
                </a:solidFill>
                <a:effectLst/>
                <a:uLnTx/>
                <a:uFillTx/>
                <a:latin typeface="Arial" charset="0"/>
                <a:ea typeface="+mj-ea"/>
                <a:cs typeface="+mj-cs"/>
              </a:rPr>
              <a:t>Why did we bother?</a:t>
            </a:r>
            <a:endParaRPr kumimoji="0" lang="en-GB" sz="4000" b="1" i="0" u="none" strike="noStrike" kern="1200" cap="none" spc="0" normalizeH="0" baseline="0" noProof="0" dirty="0">
              <a:ln>
                <a:noFill/>
              </a:ln>
              <a:solidFill>
                <a:srgbClr val="004773"/>
              </a:solidFill>
              <a:effectLst/>
              <a:uLnTx/>
              <a:uFillTx/>
              <a:latin typeface="Arial" charset="0"/>
              <a:ea typeface="+mj-ea"/>
              <a:cs typeface="+mj-cs"/>
            </a:endParaRPr>
          </a:p>
        </p:txBody>
      </p:sp>
      <p:sp>
        <p:nvSpPr>
          <p:cNvPr id="32" name="Slide Number Placeholder 1">
            <a:extLst>
              <a:ext uri="{FF2B5EF4-FFF2-40B4-BE49-F238E27FC236}">
                <a16:creationId xmlns:a16="http://schemas.microsoft.com/office/drawing/2014/main" id="{C78E2490-601F-14E5-5031-92A0A7E5A39A}"/>
              </a:ext>
            </a:extLst>
          </p:cNvPr>
          <p:cNvSpPr txBox="1">
            <a:spLocks/>
          </p:cNvSpPr>
          <p:nvPr/>
        </p:nvSpPr>
        <p:spPr>
          <a:xfrm>
            <a:off x="576000" y="6218376"/>
            <a:ext cx="648000" cy="648002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nl-NL"/>
            </a:defPPr>
            <a:lvl1pPr marL="0" algn="l" defTabSz="914400" rtl="0" eaLnBrk="1" latinLnBrk="0" hangingPunct="1">
              <a:defRPr sz="1200" kern="1200" baseline="0">
                <a:solidFill>
                  <a:schemeClr val="bg1"/>
                </a:solidFill>
                <a:latin typeface="Arial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800" dirty="0">
                <a:solidFill>
                  <a:srgbClr val="005E77"/>
                </a:solidFill>
              </a:rPr>
              <a:t>4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05E77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B9D868D-D3D6-8424-9EFC-51549DFC0A9E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rgbClr val="5B9BD5">
                <a:shade val="45000"/>
                <a:satMod val="135000"/>
              </a:srgbClr>
              <a:prstClr val="white"/>
            </a:duotone>
          </a:blip>
          <a:stretch>
            <a:fillRect/>
          </a:stretch>
        </p:blipFill>
        <p:spPr>
          <a:xfrm>
            <a:off x="6598508" y="444843"/>
            <a:ext cx="5306091" cy="121738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41F3FCE-B296-57E0-0B43-4F72CE7AC60F}"/>
              </a:ext>
            </a:extLst>
          </p:cNvPr>
          <p:cNvSpPr txBox="1"/>
          <p:nvPr/>
        </p:nvSpPr>
        <p:spPr>
          <a:xfrm>
            <a:off x="10023059" y="1799963"/>
            <a:ext cx="2059025" cy="44012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4873"/>
                </a:solidFill>
                <a:effectLst/>
                <a:uLnTx/>
                <a:uFillTx/>
              </a:rPr>
              <a:t>I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4873"/>
                </a:solidFill>
                <a:effectLst/>
                <a:uLnTx/>
                <a:uFillTx/>
                <a:latin typeface="Calibri Light" panose="020F0302020204030204"/>
              </a:rPr>
              <a:t>nform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4873"/>
                </a:solidFill>
                <a:effectLst/>
                <a:uLnTx/>
                <a:uFillTx/>
              </a:rPr>
              <a:t>M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4873"/>
                </a:solidFill>
                <a:effectLst/>
                <a:uLnTx/>
                <a:uFillTx/>
                <a:latin typeface="Calibri Light" panose="020F0302020204030204"/>
              </a:rPr>
              <a:t>anage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4873"/>
                </a:solidFill>
                <a:effectLst/>
                <a:uLnTx/>
                <a:uFillTx/>
              </a:rPr>
              <a:t>A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4873"/>
                </a:solidFill>
                <a:effectLst/>
                <a:uLnTx/>
                <a:uFillTx/>
                <a:latin typeface="Calibri Light" panose="020F0302020204030204"/>
              </a:rPr>
              <a:t>.I.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4873"/>
                </a:solidFill>
                <a:effectLst/>
                <a:uLnTx/>
                <a:uFillTx/>
              </a:rPr>
              <a:t>G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4873"/>
                </a:solidFill>
                <a:effectLst/>
                <a:uLnTx/>
                <a:uFillTx/>
                <a:latin typeface="Calibri Light" panose="020F0302020204030204"/>
              </a:rPr>
              <a:t>row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4873"/>
                </a:solidFill>
                <a:effectLst/>
                <a:uLnTx/>
                <a:uFillTx/>
              </a:rPr>
              <a:t>I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4873"/>
                </a:solidFill>
                <a:effectLst/>
                <a:uLnTx/>
                <a:uFillTx/>
                <a:latin typeface="Calibri Light" panose="020F0302020204030204"/>
              </a:rPr>
              <a:t>ntegrate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4873"/>
                </a:solidFill>
                <a:effectLst/>
                <a:uLnTx/>
                <a:uFillTx/>
              </a:rPr>
              <a:t>N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4873"/>
                </a:solidFill>
                <a:effectLst/>
                <a:uLnTx/>
                <a:uFillTx/>
                <a:latin typeface="Calibri Light" panose="020F0302020204030204"/>
              </a:rPr>
              <a:t>etwork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4873"/>
                </a:solidFill>
                <a:effectLst/>
                <a:uLnTx/>
                <a:uFillTx/>
              </a:rPr>
              <a:t>E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4873"/>
                </a:solidFill>
                <a:effectLst/>
                <a:uLnTx/>
                <a:uFillTx/>
                <a:latin typeface="Calibri Light" panose="020F0302020204030204"/>
              </a:rPr>
              <a:t>xplore</a:t>
            </a:r>
          </a:p>
        </p:txBody>
      </p:sp>
    </p:spTree>
    <p:extLst>
      <p:ext uri="{BB962C8B-B14F-4D97-AF65-F5344CB8AC3E}">
        <p14:creationId xmlns:p14="http://schemas.microsoft.com/office/powerpoint/2010/main" val="1530298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6560EC-C59F-AF44-BC73-93236552A1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id="{4A9DBE30-5943-7268-4349-8EFA8C44461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000"/>
          <a:stretch/>
        </p:blipFill>
        <p:spPr>
          <a:xfrm>
            <a:off x="0" y="0"/>
            <a:ext cx="12192000" cy="5486400"/>
          </a:xfrm>
          <a:prstGeom prst="rect">
            <a:avLst/>
          </a:prstGeom>
        </p:spPr>
      </p:pic>
      <p:sp>
        <p:nvSpPr>
          <p:cNvPr id="31" name="Title 1">
            <a:extLst>
              <a:ext uri="{FF2B5EF4-FFF2-40B4-BE49-F238E27FC236}">
                <a16:creationId xmlns:a16="http://schemas.microsoft.com/office/drawing/2014/main" id="{04F6E547-FCAB-B182-9048-52E530B00DDC}"/>
              </a:ext>
            </a:extLst>
          </p:cNvPr>
          <p:cNvSpPr txBox="1">
            <a:spLocks/>
          </p:cNvSpPr>
          <p:nvPr/>
        </p:nvSpPr>
        <p:spPr>
          <a:xfrm>
            <a:off x="1643448" y="576000"/>
            <a:ext cx="9973751" cy="1325563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 baseline="0">
                <a:solidFill>
                  <a:srgbClr val="52BDEC"/>
                </a:solidFill>
                <a:latin typeface="Arial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4773"/>
                </a:solidFill>
                <a:effectLst/>
                <a:uLnTx/>
                <a:uFillTx/>
                <a:latin typeface="Arial" charset="0"/>
                <a:ea typeface="+mj-ea"/>
                <a:cs typeface="+mj-cs"/>
              </a:rPr>
              <a:t>Why did we bother?</a:t>
            </a:r>
            <a:endParaRPr kumimoji="0" lang="en-GB" sz="4000" b="1" i="0" u="none" strike="noStrike" kern="1200" cap="none" spc="0" normalizeH="0" baseline="0" noProof="0" dirty="0">
              <a:ln>
                <a:noFill/>
              </a:ln>
              <a:solidFill>
                <a:srgbClr val="004773"/>
              </a:solidFill>
              <a:effectLst/>
              <a:uLnTx/>
              <a:uFillTx/>
              <a:latin typeface="Arial" charset="0"/>
              <a:ea typeface="+mj-ea"/>
              <a:cs typeface="+mj-cs"/>
            </a:endParaRPr>
          </a:p>
        </p:txBody>
      </p:sp>
      <p:sp>
        <p:nvSpPr>
          <p:cNvPr id="32" name="Slide Number Placeholder 1">
            <a:extLst>
              <a:ext uri="{FF2B5EF4-FFF2-40B4-BE49-F238E27FC236}">
                <a16:creationId xmlns:a16="http://schemas.microsoft.com/office/drawing/2014/main" id="{6E44AD30-95E8-7F2F-C54D-0EDD9EA85F25}"/>
              </a:ext>
            </a:extLst>
          </p:cNvPr>
          <p:cNvSpPr txBox="1">
            <a:spLocks/>
          </p:cNvSpPr>
          <p:nvPr/>
        </p:nvSpPr>
        <p:spPr>
          <a:xfrm>
            <a:off x="576000" y="6218376"/>
            <a:ext cx="648000" cy="648002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nl-NL"/>
            </a:defPPr>
            <a:lvl1pPr marL="0" algn="l" defTabSz="914400" rtl="0" eaLnBrk="1" latinLnBrk="0" hangingPunct="1">
              <a:defRPr sz="1200" kern="1200" baseline="0">
                <a:solidFill>
                  <a:schemeClr val="bg1"/>
                </a:solidFill>
                <a:latin typeface="Arial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800" dirty="0">
                <a:solidFill>
                  <a:srgbClr val="005E77"/>
                </a:solidFill>
              </a:rPr>
              <a:t>4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05E77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D5CBDEF-D541-52A3-7F30-FA81C56F0600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rgbClr val="5B9BD5">
                <a:shade val="45000"/>
                <a:satMod val="135000"/>
              </a:srgbClr>
              <a:prstClr val="white"/>
            </a:duotone>
          </a:blip>
          <a:stretch>
            <a:fillRect/>
          </a:stretch>
        </p:blipFill>
        <p:spPr>
          <a:xfrm>
            <a:off x="6598508" y="444843"/>
            <a:ext cx="5306091" cy="1217388"/>
          </a:xfrm>
          <a:prstGeom prst="rect">
            <a:avLst/>
          </a:prstGeom>
        </p:spPr>
      </p:pic>
      <p:sp>
        <p:nvSpPr>
          <p:cNvPr id="9" name="Freeform: Shape 8">
            <a:extLst>
              <a:ext uri="{FF2B5EF4-FFF2-40B4-BE49-F238E27FC236}">
                <a16:creationId xmlns:a16="http://schemas.microsoft.com/office/drawing/2014/main" id="{4CEC43E3-04EE-1F19-E0C2-067DABA8FB00}"/>
              </a:ext>
            </a:extLst>
          </p:cNvPr>
          <p:cNvSpPr/>
          <p:nvPr/>
        </p:nvSpPr>
        <p:spPr>
          <a:xfrm>
            <a:off x="268975" y="2038435"/>
            <a:ext cx="9612000" cy="828000"/>
          </a:xfrm>
          <a:custGeom>
            <a:avLst/>
            <a:gdLst>
              <a:gd name="connsiteX0" fmla="*/ 0 w 2745170"/>
              <a:gd name="connsiteY0" fmla="*/ 125483 h 1254831"/>
              <a:gd name="connsiteX1" fmla="*/ 125483 w 2745170"/>
              <a:gd name="connsiteY1" fmla="*/ 0 h 1254831"/>
              <a:gd name="connsiteX2" fmla="*/ 2619687 w 2745170"/>
              <a:gd name="connsiteY2" fmla="*/ 0 h 1254831"/>
              <a:gd name="connsiteX3" fmla="*/ 2745170 w 2745170"/>
              <a:gd name="connsiteY3" fmla="*/ 125483 h 1254831"/>
              <a:gd name="connsiteX4" fmla="*/ 2745170 w 2745170"/>
              <a:gd name="connsiteY4" fmla="*/ 1129348 h 1254831"/>
              <a:gd name="connsiteX5" fmla="*/ 2619687 w 2745170"/>
              <a:gd name="connsiteY5" fmla="*/ 1254831 h 1254831"/>
              <a:gd name="connsiteX6" fmla="*/ 125483 w 2745170"/>
              <a:gd name="connsiteY6" fmla="*/ 1254831 h 1254831"/>
              <a:gd name="connsiteX7" fmla="*/ 0 w 2745170"/>
              <a:gd name="connsiteY7" fmla="*/ 1129348 h 1254831"/>
              <a:gd name="connsiteX8" fmla="*/ 0 w 2745170"/>
              <a:gd name="connsiteY8" fmla="*/ 125483 h 12548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745170" h="1254831">
                <a:moveTo>
                  <a:pt x="0" y="125483"/>
                </a:moveTo>
                <a:cubicBezTo>
                  <a:pt x="0" y="56181"/>
                  <a:pt x="56181" y="0"/>
                  <a:pt x="125483" y="0"/>
                </a:cubicBezTo>
                <a:lnTo>
                  <a:pt x="2619687" y="0"/>
                </a:lnTo>
                <a:cubicBezTo>
                  <a:pt x="2688989" y="0"/>
                  <a:pt x="2745170" y="56181"/>
                  <a:pt x="2745170" y="125483"/>
                </a:cubicBezTo>
                <a:lnTo>
                  <a:pt x="2745170" y="1129348"/>
                </a:lnTo>
                <a:cubicBezTo>
                  <a:pt x="2745170" y="1198650"/>
                  <a:pt x="2688989" y="1254831"/>
                  <a:pt x="2619687" y="1254831"/>
                </a:cubicBezTo>
                <a:lnTo>
                  <a:pt x="125483" y="1254831"/>
                </a:lnTo>
                <a:cubicBezTo>
                  <a:pt x="56181" y="1254831"/>
                  <a:pt x="0" y="1198650"/>
                  <a:pt x="0" y="1129348"/>
                </a:cubicBezTo>
                <a:lnTo>
                  <a:pt x="0" y="125483"/>
                </a:lnTo>
                <a:close/>
              </a:path>
            </a:pathLst>
          </a:custGeom>
          <a:solidFill>
            <a:sysClr val="window" lastClr="FFFFFF">
              <a:alpha val="90000"/>
              <a:hueOff val="0"/>
              <a:satOff val="0"/>
              <a:lumOff val="0"/>
              <a:alphaOff val="0"/>
            </a:sysClr>
          </a:solidFill>
          <a:ln w="38100" cap="flat" cmpd="sng" algn="ctr">
            <a:solidFill>
              <a:srgbClr val="1A8CB0"/>
            </a:solidFill>
            <a:prstDash val="solid"/>
            <a:miter lim="800000"/>
          </a:ln>
          <a:effectLst/>
        </p:spPr>
        <p:txBody>
          <a:bodyPr spcFirstLastPara="0" vert="horz" wrap="square" lIns="235889" tIns="235889" rIns="235889" bIns="235889" numCol="1" spcCol="1270" anchor="ctr" anchorCtr="0">
            <a:noAutofit/>
          </a:bodyPr>
          <a:lstStyle/>
          <a:p>
            <a:pPr marL="0" marR="0" lvl="0" indent="0" defTabSz="124460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52BDE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52BDE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xplore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B3D4D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the familiarity of the researchers with our services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93BE4B5-658F-BB20-B261-F1C4742F615B}"/>
              </a:ext>
            </a:extLst>
          </p:cNvPr>
          <p:cNvSpPr txBox="1"/>
          <p:nvPr/>
        </p:nvSpPr>
        <p:spPr>
          <a:xfrm>
            <a:off x="10023059" y="1799963"/>
            <a:ext cx="2059025" cy="44012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4873"/>
                </a:solidFill>
                <a:effectLst/>
                <a:uLnTx/>
                <a:uFillTx/>
              </a:rPr>
              <a:t>I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4873"/>
                </a:solidFill>
                <a:effectLst/>
                <a:uLnTx/>
                <a:uFillTx/>
                <a:latin typeface="Calibri Light" panose="020F0302020204030204"/>
              </a:rPr>
              <a:t>nform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4873"/>
                </a:solidFill>
                <a:effectLst/>
                <a:uLnTx/>
                <a:uFillTx/>
              </a:rPr>
              <a:t>M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4873"/>
                </a:solidFill>
                <a:effectLst/>
                <a:uLnTx/>
                <a:uFillTx/>
                <a:latin typeface="Calibri Light" panose="020F0302020204030204"/>
              </a:rPr>
              <a:t>anage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4873"/>
                </a:solidFill>
                <a:effectLst/>
                <a:uLnTx/>
                <a:uFillTx/>
              </a:rPr>
              <a:t>A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4873"/>
                </a:solidFill>
                <a:effectLst/>
                <a:uLnTx/>
                <a:uFillTx/>
                <a:latin typeface="Calibri Light" panose="020F0302020204030204"/>
              </a:rPr>
              <a:t>.I.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4873"/>
                </a:solidFill>
                <a:effectLst/>
                <a:uLnTx/>
                <a:uFillTx/>
              </a:rPr>
              <a:t>G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4873"/>
                </a:solidFill>
                <a:effectLst/>
                <a:uLnTx/>
                <a:uFillTx/>
                <a:latin typeface="Calibri Light" panose="020F0302020204030204"/>
              </a:rPr>
              <a:t>row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4873"/>
                </a:solidFill>
                <a:effectLst/>
                <a:uLnTx/>
                <a:uFillTx/>
              </a:rPr>
              <a:t>I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4873"/>
                </a:solidFill>
                <a:effectLst/>
                <a:uLnTx/>
                <a:uFillTx/>
                <a:latin typeface="Calibri Light" panose="020F0302020204030204"/>
              </a:rPr>
              <a:t>ntegrate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4873"/>
                </a:solidFill>
                <a:effectLst/>
                <a:uLnTx/>
                <a:uFillTx/>
              </a:rPr>
              <a:t>N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4873"/>
                </a:solidFill>
                <a:effectLst/>
                <a:uLnTx/>
                <a:uFillTx/>
                <a:latin typeface="Calibri Light" panose="020F0302020204030204"/>
              </a:rPr>
              <a:t>etwork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52BDEC"/>
                </a:solidFill>
                <a:effectLst/>
                <a:uLnTx/>
                <a:uFillTx/>
              </a:rPr>
              <a:t>E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52BDEC"/>
                </a:solidFill>
                <a:effectLst/>
                <a:uLnTx/>
                <a:uFillTx/>
                <a:latin typeface="Calibri Light" panose="020F0302020204030204"/>
              </a:rPr>
              <a:t>xplore</a:t>
            </a:r>
          </a:p>
        </p:txBody>
      </p:sp>
    </p:spTree>
    <p:extLst>
      <p:ext uri="{BB962C8B-B14F-4D97-AF65-F5344CB8AC3E}">
        <p14:creationId xmlns:p14="http://schemas.microsoft.com/office/powerpoint/2010/main" val="5610600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945025-141A-61E3-2E4E-0BD427D7F1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id="{BDC905F8-72C0-C501-DCB0-52D99E05520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000"/>
          <a:stretch/>
        </p:blipFill>
        <p:spPr>
          <a:xfrm>
            <a:off x="0" y="0"/>
            <a:ext cx="12192000" cy="5486400"/>
          </a:xfrm>
          <a:prstGeom prst="rect">
            <a:avLst/>
          </a:prstGeom>
        </p:spPr>
      </p:pic>
      <p:sp>
        <p:nvSpPr>
          <p:cNvPr id="31" name="Title 1">
            <a:extLst>
              <a:ext uri="{FF2B5EF4-FFF2-40B4-BE49-F238E27FC236}">
                <a16:creationId xmlns:a16="http://schemas.microsoft.com/office/drawing/2014/main" id="{D43FDA3C-AB1F-66A6-6004-D3BCD34AAC18}"/>
              </a:ext>
            </a:extLst>
          </p:cNvPr>
          <p:cNvSpPr txBox="1">
            <a:spLocks/>
          </p:cNvSpPr>
          <p:nvPr/>
        </p:nvSpPr>
        <p:spPr>
          <a:xfrm>
            <a:off x="1643448" y="576000"/>
            <a:ext cx="9973751" cy="1325563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 baseline="0">
                <a:solidFill>
                  <a:srgbClr val="52BDEC"/>
                </a:solidFill>
                <a:latin typeface="Arial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4773"/>
                </a:solidFill>
                <a:effectLst/>
                <a:uLnTx/>
                <a:uFillTx/>
                <a:latin typeface="Arial" charset="0"/>
                <a:ea typeface="+mj-ea"/>
                <a:cs typeface="+mj-cs"/>
              </a:rPr>
              <a:t>Why did we bother?</a:t>
            </a:r>
            <a:endParaRPr kumimoji="0" lang="en-GB" sz="4000" b="1" i="0" u="none" strike="noStrike" kern="1200" cap="none" spc="0" normalizeH="0" baseline="0" noProof="0" dirty="0">
              <a:ln>
                <a:noFill/>
              </a:ln>
              <a:solidFill>
                <a:srgbClr val="004773"/>
              </a:solidFill>
              <a:effectLst/>
              <a:uLnTx/>
              <a:uFillTx/>
              <a:latin typeface="Arial" charset="0"/>
              <a:ea typeface="+mj-ea"/>
              <a:cs typeface="+mj-cs"/>
            </a:endParaRPr>
          </a:p>
        </p:txBody>
      </p:sp>
      <p:sp>
        <p:nvSpPr>
          <p:cNvPr id="32" name="Slide Number Placeholder 1">
            <a:extLst>
              <a:ext uri="{FF2B5EF4-FFF2-40B4-BE49-F238E27FC236}">
                <a16:creationId xmlns:a16="http://schemas.microsoft.com/office/drawing/2014/main" id="{3ACF5A7B-4AA1-BB0E-304A-0B2F29E119D3}"/>
              </a:ext>
            </a:extLst>
          </p:cNvPr>
          <p:cNvSpPr txBox="1">
            <a:spLocks/>
          </p:cNvSpPr>
          <p:nvPr/>
        </p:nvSpPr>
        <p:spPr>
          <a:xfrm>
            <a:off x="576000" y="6218376"/>
            <a:ext cx="648000" cy="648002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nl-NL"/>
            </a:defPPr>
            <a:lvl1pPr marL="0" algn="l" defTabSz="914400" rtl="0" eaLnBrk="1" latinLnBrk="0" hangingPunct="1">
              <a:defRPr sz="1200" kern="1200" baseline="0">
                <a:solidFill>
                  <a:schemeClr val="bg1"/>
                </a:solidFill>
                <a:latin typeface="Arial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800" dirty="0">
                <a:solidFill>
                  <a:srgbClr val="005E77"/>
                </a:solidFill>
              </a:rPr>
              <a:t>4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05E77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0764F5C-1110-304E-5003-7F640FE8E3B6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rgbClr val="5B9BD5">
                <a:shade val="45000"/>
                <a:satMod val="135000"/>
              </a:srgbClr>
              <a:prstClr val="white"/>
            </a:duotone>
          </a:blip>
          <a:stretch>
            <a:fillRect/>
          </a:stretch>
        </p:blipFill>
        <p:spPr>
          <a:xfrm>
            <a:off x="6598508" y="444843"/>
            <a:ext cx="5306091" cy="1217388"/>
          </a:xfrm>
          <a:prstGeom prst="rect">
            <a:avLst/>
          </a:prstGeom>
        </p:spPr>
      </p:pic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1215DB6E-EEF3-EF06-8143-A9F31E47DB2D}"/>
              </a:ext>
            </a:extLst>
          </p:cNvPr>
          <p:cNvSpPr/>
          <p:nvPr/>
        </p:nvSpPr>
        <p:spPr>
          <a:xfrm>
            <a:off x="268975" y="2038435"/>
            <a:ext cx="9612000" cy="828000"/>
          </a:xfrm>
          <a:custGeom>
            <a:avLst/>
            <a:gdLst>
              <a:gd name="connsiteX0" fmla="*/ 0 w 2745170"/>
              <a:gd name="connsiteY0" fmla="*/ 125483 h 1254831"/>
              <a:gd name="connsiteX1" fmla="*/ 125483 w 2745170"/>
              <a:gd name="connsiteY1" fmla="*/ 0 h 1254831"/>
              <a:gd name="connsiteX2" fmla="*/ 2619687 w 2745170"/>
              <a:gd name="connsiteY2" fmla="*/ 0 h 1254831"/>
              <a:gd name="connsiteX3" fmla="*/ 2745170 w 2745170"/>
              <a:gd name="connsiteY3" fmla="*/ 125483 h 1254831"/>
              <a:gd name="connsiteX4" fmla="*/ 2745170 w 2745170"/>
              <a:gd name="connsiteY4" fmla="*/ 1129348 h 1254831"/>
              <a:gd name="connsiteX5" fmla="*/ 2619687 w 2745170"/>
              <a:gd name="connsiteY5" fmla="*/ 1254831 h 1254831"/>
              <a:gd name="connsiteX6" fmla="*/ 125483 w 2745170"/>
              <a:gd name="connsiteY6" fmla="*/ 1254831 h 1254831"/>
              <a:gd name="connsiteX7" fmla="*/ 0 w 2745170"/>
              <a:gd name="connsiteY7" fmla="*/ 1129348 h 1254831"/>
              <a:gd name="connsiteX8" fmla="*/ 0 w 2745170"/>
              <a:gd name="connsiteY8" fmla="*/ 125483 h 12548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745170" h="1254831">
                <a:moveTo>
                  <a:pt x="0" y="125483"/>
                </a:moveTo>
                <a:cubicBezTo>
                  <a:pt x="0" y="56181"/>
                  <a:pt x="56181" y="0"/>
                  <a:pt x="125483" y="0"/>
                </a:cubicBezTo>
                <a:lnTo>
                  <a:pt x="2619687" y="0"/>
                </a:lnTo>
                <a:cubicBezTo>
                  <a:pt x="2688989" y="0"/>
                  <a:pt x="2745170" y="56181"/>
                  <a:pt x="2745170" y="125483"/>
                </a:cubicBezTo>
                <a:lnTo>
                  <a:pt x="2745170" y="1129348"/>
                </a:lnTo>
                <a:cubicBezTo>
                  <a:pt x="2745170" y="1198650"/>
                  <a:pt x="2688989" y="1254831"/>
                  <a:pt x="2619687" y="1254831"/>
                </a:cubicBezTo>
                <a:lnTo>
                  <a:pt x="125483" y="1254831"/>
                </a:lnTo>
                <a:cubicBezTo>
                  <a:pt x="56181" y="1254831"/>
                  <a:pt x="0" y="1198650"/>
                  <a:pt x="0" y="1129348"/>
                </a:cubicBezTo>
                <a:lnTo>
                  <a:pt x="0" y="125483"/>
                </a:lnTo>
                <a:close/>
              </a:path>
            </a:pathLst>
          </a:custGeom>
          <a:solidFill>
            <a:sysClr val="window" lastClr="FFFFFF">
              <a:alpha val="90000"/>
              <a:hueOff val="0"/>
              <a:satOff val="0"/>
              <a:lumOff val="0"/>
              <a:alphaOff val="0"/>
            </a:sysClr>
          </a:solidFill>
          <a:ln w="38100" cap="flat" cmpd="sng" algn="ctr">
            <a:solidFill>
              <a:srgbClr val="1A8CB0"/>
            </a:solidFill>
            <a:prstDash val="solid"/>
            <a:miter lim="800000"/>
          </a:ln>
          <a:effectLst/>
        </p:spPr>
        <p:txBody>
          <a:bodyPr spcFirstLastPara="0" vert="horz" wrap="square" lIns="235889" tIns="235889" rIns="235889" bIns="235889" numCol="1" spcCol="1270" anchor="ctr" anchorCtr="0">
            <a:noAutofit/>
          </a:bodyPr>
          <a:lstStyle/>
          <a:p>
            <a:pPr marL="0" marR="0" lvl="0" indent="0" defTabSz="124460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52BDE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52BDE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xplore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B3D4D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the familiarity of the researchers with our services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40960E3-E515-07AB-483E-EDF1CC2A4DA7}"/>
              </a:ext>
            </a:extLst>
          </p:cNvPr>
          <p:cNvSpPr txBox="1"/>
          <p:nvPr/>
        </p:nvSpPr>
        <p:spPr>
          <a:xfrm>
            <a:off x="10023059" y="1799963"/>
            <a:ext cx="2059025" cy="44012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52BDEC"/>
                </a:solidFill>
                <a:effectLst/>
                <a:uLnTx/>
                <a:uFillTx/>
              </a:rPr>
              <a:t>I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52BDEC"/>
                </a:solidFill>
                <a:effectLst/>
                <a:uLnTx/>
                <a:uFillTx/>
                <a:latin typeface="Calibri Light" panose="020F0302020204030204"/>
              </a:rPr>
              <a:t>nform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4873"/>
                </a:solidFill>
                <a:effectLst/>
                <a:uLnTx/>
                <a:uFillTx/>
              </a:rPr>
              <a:t>M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4873"/>
                </a:solidFill>
                <a:effectLst/>
                <a:uLnTx/>
                <a:uFillTx/>
                <a:latin typeface="Calibri Light" panose="020F0302020204030204"/>
              </a:rPr>
              <a:t>anage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4873"/>
                </a:solidFill>
                <a:effectLst/>
                <a:uLnTx/>
                <a:uFillTx/>
              </a:rPr>
              <a:t>A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4873"/>
                </a:solidFill>
                <a:effectLst/>
                <a:uLnTx/>
                <a:uFillTx/>
                <a:latin typeface="Calibri Light" panose="020F0302020204030204"/>
              </a:rPr>
              <a:t>.I.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4873"/>
                </a:solidFill>
                <a:effectLst/>
                <a:uLnTx/>
                <a:uFillTx/>
              </a:rPr>
              <a:t>G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4873"/>
                </a:solidFill>
                <a:effectLst/>
                <a:uLnTx/>
                <a:uFillTx/>
                <a:latin typeface="Calibri Light" panose="020F0302020204030204"/>
              </a:rPr>
              <a:t>row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4873"/>
                </a:solidFill>
                <a:effectLst/>
                <a:uLnTx/>
                <a:uFillTx/>
              </a:rPr>
              <a:t>I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4873"/>
                </a:solidFill>
                <a:effectLst/>
                <a:uLnTx/>
                <a:uFillTx/>
                <a:latin typeface="Calibri Light" panose="020F0302020204030204"/>
              </a:rPr>
              <a:t>ntegrate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4873"/>
                </a:solidFill>
                <a:effectLst/>
                <a:uLnTx/>
                <a:uFillTx/>
              </a:rPr>
              <a:t>N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4873"/>
                </a:solidFill>
                <a:effectLst/>
                <a:uLnTx/>
                <a:uFillTx/>
                <a:latin typeface="Calibri Light" panose="020F0302020204030204"/>
              </a:rPr>
              <a:t>etwork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52BDEC"/>
                </a:solidFill>
                <a:effectLst/>
                <a:uLnTx/>
                <a:uFillTx/>
              </a:rPr>
              <a:t>E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52BDEC"/>
                </a:solidFill>
                <a:effectLst/>
                <a:uLnTx/>
                <a:uFillTx/>
                <a:latin typeface="Calibri Light" panose="020F0302020204030204"/>
              </a:rPr>
              <a:t>xplore</a:t>
            </a: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47AB27DA-80C2-FFDE-2BC5-FF84E6392C94}"/>
              </a:ext>
            </a:extLst>
          </p:cNvPr>
          <p:cNvSpPr/>
          <p:nvPr/>
        </p:nvSpPr>
        <p:spPr>
          <a:xfrm>
            <a:off x="268974" y="3065079"/>
            <a:ext cx="9612000" cy="828000"/>
          </a:xfrm>
          <a:custGeom>
            <a:avLst/>
            <a:gdLst>
              <a:gd name="connsiteX0" fmla="*/ 0 w 2745170"/>
              <a:gd name="connsiteY0" fmla="*/ 125483 h 1254831"/>
              <a:gd name="connsiteX1" fmla="*/ 125483 w 2745170"/>
              <a:gd name="connsiteY1" fmla="*/ 0 h 1254831"/>
              <a:gd name="connsiteX2" fmla="*/ 2619687 w 2745170"/>
              <a:gd name="connsiteY2" fmla="*/ 0 h 1254831"/>
              <a:gd name="connsiteX3" fmla="*/ 2745170 w 2745170"/>
              <a:gd name="connsiteY3" fmla="*/ 125483 h 1254831"/>
              <a:gd name="connsiteX4" fmla="*/ 2745170 w 2745170"/>
              <a:gd name="connsiteY4" fmla="*/ 1129348 h 1254831"/>
              <a:gd name="connsiteX5" fmla="*/ 2619687 w 2745170"/>
              <a:gd name="connsiteY5" fmla="*/ 1254831 h 1254831"/>
              <a:gd name="connsiteX6" fmla="*/ 125483 w 2745170"/>
              <a:gd name="connsiteY6" fmla="*/ 1254831 h 1254831"/>
              <a:gd name="connsiteX7" fmla="*/ 0 w 2745170"/>
              <a:gd name="connsiteY7" fmla="*/ 1129348 h 1254831"/>
              <a:gd name="connsiteX8" fmla="*/ 0 w 2745170"/>
              <a:gd name="connsiteY8" fmla="*/ 125483 h 12548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745170" h="1254831">
                <a:moveTo>
                  <a:pt x="0" y="125483"/>
                </a:moveTo>
                <a:cubicBezTo>
                  <a:pt x="0" y="56181"/>
                  <a:pt x="56181" y="0"/>
                  <a:pt x="125483" y="0"/>
                </a:cubicBezTo>
                <a:lnTo>
                  <a:pt x="2619687" y="0"/>
                </a:lnTo>
                <a:cubicBezTo>
                  <a:pt x="2688989" y="0"/>
                  <a:pt x="2745170" y="56181"/>
                  <a:pt x="2745170" y="125483"/>
                </a:cubicBezTo>
                <a:lnTo>
                  <a:pt x="2745170" y="1129348"/>
                </a:lnTo>
                <a:cubicBezTo>
                  <a:pt x="2745170" y="1198650"/>
                  <a:pt x="2688989" y="1254831"/>
                  <a:pt x="2619687" y="1254831"/>
                </a:cubicBezTo>
                <a:lnTo>
                  <a:pt x="125483" y="1254831"/>
                </a:lnTo>
                <a:cubicBezTo>
                  <a:pt x="56181" y="1254831"/>
                  <a:pt x="0" y="1198650"/>
                  <a:pt x="0" y="1129348"/>
                </a:cubicBezTo>
                <a:lnTo>
                  <a:pt x="0" y="125483"/>
                </a:lnTo>
                <a:close/>
              </a:path>
            </a:pathLst>
          </a:custGeom>
          <a:solidFill>
            <a:sysClr val="window" lastClr="FFFFFF">
              <a:alpha val="90000"/>
              <a:hueOff val="0"/>
              <a:satOff val="0"/>
              <a:lumOff val="0"/>
              <a:alphaOff val="0"/>
            </a:sysClr>
          </a:solidFill>
          <a:ln w="38100" cap="flat" cmpd="sng" algn="ctr">
            <a:solidFill>
              <a:srgbClr val="1A8CB0"/>
            </a:solidFill>
            <a:prstDash val="solid"/>
            <a:miter lim="800000"/>
          </a:ln>
          <a:effectLst/>
        </p:spPr>
        <p:txBody>
          <a:bodyPr spcFirstLastPara="0" vert="horz" wrap="square" lIns="235889" tIns="235889" rIns="235889" bIns="235889" numCol="1" spcCol="1270" anchor="ctr" anchorCtr="0">
            <a:noAutofit/>
          </a:bodyPr>
          <a:lstStyle/>
          <a:p>
            <a:pPr marL="0" marR="0" lvl="0" indent="0" defTabSz="124460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52BDE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52BDE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nform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B3D4D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the researcher who are not familiar about our services</a:t>
            </a:r>
          </a:p>
        </p:txBody>
      </p:sp>
    </p:spTree>
    <p:extLst>
      <p:ext uri="{BB962C8B-B14F-4D97-AF65-F5344CB8AC3E}">
        <p14:creationId xmlns:p14="http://schemas.microsoft.com/office/powerpoint/2010/main" val="301356916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40A011-7A0C-F4AF-8896-8DFF5D3296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id="{6E521246-C708-5762-D778-C6C000FCCDB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000"/>
          <a:stretch/>
        </p:blipFill>
        <p:spPr>
          <a:xfrm>
            <a:off x="0" y="0"/>
            <a:ext cx="12192000" cy="5486400"/>
          </a:xfrm>
          <a:prstGeom prst="rect">
            <a:avLst/>
          </a:prstGeom>
        </p:spPr>
      </p:pic>
      <p:sp>
        <p:nvSpPr>
          <p:cNvPr id="31" name="Title 1">
            <a:extLst>
              <a:ext uri="{FF2B5EF4-FFF2-40B4-BE49-F238E27FC236}">
                <a16:creationId xmlns:a16="http://schemas.microsoft.com/office/drawing/2014/main" id="{4B100BA8-E993-3A42-FED6-59EEC0E9231A}"/>
              </a:ext>
            </a:extLst>
          </p:cNvPr>
          <p:cNvSpPr txBox="1">
            <a:spLocks/>
          </p:cNvSpPr>
          <p:nvPr/>
        </p:nvSpPr>
        <p:spPr>
          <a:xfrm>
            <a:off x="1643448" y="576000"/>
            <a:ext cx="9973751" cy="1325563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 baseline="0">
                <a:solidFill>
                  <a:srgbClr val="52BDEC"/>
                </a:solidFill>
                <a:latin typeface="Arial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4773"/>
                </a:solidFill>
                <a:effectLst/>
                <a:uLnTx/>
                <a:uFillTx/>
                <a:latin typeface="Arial" charset="0"/>
                <a:ea typeface="+mj-ea"/>
                <a:cs typeface="+mj-cs"/>
              </a:rPr>
              <a:t>Why did we bother?</a:t>
            </a:r>
            <a:endParaRPr kumimoji="0" lang="en-GB" sz="4000" b="1" i="0" u="none" strike="noStrike" kern="1200" cap="none" spc="0" normalizeH="0" baseline="0" noProof="0" dirty="0">
              <a:ln>
                <a:noFill/>
              </a:ln>
              <a:solidFill>
                <a:srgbClr val="004773"/>
              </a:solidFill>
              <a:effectLst/>
              <a:uLnTx/>
              <a:uFillTx/>
              <a:latin typeface="Arial" charset="0"/>
              <a:ea typeface="+mj-ea"/>
              <a:cs typeface="+mj-cs"/>
            </a:endParaRPr>
          </a:p>
        </p:txBody>
      </p:sp>
      <p:sp>
        <p:nvSpPr>
          <p:cNvPr id="32" name="Slide Number Placeholder 1">
            <a:extLst>
              <a:ext uri="{FF2B5EF4-FFF2-40B4-BE49-F238E27FC236}">
                <a16:creationId xmlns:a16="http://schemas.microsoft.com/office/drawing/2014/main" id="{3852A456-1A48-BFAD-8453-77F48092065B}"/>
              </a:ext>
            </a:extLst>
          </p:cNvPr>
          <p:cNvSpPr txBox="1">
            <a:spLocks/>
          </p:cNvSpPr>
          <p:nvPr/>
        </p:nvSpPr>
        <p:spPr>
          <a:xfrm>
            <a:off x="576000" y="6218376"/>
            <a:ext cx="648000" cy="648002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nl-NL"/>
            </a:defPPr>
            <a:lvl1pPr marL="0" algn="l" defTabSz="914400" rtl="0" eaLnBrk="1" latinLnBrk="0" hangingPunct="1">
              <a:defRPr sz="1200" kern="1200" baseline="0">
                <a:solidFill>
                  <a:schemeClr val="bg1"/>
                </a:solidFill>
                <a:latin typeface="Arial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800" dirty="0">
                <a:solidFill>
                  <a:srgbClr val="005E77"/>
                </a:solidFill>
              </a:rPr>
              <a:t>4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05E77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21DAAA1-EBB9-0AB6-8612-77F1AB2CDB35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rgbClr val="5B9BD5">
                <a:shade val="45000"/>
                <a:satMod val="135000"/>
              </a:srgbClr>
              <a:prstClr val="white"/>
            </a:duotone>
          </a:blip>
          <a:stretch>
            <a:fillRect/>
          </a:stretch>
        </p:blipFill>
        <p:spPr>
          <a:xfrm>
            <a:off x="6598508" y="444843"/>
            <a:ext cx="5306091" cy="1217388"/>
          </a:xfrm>
          <a:prstGeom prst="rect">
            <a:avLst/>
          </a:prstGeom>
        </p:spPr>
      </p:pic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B3FC737D-77DF-A7A9-D89C-816303400FCF}"/>
              </a:ext>
            </a:extLst>
          </p:cNvPr>
          <p:cNvSpPr/>
          <p:nvPr/>
        </p:nvSpPr>
        <p:spPr>
          <a:xfrm>
            <a:off x="268975" y="2038435"/>
            <a:ext cx="9612000" cy="828000"/>
          </a:xfrm>
          <a:custGeom>
            <a:avLst/>
            <a:gdLst>
              <a:gd name="connsiteX0" fmla="*/ 0 w 2745170"/>
              <a:gd name="connsiteY0" fmla="*/ 125483 h 1254831"/>
              <a:gd name="connsiteX1" fmla="*/ 125483 w 2745170"/>
              <a:gd name="connsiteY1" fmla="*/ 0 h 1254831"/>
              <a:gd name="connsiteX2" fmla="*/ 2619687 w 2745170"/>
              <a:gd name="connsiteY2" fmla="*/ 0 h 1254831"/>
              <a:gd name="connsiteX3" fmla="*/ 2745170 w 2745170"/>
              <a:gd name="connsiteY3" fmla="*/ 125483 h 1254831"/>
              <a:gd name="connsiteX4" fmla="*/ 2745170 w 2745170"/>
              <a:gd name="connsiteY4" fmla="*/ 1129348 h 1254831"/>
              <a:gd name="connsiteX5" fmla="*/ 2619687 w 2745170"/>
              <a:gd name="connsiteY5" fmla="*/ 1254831 h 1254831"/>
              <a:gd name="connsiteX6" fmla="*/ 125483 w 2745170"/>
              <a:gd name="connsiteY6" fmla="*/ 1254831 h 1254831"/>
              <a:gd name="connsiteX7" fmla="*/ 0 w 2745170"/>
              <a:gd name="connsiteY7" fmla="*/ 1129348 h 1254831"/>
              <a:gd name="connsiteX8" fmla="*/ 0 w 2745170"/>
              <a:gd name="connsiteY8" fmla="*/ 125483 h 12548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745170" h="1254831">
                <a:moveTo>
                  <a:pt x="0" y="125483"/>
                </a:moveTo>
                <a:cubicBezTo>
                  <a:pt x="0" y="56181"/>
                  <a:pt x="56181" y="0"/>
                  <a:pt x="125483" y="0"/>
                </a:cubicBezTo>
                <a:lnTo>
                  <a:pt x="2619687" y="0"/>
                </a:lnTo>
                <a:cubicBezTo>
                  <a:pt x="2688989" y="0"/>
                  <a:pt x="2745170" y="56181"/>
                  <a:pt x="2745170" y="125483"/>
                </a:cubicBezTo>
                <a:lnTo>
                  <a:pt x="2745170" y="1129348"/>
                </a:lnTo>
                <a:cubicBezTo>
                  <a:pt x="2745170" y="1198650"/>
                  <a:pt x="2688989" y="1254831"/>
                  <a:pt x="2619687" y="1254831"/>
                </a:cubicBezTo>
                <a:lnTo>
                  <a:pt x="125483" y="1254831"/>
                </a:lnTo>
                <a:cubicBezTo>
                  <a:pt x="56181" y="1254831"/>
                  <a:pt x="0" y="1198650"/>
                  <a:pt x="0" y="1129348"/>
                </a:cubicBezTo>
                <a:lnTo>
                  <a:pt x="0" y="125483"/>
                </a:lnTo>
                <a:close/>
              </a:path>
            </a:pathLst>
          </a:custGeom>
          <a:solidFill>
            <a:sysClr val="window" lastClr="FFFFFF">
              <a:alpha val="90000"/>
              <a:hueOff val="0"/>
              <a:satOff val="0"/>
              <a:lumOff val="0"/>
              <a:alphaOff val="0"/>
            </a:sysClr>
          </a:solidFill>
          <a:ln w="38100" cap="flat" cmpd="sng" algn="ctr">
            <a:solidFill>
              <a:srgbClr val="1A8CB0"/>
            </a:solidFill>
            <a:prstDash val="solid"/>
            <a:miter lim="800000"/>
          </a:ln>
          <a:effectLst/>
        </p:spPr>
        <p:txBody>
          <a:bodyPr spcFirstLastPara="0" vert="horz" wrap="square" lIns="235889" tIns="235889" rIns="235889" bIns="235889" numCol="1" spcCol="1270" anchor="ctr" anchorCtr="0">
            <a:noAutofit/>
          </a:bodyPr>
          <a:lstStyle/>
          <a:p>
            <a:pPr marL="0" marR="0" lvl="0" indent="0" defTabSz="124460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52BDE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52BDE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xplore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B3D4D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the familiarity of the researchers with our services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FA56D81-F81A-BBB0-278B-2FD6D98C0DDF}"/>
              </a:ext>
            </a:extLst>
          </p:cNvPr>
          <p:cNvSpPr txBox="1"/>
          <p:nvPr/>
        </p:nvSpPr>
        <p:spPr>
          <a:xfrm>
            <a:off x="10023059" y="1799963"/>
            <a:ext cx="2059025" cy="44012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52BDEC"/>
                </a:solidFill>
                <a:effectLst/>
                <a:uLnTx/>
                <a:uFillTx/>
              </a:rPr>
              <a:t>I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52BDEC"/>
                </a:solidFill>
                <a:effectLst/>
                <a:uLnTx/>
                <a:uFillTx/>
                <a:latin typeface="Calibri Light" panose="020F0302020204030204"/>
              </a:rPr>
              <a:t>nform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4873"/>
                </a:solidFill>
                <a:effectLst/>
                <a:uLnTx/>
                <a:uFillTx/>
              </a:rPr>
              <a:t>M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4873"/>
                </a:solidFill>
                <a:effectLst/>
                <a:uLnTx/>
                <a:uFillTx/>
                <a:latin typeface="Calibri Light" panose="020F0302020204030204"/>
              </a:rPr>
              <a:t>anage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4873"/>
                </a:solidFill>
                <a:effectLst/>
                <a:uLnTx/>
                <a:uFillTx/>
              </a:rPr>
              <a:t>A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4873"/>
                </a:solidFill>
                <a:effectLst/>
                <a:uLnTx/>
                <a:uFillTx/>
                <a:latin typeface="Calibri Light" panose="020F0302020204030204"/>
              </a:rPr>
              <a:t>.I.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4873"/>
                </a:solidFill>
                <a:effectLst/>
                <a:uLnTx/>
                <a:uFillTx/>
              </a:rPr>
              <a:t>G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4873"/>
                </a:solidFill>
                <a:effectLst/>
                <a:uLnTx/>
                <a:uFillTx/>
                <a:latin typeface="Calibri Light" panose="020F0302020204030204"/>
              </a:rPr>
              <a:t>row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4873"/>
                </a:solidFill>
                <a:effectLst/>
                <a:uLnTx/>
                <a:uFillTx/>
              </a:rPr>
              <a:t>I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4873"/>
                </a:solidFill>
                <a:effectLst/>
                <a:uLnTx/>
                <a:uFillTx/>
                <a:latin typeface="Calibri Light" panose="020F0302020204030204"/>
              </a:rPr>
              <a:t>ntegrate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52BDEC"/>
                </a:solidFill>
                <a:effectLst/>
                <a:uLnTx/>
                <a:uFillTx/>
              </a:rPr>
              <a:t>N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52BDEC"/>
                </a:solidFill>
                <a:effectLst/>
                <a:uLnTx/>
                <a:uFillTx/>
                <a:latin typeface="Calibri Light" panose="020F0302020204030204"/>
              </a:rPr>
              <a:t>etwork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52BDEC"/>
                </a:solidFill>
                <a:effectLst/>
                <a:uLnTx/>
                <a:uFillTx/>
              </a:rPr>
              <a:t>E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52BDEC"/>
                </a:solidFill>
                <a:effectLst/>
                <a:uLnTx/>
                <a:uFillTx/>
                <a:latin typeface="Calibri Light" panose="020F0302020204030204"/>
              </a:rPr>
              <a:t>xplore</a:t>
            </a:r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96D8AFFF-C325-02D1-CD21-8EC140D2A0AA}"/>
              </a:ext>
            </a:extLst>
          </p:cNvPr>
          <p:cNvSpPr/>
          <p:nvPr/>
        </p:nvSpPr>
        <p:spPr>
          <a:xfrm>
            <a:off x="268974" y="3065079"/>
            <a:ext cx="9612000" cy="828000"/>
          </a:xfrm>
          <a:custGeom>
            <a:avLst/>
            <a:gdLst>
              <a:gd name="connsiteX0" fmla="*/ 0 w 2745170"/>
              <a:gd name="connsiteY0" fmla="*/ 125483 h 1254831"/>
              <a:gd name="connsiteX1" fmla="*/ 125483 w 2745170"/>
              <a:gd name="connsiteY1" fmla="*/ 0 h 1254831"/>
              <a:gd name="connsiteX2" fmla="*/ 2619687 w 2745170"/>
              <a:gd name="connsiteY2" fmla="*/ 0 h 1254831"/>
              <a:gd name="connsiteX3" fmla="*/ 2745170 w 2745170"/>
              <a:gd name="connsiteY3" fmla="*/ 125483 h 1254831"/>
              <a:gd name="connsiteX4" fmla="*/ 2745170 w 2745170"/>
              <a:gd name="connsiteY4" fmla="*/ 1129348 h 1254831"/>
              <a:gd name="connsiteX5" fmla="*/ 2619687 w 2745170"/>
              <a:gd name="connsiteY5" fmla="*/ 1254831 h 1254831"/>
              <a:gd name="connsiteX6" fmla="*/ 125483 w 2745170"/>
              <a:gd name="connsiteY6" fmla="*/ 1254831 h 1254831"/>
              <a:gd name="connsiteX7" fmla="*/ 0 w 2745170"/>
              <a:gd name="connsiteY7" fmla="*/ 1129348 h 1254831"/>
              <a:gd name="connsiteX8" fmla="*/ 0 w 2745170"/>
              <a:gd name="connsiteY8" fmla="*/ 125483 h 12548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745170" h="1254831">
                <a:moveTo>
                  <a:pt x="0" y="125483"/>
                </a:moveTo>
                <a:cubicBezTo>
                  <a:pt x="0" y="56181"/>
                  <a:pt x="56181" y="0"/>
                  <a:pt x="125483" y="0"/>
                </a:cubicBezTo>
                <a:lnTo>
                  <a:pt x="2619687" y="0"/>
                </a:lnTo>
                <a:cubicBezTo>
                  <a:pt x="2688989" y="0"/>
                  <a:pt x="2745170" y="56181"/>
                  <a:pt x="2745170" y="125483"/>
                </a:cubicBezTo>
                <a:lnTo>
                  <a:pt x="2745170" y="1129348"/>
                </a:lnTo>
                <a:cubicBezTo>
                  <a:pt x="2745170" y="1198650"/>
                  <a:pt x="2688989" y="1254831"/>
                  <a:pt x="2619687" y="1254831"/>
                </a:cubicBezTo>
                <a:lnTo>
                  <a:pt x="125483" y="1254831"/>
                </a:lnTo>
                <a:cubicBezTo>
                  <a:pt x="56181" y="1254831"/>
                  <a:pt x="0" y="1198650"/>
                  <a:pt x="0" y="1129348"/>
                </a:cubicBezTo>
                <a:lnTo>
                  <a:pt x="0" y="125483"/>
                </a:lnTo>
                <a:close/>
              </a:path>
            </a:pathLst>
          </a:custGeom>
          <a:solidFill>
            <a:sysClr val="window" lastClr="FFFFFF">
              <a:alpha val="90000"/>
              <a:hueOff val="0"/>
              <a:satOff val="0"/>
              <a:lumOff val="0"/>
              <a:alphaOff val="0"/>
            </a:sysClr>
          </a:solidFill>
          <a:ln w="38100" cap="flat" cmpd="sng" algn="ctr">
            <a:solidFill>
              <a:srgbClr val="1A8CB0"/>
            </a:solidFill>
            <a:prstDash val="solid"/>
            <a:miter lim="800000"/>
          </a:ln>
          <a:effectLst/>
        </p:spPr>
        <p:txBody>
          <a:bodyPr spcFirstLastPara="0" vert="horz" wrap="square" lIns="235889" tIns="235889" rIns="235889" bIns="235889" numCol="1" spcCol="1270" anchor="ctr" anchorCtr="0">
            <a:noAutofit/>
          </a:bodyPr>
          <a:lstStyle/>
          <a:p>
            <a:pPr marL="0" marR="0" lvl="0" indent="0" defTabSz="124460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52BDE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52BDE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nform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B3D4D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the researcher who are not familiar about our services</a:t>
            </a:r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60023DD7-002B-5EB3-4870-0E7F1D24C4A2}"/>
              </a:ext>
            </a:extLst>
          </p:cNvPr>
          <p:cNvSpPr/>
          <p:nvPr/>
        </p:nvSpPr>
        <p:spPr>
          <a:xfrm>
            <a:off x="268974" y="4091723"/>
            <a:ext cx="9612000" cy="828000"/>
          </a:xfrm>
          <a:custGeom>
            <a:avLst/>
            <a:gdLst>
              <a:gd name="connsiteX0" fmla="*/ 0 w 2745170"/>
              <a:gd name="connsiteY0" fmla="*/ 125483 h 1254831"/>
              <a:gd name="connsiteX1" fmla="*/ 125483 w 2745170"/>
              <a:gd name="connsiteY1" fmla="*/ 0 h 1254831"/>
              <a:gd name="connsiteX2" fmla="*/ 2619687 w 2745170"/>
              <a:gd name="connsiteY2" fmla="*/ 0 h 1254831"/>
              <a:gd name="connsiteX3" fmla="*/ 2745170 w 2745170"/>
              <a:gd name="connsiteY3" fmla="*/ 125483 h 1254831"/>
              <a:gd name="connsiteX4" fmla="*/ 2745170 w 2745170"/>
              <a:gd name="connsiteY4" fmla="*/ 1129348 h 1254831"/>
              <a:gd name="connsiteX5" fmla="*/ 2619687 w 2745170"/>
              <a:gd name="connsiteY5" fmla="*/ 1254831 h 1254831"/>
              <a:gd name="connsiteX6" fmla="*/ 125483 w 2745170"/>
              <a:gd name="connsiteY6" fmla="*/ 1254831 h 1254831"/>
              <a:gd name="connsiteX7" fmla="*/ 0 w 2745170"/>
              <a:gd name="connsiteY7" fmla="*/ 1129348 h 1254831"/>
              <a:gd name="connsiteX8" fmla="*/ 0 w 2745170"/>
              <a:gd name="connsiteY8" fmla="*/ 125483 h 12548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745170" h="1254831">
                <a:moveTo>
                  <a:pt x="0" y="125483"/>
                </a:moveTo>
                <a:cubicBezTo>
                  <a:pt x="0" y="56181"/>
                  <a:pt x="56181" y="0"/>
                  <a:pt x="125483" y="0"/>
                </a:cubicBezTo>
                <a:lnTo>
                  <a:pt x="2619687" y="0"/>
                </a:lnTo>
                <a:cubicBezTo>
                  <a:pt x="2688989" y="0"/>
                  <a:pt x="2745170" y="56181"/>
                  <a:pt x="2745170" y="125483"/>
                </a:cubicBezTo>
                <a:lnTo>
                  <a:pt x="2745170" y="1129348"/>
                </a:lnTo>
                <a:cubicBezTo>
                  <a:pt x="2745170" y="1198650"/>
                  <a:pt x="2688989" y="1254831"/>
                  <a:pt x="2619687" y="1254831"/>
                </a:cubicBezTo>
                <a:lnTo>
                  <a:pt x="125483" y="1254831"/>
                </a:lnTo>
                <a:cubicBezTo>
                  <a:pt x="56181" y="1254831"/>
                  <a:pt x="0" y="1198650"/>
                  <a:pt x="0" y="1129348"/>
                </a:cubicBezTo>
                <a:lnTo>
                  <a:pt x="0" y="125483"/>
                </a:lnTo>
                <a:close/>
              </a:path>
            </a:pathLst>
          </a:custGeom>
          <a:solidFill>
            <a:sysClr val="window" lastClr="FFFFFF">
              <a:alpha val="90000"/>
              <a:hueOff val="0"/>
              <a:satOff val="0"/>
              <a:lumOff val="0"/>
              <a:alphaOff val="0"/>
            </a:sysClr>
          </a:solidFill>
          <a:ln w="38100" cap="flat" cmpd="sng" algn="ctr">
            <a:solidFill>
              <a:srgbClr val="1A8CB0"/>
            </a:solidFill>
            <a:prstDash val="solid"/>
            <a:miter lim="800000"/>
          </a:ln>
          <a:effectLst/>
        </p:spPr>
        <p:txBody>
          <a:bodyPr spcFirstLastPara="0" vert="horz" wrap="square" lIns="235889" tIns="235889" rIns="235889" bIns="235889" numCol="1" spcCol="1270" anchor="ctr" anchorCtr="0">
            <a:noAutofit/>
          </a:bodyPr>
          <a:lstStyle/>
          <a:p>
            <a:pPr marL="0" marR="0" lvl="0" indent="0" defTabSz="124460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B3D4D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Maximise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B3D4D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our 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52BDE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52BDE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etwork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B3D4D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B3D4D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with the researchers by identifying the best communication channel(s) </a:t>
            </a:r>
          </a:p>
        </p:txBody>
      </p:sp>
    </p:spTree>
    <p:extLst>
      <p:ext uri="{BB962C8B-B14F-4D97-AF65-F5344CB8AC3E}">
        <p14:creationId xmlns:p14="http://schemas.microsoft.com/office/powerpoint/2010/main" val="1791611958"/>
      </p:ext>
    </p:extLst>
  </p:cSld>
  <p:clrMapOvr>
    <a:masterClrMapping/>
  </p:clrMapOvr>
</p:sld>
</file>

<file path=ppt/theme/theme1.xml><?xml version="1.0" encoding="utf-8"?>
<a:theme xmlns:a="http://schemas.openxmlformats.org/drawingml/2006/main" name="Motyw pakietu Office">
  <a:themeElements>
    <a:clrScheme name="Motyw pakietu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Motyw pakietu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otyw pakietu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Yu Gothic Light"/>
      <a:font script="Hang" typeface="맑은 고딕"/>
      <a:font script="Hans" typeface="DengXian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Yu Gothic"/>
      <a:font script="Hang" typeface="맑은 고딕"/>
      <a:font script="Hans" typeface="DengXian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Yu Gothic Light"/>
      <a:font script="Hang" typeface="맑은 고딕"/>
      <a:font script="Hans" typeface="DengXian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Yu Gothic"/>
      <a:font script="Hang" typeface="맑은 고딕"/>
      <a:font script="Hans" typeface="DengXian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Yu Gothic Light"/>
      <a:font script="Hang" typeface="맑은 고딕"/>
      <a:font script="Hans" typeface="DengXian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Yu Gothic"/>
      <a:font script="Hang" typeface="맑은 고딕"/>
      <a:font script="Hans" typeface="DengXian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Yu Gothic Light"/>
      <a:font script="Hang" typeface="맑은 고딕"/>
      <a:font script="Hans" typeface="DengXian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Yu Gothic"/>
      <a:font script="Hang" typeface="맑은 고딕"/>
      <a:font script="Hans" typeface="DengXian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Yu Gothic Light"/>
      <a:font script="Hang" typeface="맑은 고딕"/>
      <a:font script="Hans" typeface="DengXian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Yu Gothic"/>
      <a:font script="Hang" typeface="맑은 고딕"/>
      <a:font script="Hans" typeface="DengXian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1415</Words>
  <Application>Microsoft Office PowerPoint</Application>
  <PresentationFormat>Panoramiczny</PresentationFormat>
  <Paragraphs>295</Paragraphs>
  <Slides>39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4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39</vt:i4>
      </vt:variant>
    </vt:vector>
  </HeadingPairs>
  <TitlesOfParts>
    <vt:vector size="44" baseType="lpstr">
      <vt:lpstr>Arial</vt:lpstr>
      <vt:lpstr>Calibri</vt:lpstr>
      <vt:lpstr>Calibri Light</vt:lpstr>
      <vt:lpstr>Times New Roman</vt:lpstr>
      <vt:lpstr>Motyw pakietu Office</vt:lpstr>
      <vt:lpstr>Mapping Researcher Awareness of Research Support Library Services  at KU Leuven Libraries – 2Bergen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Main sponsor   logo Wolters</dc:title>
  <dc:creator>Mariusz Milewski</dc:creator>
  <cp:lastModifiedBy>Bogumiła Bruc</cp:lastModifiedBy>
  <cp:revision>16</cp:revision>
  <dcterms:created xsi:type="dcterms:W3CDTF">2020-10-29T09:01:46Z</dcterms:created>
  <dcterms:modified xsi:type="dcterms:W3CDTF">2025-06-10T08:18:32Z</dcterms:modified>
</cp:coreProperties>
</file>