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3"/>
  </p:notesMasterIdLst>
  <p:sldIdLst>
    <p:sldId id="256" r:id="rId2"/>
    <p:sldId id="257" r:id="rId3"/>
    <p:sldId id="259" r:id="rId4"/>
    <p:sldId id="268" r:id="rId5"/>
    <p:sldId id="260" r:id="rId6"/>
    <p:sldId id="261" r:id="rId7"/>
    <p:sldId id="269" r:id="rId8"/>
    <p:sldId id="262" r:id="rId9"/>
    <p:sldId id="270" r:id="rId10"/>
    <p:sldId id="272"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CF6D21-AA2C-FCAA-3132-E59AA03FB8B7}" name="Helminen, Päivi M" initials="HPM" userId="S::phelmine@ad.helsinki.fi::0494c26c-0fe4-4623-bd6a-42dbc50ea346" providerId="AD"/>
  <p188:author id="{14C98166-218B-DF0B-1F38-14CF04836D2C}" name="Larmo, Katri J" initials="LK" userId="S::larmo@ad.helsinki.fi::3c279f93-d6c3-4407-8bc3-80bd697eb462" providerId="AD"/>
  <p188:author id="{FEA60A6C-5106-5312-362B-5E98F78D6002}" name="Hietala, Mari J" initials="HJ" userId="S::mghietal@ad.helsinki.fi::c814d6ac-3853-4238-8019-65c45c381018" providerId="AD"/>
  <p188:author id="{9FED33A0-609D-40A0-9A2D-B50ABC128FB0}" name="Kujala, Sanna M" initials="KM" userId="S::kusaku@ad.helsinki.fi::4f5ff4a7-8d2b-4a10-a12b-534c908e05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94" autoAdjust="0"/>
  </p:normalViewPr>
  <p:slideViewPr>
    <p:cSldViewPr snapToGrid="0">
      <p:cViewPr varScale="1">
        <p:scale>
          <a:sx n="89" d="100"/>
          <a:sy n="89"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9BA74-E9E3-4E4D-A608-A98A47764A47}" type="datetimeFigureOut">
              <a:t>03.06.2025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126CF-7FBE-4862-9CED-597BBD3FF672}" type="slidenum">
              <a:t>‹#›</a:t>
            </a:fld>
            <a:endParaRPr lang="en-US"/>
          </a:p>
        </p:txBody>
      </p:sp>
    </p:spTree>
    <p:extLst>
      <p:ext uri="{BB962C8B-B14F-4D97-AF65-F5344CB8AC3E}">
        <p14:creationId xmlns:p14="http://schemas.microsoft.com/office/powerpoint/2010/main" val="153971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7D126CF-7FBE-4862-9CED-597BBD3FF672}" type="slidenum">
              <a:t>5</a:t>
            </a:fld>
            <a:endParaRPr lang="en-US"/>
          </a:p>
        </p:txBody>
      </p:sp>
    </p:spTree>
    <p:extLst>
      <p:ext uri="{BB962C8B-B14F-4D97-AF65-F5344CB8AC3E}">
        <p14:creationId xmlns:p14="http://schemas.microsoft.com/office/powerpoint/2010/main" val="208675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7D126CF-7FBE-4862-9CED-597BBD3FF672}" type="slidenum">
              <a:rPr lang="en-US"/>
              <a:t>6</a:t>
            </a:fld>
            <a:endParaRPr lang="en-US"/>
          </a:p>
        </p:txBody>
      </p:sp>
    </p:spTree>
    <p:extLst>
      <p:ext uri="{BB962C8B-B14F-4D97-AF65-F5344CB8AC3E}">
        <p14:creationId xmlns:p14="http://schemas.microsoft.com/office/powerpoint/2010/main" val="29157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7D126CF-7FBE-4862-9CED-597BBD3FF672}" type="slidenum">
              <a:rPr lang="en-US"/>
              <a:t>7</a:t>
            </a:fld>
            <a:endParaRPr lang="en-US"/>
          </a:p>
        </p:txBody>
      </p:sp>
    </p:spTree>
    <p:extLst>
      <p:ext uri="{BB962C8B-B14F-4D97-AF65-F5344CB8AC3E}">
        <p14:creationId xmlns:p14="http://schemas.microsoft.com/office/powerpoint/2010/main" val="297583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6/3/2025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45056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6/3/2025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2201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6/3/2025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8841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6/3/2025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3494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6/3/2025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5882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6/3/2025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9069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6/3/2025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835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6/3/2025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1820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6/3/2025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7269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6/3/2025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5031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6/3/2025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8068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6/3/2025</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73697119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taisa.sallinen@uef.fi" TargetMode="External"/><Relationship Id="rId2" Type="http://schemas.openxmlformats.org/officeDocument/2006/relationships/hyperlink" Target="mailto:katri.larmo@helsinki.fi"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oe.fi/#/etusiv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inglink.com/card/1793569506426094436" TargetMode="External"/><Relationship Id="rId2" Type="http://schemas.openxmlformats.org/officeDocument/2006/relationships/hyperlink" Target="https://bit.ly/TerveystieteidenAvoimetAineistot"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pixabay.com"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www.uef.fi/en/library" TargetMode="External"/><Relationship Id="rId3" Type="http://schemas.openxmlformats.org/officeDocument/2006/relationships/hyperlink" Target="https://www.helsinki.fi/en/helsinki-university-library/library-researchers/open-science-services/open-learning" TargetMode="External"/><Relationship Id="rId7" Type="http://schemas.openxmlformats.org/officeDocument/2006/relationships/hyperlink" Target="https://www.uef.fi/fi/kirjasto" TargetMode="External"/><Relationship Id="rId2" Type="http://schemas.openxmlformats.org/officeDocument/2006/relationships/hyperlink" Target="https://aoe.fi/#/etusivu" TargetMode="External"/><Relationship Id="rId1" Type="http://schemas.openxmlformats.org/officeDocument/2006/relationships/slideLayout" Target="../slideLayouts/slideLayout4.xml"/><Relationship Id="rId6" Type="http://schemas.openxmlformats.org/officeDocument/2006/relationships/hyperlink" Target="https://www.helsinki.fi/en/helsinki-university-library" TargetMode="External"/><Relationship Id="rId5" Type="http://schemas.openxmlformats.org/officeDocument/2006/relationships/hyperlink" Target="https://www.unesco.org/en/open-educational-resources" TargetMode="External"/><Relationship Id="rId4" Type="http://schemas.openxmlformats.org/officeDocument/2006/relationships/hyperlink" Target="https://www.uef.fi/en/open-learning" TargetMode="External"/><Relationship Id="rId9" Type="http://schemas.openxmlformats.org/officeDocument/2006/relationships/hyperlink" Target="https://creativecommons.org/share-your-work/cclicen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5" name="Rectangle 34">
            <a:extLst>
              <a:ext uri="{FF2B5EF4-FFF2-40B4-BE49-F238E27FC236}">
                <a16:creationId xmlns:a16="http://schemas.microsoft.com/office/drawing/2014/main" id="{1D983374-3839-4F06-972D-B4C3CF238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83D00F-1764-E28B-5BB1-C235ADB7F57F}"/>
              </a:ext>
              <a:ext uri="{C183D7F6-B498-43B3-948B-1728B52AA6E4}">
                <adec:decorative xmlns:adec="http://schemas.microsoft.com/office/drawing/2017/decorative" val="1"/>
              </a:ext>
            </a:extLst>
          </p:cNvPr>
          <p:cNvPicPr>
            <a:picLocks noChangeAspect="1"/>
          </p:cNvPicPr>
          <p:nvPr/>
        </p:nvPicPr>
        <p:blipFill>
          <a:blip r:embed="rId2"/>
          <a:srcRect l="11587" r="11587"/>
          <a:stretch/>
        </p:blipFill>
        <p:spPr>
          <a:xfrm>
            <a:off x="4285860" y="10"/>
            <a:ext cx="7906139" cy="6857989"/>
          </a:xfrm>
          <a:prstGeom prst="rect">
            <a:avLst/>
          </a:prstGeom>
        </p:spPr>
      </p:pic>
      <p:sp useBgFill="1">
        <p:nvSpPr>
          <p:cNvPr id="36" name="Freeform: Shape 35">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92970" cy="6858000"/>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21721" y="1330489"/>
            <a:ext cx="6778522" cy="2320266"/>
          </a:xfrm>
        </p:spPr>
        <p:txBody>
          <a:bodyPr vert="horz" lIns="91440" tIns="45720" rIns="91440" bIns="45720" rtlCol="0" anchor="b">
            <a:noAutofit/>
          </a:bodyPr>
          <a:lstStyle/>
          <a:p>
            <a:r>
              <a:rPr lang="en-US" sz="4000" b="1">
                <a:solidFill>
                  <a:srgbClr val="212529"/>
                </a:solidFill>
                <a:latin typeface="Segoe UI"/>
                <a:cs typeface="Segoe UI"/>
              </a:rPr>
              <a:t>Open gamified learning material about information retrieval in health sciences</a:t>
            </a:r>
            <a:endParaRPr lang="en-US" sz="4000">
              <a:solidFill>
                <a:srgbClr val="212529"/>
              </a:solidFill>
              <a:latin typeface="Segoe UI"/>
              <a:cs typeface="Segoe UI"/>
            </a:endParaRPr>
          </a:p>
          <a:p>
            <a:endParaRPr lang="en-US" sz="4000" b="1">
              <a:cs typeface="Posterama"/>
            </a:endParaRPr>
          </a:p>
        </p:txBody>
      </p:sp>
      <p:sp>
        <p:nvSpPr>
          <p:cNvPr id="3" name="Subtitle 2"/>
          <p:cNvSpPr>
            <a:spLocks noGrp="1"/>
          </p:cNvSpPr>
          <p:nvPr>
            <p:ph type="subTitle" idx="1"/>
          </p:nvPr>
        </p:nvSpPr>
        <p:spPr>
          <a:xfrm>
            <a:off x="217507" y="2673656"/>
            <a:ext cx="7612337" cy="2867344"/>
          </a:xfrm>
        </p:spPr>
        <p:txBody>
          <a:bodyPr vert="horz" lIns="91440" tIns="45720" rIns="91440" bIns="45720" rtlCol="0" anchor="t">
            <a:noAutofit/>
          </a:bodyPr>
          <a:lstStyle/>
          <a:p>
            <a:endParaRPr lang="en-US"/>
          </a:p>
          <a:p>
            <a:r>
              <a:rPr lang="en-US" b="1">
                <a:latin typeface="Aptos"/>
              </a:rPr>
              <a:t>Päivi Helminen</a:t>
            </a:r>
            <a:r>
              <a:rPr lang="en-US" b="1" baseline="30000">
                <a:ea typeface="+mn-lt"/>
                <a:cs typeface="+mn-lt"/>
              </a:rPr>
              <a:t>1</a:t>
            </a:r>
            <a:r>
              <a:rPr lang="en-US" b="1">
                <a:latin typeface="Aptos"/>
              </a:rPr>
              <a:t>, Mari Hietala</a:t>
            </a:r>
            <a:r>
              <a:rPr lang="en-US" b="1" baseline="30000">
                <a:latin typeface="Aptos"/>
              </a:rPr>
              <a:t>1</a:t>
            </a:r>
            <a:r>
              <a:rPr lang="en-US" b="1">
                <a:latin typeface="Aptos"/>
              </a:rPr>
              <a:t>, Sanna Kujala</a:t>
            </a:r>
            <a:r>
              <a:rPr lang="en-US" b="1" baseline="30000">
                <a:latin typeface="Aptos"/>
              </a:rPr>
              <a:t>1</a:t>
            </a:r>
            <a:r>
              <a:rPr lang="en-US" b="1">
                <a:latin typeface="Aptos"/>
              </a:rPr>
              <a:t>, </a:t>
            </a:r>
            <a:r>
              <a:rPr lang="en-US" b="1">
                <a:solidFill>
                  <a:srgbClr val="000000"/>
                </a:solidFill>
                <a:latin typeface="Aptos"/>
              </a:rPr>
              <a:t>Tiina Heino</a:t>
            </a:r>
            <a:r>
              <a:rPr lang="en-US" b="1" baseline="30000">
                <a:solidFill>
                  <a:srgbClr val="000000"/>
                </a:solidFill>
                <a:latin typeface="Aptos"/>
              </a:rPr>
              <a:t>1</a:t>
            </a:r>
            <a:r>
              <a:rPr lang="en-US" b="1">
                <a:solidFill>
                  <a:srgbClr val="000000"/>
                </a:solidFill>
                <a:latin typeface="Aptos"/>
              </a:rPr>
              <a:t>, Katri Larmo</a:t>
            </a:r>
            <a:r>
              <a:rPr lang="en-US" b="1" baseline="30000">
                <a:solidFill>
                  <a:srgbClr val="000000"/>
                </a:solidFill>
                <a:latin typeface="Aptos"/>
              </a:rPr>
              <a:t>1</a:t>
            </a:r>
            <a:r>
              <a:rPr lang="en-US" b="1">
                <a:solidFill>
                  <a:srgbClr val="000000"/>
                </a:solidFill>
                <a:latin typeface="Aptos"/>
              </a:rPr>
              <a:t>, Taisa Sallinen</a:t>
            </a:r>
            <a:r>
              <a:rPr lang="en-US" b="1" baseline="30000">
                <a:solidFill>
                  <a:srgbClr val="000000"/>
                </a:solidFill>
                <a:latin typeface="Aptos"/>
              </a:rPr>
              <a:t>2</a:t>
            </a:r>
            <a:r>
              <a:rPr lang="en-US" b="1">
                <a:solidFill>
                  <a:srgbClr val="000000"/>
                </a:solidFill>
                <a:latin typeface="Aptos"/>
              </a:rPr>
              <a:t>, </a:t>
            </a:r>
            <a:r>
              <a:rPr lang="en-US" b="1" err="1">
                <a:solidFill>
                  <a:srgbClr val="000000"/>
                </a:solidFill>
                <a:latin typeface="Aptos"/>
              </a:rPr>
              <a:t>Tuulevi</a:t>
            </a:r>
            <a:r>
              <a:rPr lang="en-US" b="1">
                <a:solidFill>
                  <a:srgbClr val="000000"/>
                </a:solidFill>
                <a:latin typeface="Aptos"/>
              </a:rPr>
              <a:t> Ovaska</a:t>
            </a:r>
            <a:r>
              <a:rPr lang="en-US" b="1" baseline="30000">
                <a:solidFill>
                  <a:srgbClr val="000000"/>
                </a:solidFill>
                <a:latin typeface="Aptos"/>
              </a:rPr>
              <a:t>2</a:t>
            </a:r>
            <a:r>
              <a:rPr lang="en-US" b="1">
                <a:solidFill>
                  <a:srgbClr val="000000"/>
                </a:solidFill>
                <a:latin typeface="Aptos"/>
              </a:rPr>
              <a:t>, Jaakko Nyrönen</a:t>
            </a:r>
            <a:r>
              <a:rPr lang="en-US" b="1" baseline="30000">
                <a:solidFill>
                  <a:srgbClr val="000000"/>
                </a:solidFill>
                <a:latin typeface="Aptos"/>
              </a:rPr>
              <a:t>2</a:t>
            </a:r>
            <a:r>
              <a:rPr lang="en-US" b="1">
                <a:solidFill>
                  <a:srgbClr val="000000"/>
                </a:solidFill>
                <a:latin typeface="Aptos"/>
              </a:rPr>
              <a:t>.</a:t>
            </a:r>
          </a:p>
          <a:p>
            <a:pPr>
              <a:lnSpc>
                <a:spcPct val="100000"/>
              </a:lnSpc>
            </a:pPr>
            <a:r>
              <a:rPr lang="en-US" baseline="30000">
                <a:latin typeface="Aptos"/>
              </a:rPr>
              <a:t>1</a:t>
            </a:r>
            <a:r>
              <a:rPr lang="en-US">
                <a:latin typeface="Aptos"/>
              </a:rPr>
              <a:t>Helsinki University Library</a:t>
            </a:r>
          </a:p>
          <a:p>
            <a:pPr>
              <a:lnSpc>
                <a:spcPct val="100000"/>
              </a:lnSpc>
            </a:pPr>
            <a:r>
              <a:rPr lang="en-US" baseline="30000">
                <a:latin typeface="Aptos"/>
              </a:rPr>
              <a:t>2</a:t>
            </a:r>
            <a:r>
              <a:rPr lang="en-US">
                <a:latin typeface="Aptos"/>
              </a:rPr>
              <a:t>University of Eastern Finland Library</a:t>
            </a:r>
            <a:endParaRPr lang="en-US">
              <a:latin typeface="Avenir Next LT Pro"/>
            </a:endParaRPr>
          </a:p>
          <a:p>
            <a:pPr>
              <a:lnSpc>
                <a:spcPct val="100000"/>
              </a:lnSpc>
            </a:pPr>
            <a:r>
              <a:rPr lang="en-US" b="1">
                <a:solidFill>
                  <a:srgbClr val="000000"/>
                </a:solidFill>
                <a:latin typeface="Aptos"/>
              </a:rPr>
              <a:t>Presenting authors: Katri </a:t>
            </a:r>
            <a:r>
              <a:rPr lang="en-US" b="1" err="1">
                <a:solidFill>
                  <a:srgbClr val="000000"/>
                </a:solidFill>
                <a:latin typeface="Aptos"/>
              </a:rPr>
              <a:t>Larmo</a:t>
            </a:r>
            <a:r>
              <a:rPr lang="en-US" b="1">
                <a:solidFill>
                  <a:srgbClr val="000000"/>
                </a:solidFill>
                <a:latin typeface="Aptos"/>
              </a:rPr>
              <a:t> and Taisa Sallinen</a:t>
            </a:r>
            <a:endParaRPr lang="en-US" b="1"/>
          </a:p>
        </p:txBody>
      </p:sp>
      <p:sp>
        <p:nvSpPr>
          <p:cNvPr id="5" name="TextBox 4">
            <a:extLst>
              <a:ext uri="{FF2B5EF4-FFF2-40B4-BE49-F238E27FC236}">
                <a16:creationId xmlns:a16="http://schemas.microsoft.com/office/drawing/2014/main" id="{793E9163-2691-1291-DDEC-D97E2D7FAF7C}"/>
              </a:ext>
            </a:extLst>
          </p:cNvPr>
          <p:cNvSpPr txBox="1"/>
          <p:nvPr/>
        </p:nvSpPr>
        <p:spPr>
          <a:xfrm>
            <a:off x="5502213" y="6549110"/>
            <a:ext cx="69405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Picture </a:t>
            </a:r>
            <a:r>
              <a:rPr lang="en-US" sz="1400">
                <a:solidFill>
                  <a:srgbClr val="262626"/>
                </a:solidFill>
                <a:latin typeface="Avenir Next LT Pro"/>
                <a:ea typeface="Open Sans"/>
                <a:cs typeface="Open Sans"/>
              </a:rPr>
              <a:t>from </a:t>
            </a:r>
            <a:r>
              <a:rPr lang="en-US" sz="1400" err="1">
                <a:solidFill>
                  <a:srgbClr val="262626"/>
                </a:solidFill>
                <a:latin typeface="Avenir Next LT Pro"/>
                <a:ea typeface="Open Sans"/>
                <a:cs typeface="Open Sans"/>
              </a:rPr>
              <a:t>geralt</a:t>
            </a:r>
            <a:r>
              <a:rPr lang="en-US" sz="1400"/>
              <a:t> service </a:t>
            </a:r>
            <a:r>
              <a:rPr lang="en-US" sz="1400" err="1"/>
              <a:t>Pixabay</a:t>
            </a:r>
            <a:r>
              <a:rPr lang="en-US" sz="1400"/>
              <a:t> (</a:t>
            </a:r>
            <a:r>
              <a:rPr lang="en-US" sz="1400">
                <a:hlinkClick r:id="rId3"/>
              </a:rPr>
              <a:t>www.pixabay.com</a:t>
            </a:r>
            <a:r>
              <a:rPr lang="en-US" sz="1400"/>
              <a:t>).  </a:t>
            </a:r>
            <a:r>
              <a:rPr lang="en-US" sz="1400" err="1"/>
              <a:t>Pixabay</a:t>
            </a:r>
            <a:r>
              <a:rPr lang="en-US" sz="1400"/>
              <a:t> Content </a:t>
            </a:r>
            <a:r>
              <a:rPr lang="en-US" sz="1400" err="1"/>
              <a:t>Licence</a:t>
            </a:r>
            <a:r>
              <a:rPr lang="en-US" sz="1400"/>
              <a:t>.</a:t>
            </a:r>
          </a:p>
        </p:txBody>
      </p:sp>
      <p:pic>
        <p:nvPicPr>
          <p:cNvPr id="8" name="Obraz 1" descr="A blue text and numbers on a white background&#10;&#10;AI-generated content may be incorrect.">
            <a:extLst>
              <a:ext uri="{FF2B5EF4-FFF2-40B4-BE49-F238E27FC236}">
                <a16:creationId xmlns:a16="http://schemas.microsoft.com/office/drawing/2014/main" id="{80F01A33-ED1D-C745-D070-0419BF4FE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52" y="5389927"/>
            <a:ext cx="2467763" cy="1440111"/>
          </a:xfrm>
          <a:prstGeom prst="rect">
            <a:avLst/>
          </a:prstGeom>
        </p:spPr>
      </p:pic>
      <p:sp>
        <p:nvSpPr>
          <p:cNvPr id="6" name="Tekstiruutu 5">
            <a:extLst>
              <a:ext uri="{FF2B5EF4-FFF2-40B4-BE49-F238E27FC236}">
                <a16:creationId xmlns:a16="http://schemas.microsoft.com/office/drawing/2014/main" id="{C05050E7-BA61-D340-9DCC-9D024EB66934}"/>
              </a:ext>
            </a:extLst>
          </p:cNvPr>
          <p:cNvSpPr txBox="1"/>
          <p:nvPr/>
        </p:nvSpPr>
        <p:spPr>
          <a:xfrm>
            <a:off x="5504520" y="6132114"/>
            <a:ext cx="490118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050" err="1"/>
              <a:t>Licence</a:t>
            </a:r>
            <a:r>
              <a:rPr lang="fi-FI" sz="1050" dirty="0"/>
              <a:t> for </a:t>
            </a:r>
            <a:r>
              <a:rPr lang="fi-FI" sz="1050" err="1"/>
              <a:t>the</a:t>
            </a:r>
            <a:r>
              <a:rPr lang="fi-FI" sz="1050" dirty="0"/>
              <a:t> </a:t>
            </a:r>
            <a:r>
              <a:rPr lang="fi-FI" sz="1050" err="1"/>
              <a:t>presentation</a:t>
            </a:r>
            <a:r>
              <a:rPr lang="fi-FI" sz="1050" dirty="0"/>
              <a:t>: CC-BY (</a:t>
            </a:r>
            <a:r>
              <a:rPr lang="fi-FI" sz="1050" err="1"/>
              <a:t>apart</a:t>
            </a:r>
            <a:r>
              <a:rPr lang="fi-FI" sz="1050" dirty="0"/>
              <a:t> </a:t>
            </a:r>
            <a:r>
              <a:rPr lang="fi-FI" sz="1050" err="1"/>
              <a:t>from</a:t>
            </a:r>
            <a:r>
              <a:rPr lang="fi-FI" sz="1050" dirty="0"/>
              <a:t> </a:t>
            </a:r>
            <a:r>
              <a:rPr lang="fi-FI" sz="1050" err="1"/>
              <a:t>pictures</a:t>
            </a:r>
            <a:r>
              <a:rPr lang="fi-FI" sz="1050" dirty="0"/>
              <a:t> and </a:t>
            </a:r>
            <a:r>
              <a:rPr lang="fi-FI" sz="1050" err="1"/>
              <a:t>screen</a:t>
            </a:r>
            <a:r>
              <a:rPr lang="fi-FI" sz="1050" dirty="0"/>
              <a:t> </a:t>
            </a:r>
            <a:r>
              <a:rPr lang="fi-FI" sz="1050" err="1"/>
              <a:t>shots</a:t>
            </a:r>
            <a:r>
              <a:rPr lang="fi-FI" sz="1050" dirty="0"/>
              <a:t> </a:t>
            </a:r>
            <a:r>
              <a:rPr lang="fi-FI" sz="1050" err="1"/>
              <a:t>that</a:t>
            </a:r>
            <a:r>
              <a:rPr lang="fi-FI" sz="1050" dirty="0"/>
              <a:t> </a:t>
            </a:r>
            <a:r>
              <a:rPr lang="fi-FI" sz="1050" err="1"/>
              <a:t>have</a:t>
            </a:r>
            <a:r>
              <a:rPr lang="fi-FI" sz="1050" dirty="0"/>
              <a:t> </a:t>
            </a:r>
            <a:r>
              <a:rPr lang="fi-FI" sz="1050" err="1"/>
              <a:t>licences</a:t>
            </a:r>
            <a:r>
              <a:rPr lang="fi-FI" sz="1050" dirty="0"/>
              <a:t> of </a:t>
            </a:r>
            <a:r>
              <a:rPr lang="fi-FI" sz="1050" err="1"/>
              <a:t>their</a:t>
            </a:r>
            <a:r>
              <a:rPr lang="fi-FI" sz="1050" dirty="0"/>
              <a:t> </a:t>
            </a:r>
            <a:r>
              <a:rPr lang="fi-FI" sz="1050" err="1"/>
              <a:t>own</a:t>
            </a:r>
            <a:r>
              <a:rPr lang="fi-FI" sz="1050" dirty="0"/>
              <a:t>)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DBA943-9ED2-49A6-9D2C-D02ADD31B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odtytuł 6"/>
          <p:cNvSpPr>
            <a:spLocks noGrp="1"/>
          </p:cNvSpPr>
          <p:nvPr>
            <p:ph type="subTitle" idx="1"/>
          </p:nvPr>
        </p:nvSpPr>
        <p:spPr>
          <a:xfrm>
            <a:off x="6453894" y="567314"/>
            <a:ext cx="5216009" cy="2898177"/>
          </a:xfrm>
        </p:spPr>
        <p:txBody>
          <a:bodyPr vert="horz" lIns="91440" tIns="45720" rIns="91440" bIns="45720" rtlCol="0" anchor="ctr">
            <a:normAutofit fontScale="85000" lnSpcReduction="20000"/>
          </a:bodyPr>
          <a:lstStyle/>
          <a:p>
            <a:pPr>
              <a:lnSpc>
                <a:spcPct val="100000"/>
              </a:lnSpc>
            </a:pPr>
            <a:r>
              <a:rPr lang="en-US" sz="5200" b="1" dirty="0">
                <a:latin typeface="Posterama"/>
                <a:cs typeface="Posterama"/>
              </a:rPr>
              <a:t>Thank you!</a:t>
            </a:r>
            <a:br>
              <a:rPr lang="en-US" sz="5200" b="1" dirty="0">
                <a:latin typeface="Posterama"/>
                <a:cs typeface="Posterama"/>
              </a:rPr>
            </a:br>
            <a:r>
              <a:rPr lang="en-US" sz="5200" b="1" dirty="0">
                <a:latin typeface="Posterama"/>
                <a:cs typeface="Posterama"/>
              </a:rPr>
              <a:t>Questions? </a:t>
            </a:r>
            <a:endParaRPr lang="en-US" dirty="0"/>
          </a:p>
          <a:p>
            <a:r>
              <a:rPr lang="en-US" sz="2800" dirty="0">
                <a:latin typeface="Avenir Next LT Pro"/>
              </a:rPr>
              <a:t>Katri </a:t>
            </a:r>
            <a:r>
              <a:rPr lang="en-US" sz="2800" dirty="0" err="1">
                <a:latin typeface="Avenir Next LT Pro"/>
              </a:rPr>
              <a:t>Larmo</a:t>
            </a:r>
            <a:r>
              <a:rPr lang="en-US" sz="2800" dirty="0">
                <a:latin typeface="Avenir Next LT Pro"/>
              </a:rPr>
              <a:t> </a:t>
            </a:r>
            <a:br>
              <a:rPr lang="en-US" sz="2800" dirty="0">
                <a:latin typeface="Avenir Next LT Pro"/>
              </a:rPr>
            </a:br>
            <a:r>
              <a:rPr lang="en-US" sz="2800" dirty="0">
                <a:latin typeface="Avenir Next LT Pro"/>
                <a:hlinkClick r:id="rId2"/>
              </a:rPr>
              <a:t>katri.larmo@helsinki.fi</a:t>
            </a:r>
            <a:r>
              <a:rPr lang="en-US" sz="2800" dirty="0">
                <a:latin typeface="Avenir Next LT Pro"/>
              </a:rPr>
              <a:t> </a:t>
            </a:r>
          </a:p>
          <a:p>
            <a:pPr>
              <a:lnSpc>
                <a:spcPct val="100000"/>
              </a:lnSpc>
            </a:pPr>
            <a:r>
              <a:rPr lang="en-US" sz="2800" dirty="0">
                <a:latin typeface="Avenir Next LT Pro"/>
              </a:rPr>
              <a:t>Taisa Sallinen</a:t>
            </a:r>
          </a:p>
          <a:p>
            <a:pPr>
              <a:lnSpc>
                <a:spcPct val="100000"/>
              </a:lnSpc>
            </a:pPr>
            <a:r>
              <a:rPr lang="en-US" sz="2800" dirty="0">
                <a:latin typeface="Avenir Next LT Pro"/>
                <a:hlinkClick r:id="rId3"/>
              </a:rPr>
              <a:t>taisa.sallinen@uef.fi</a:t>
            </a:r>
            <a:r>
              <a:rPr lang="en-US" sz="2800" dirty="0">
                <a:latin typeface="Avenir Next LT Pro"/>
              </a:rPr>
              <a:t> </a:t>
            </a:r>
            <a:endParaRPr lang="pl-PL" dirty="0"/>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rcRect t="233"/>
          <a:stretch>
            <a:fillRect/>
          </a:stretch>
        </p:blipFill>
        <p:spPr>
          <a:xfrm>
            <a:off x="6189705" y="3483102"/>
            <a:ext cx="6002294" cy="3374898"/>
          </a:xfrm>
          <a:custGeom>
            <a:avLst/>
            <a:gdLst/>
            <a:ahLst/>
            <a:cxnLst/>
            <a:rect l="l" t="t" r="r" b="b"/>
            <a:pathLst>
              <a:path w="6051229" h="3395870">
                <a:moveTo>
                  <a:pt x="1317554" y="241852"/>
                </a:moveTo>
                <a:cubicBezTo>
                  <a:pt x="1550298" y="241852"/>
                  <a:pt x="1738974" y="430528"/>
                  <a:pt x="1738974" y="663272"/>
                </a:cubicBezTo>
                <a:cubicBezTo>
                  <a:pt x="1738974" y="896016"/>
                  <a:pt x="1550298" y="1084692"/>
                  <a:pt x="1317554" y="1084692"/>
                </a:cubicBezTo>
                <a:cubicBezTo>
                  <a:pt x="1084811" y="1084692"/>
                  <a:pt x="896135" y="896016"/>
                  <a:pt x="896135" y="663272"/>
                </a:cubicBezTo>
                <a:cubicBezTo>
                  <a:pt x="896135" y="430528"/>
                  <a:pt x="1084811" y="241852"/>
                  <a:pt x="1317554" y="241852"/>
                </a:cubicBezTo>
                <a:close/>
                <a:moveTo>
                  <a:pt x="5744951" y="25092"/>
                </a:moveTo>
                <a:cubicBezTo>
                  <a:pt x="5780114" y="26000"/>
                  <a:pt x="5816126" y="30200"/>
                  <a:pt x="5853136" y="38157"/>
                </a:cubicBezTo>
                <a:cubicBezTo>
                  <a:pt x="5898808" y="47996"/>
                  <a:pt x="5943333" y="63096"/>
                  <a:pt x="5986405" y="82706"/>
                </a:cubicBezTo>
                <a:lnTo>
                  <a:pt x="6051229" y="119975"/>
                </a:lnTo>
                <a:lnTo>
                  <a:pt x="6051229" y="3395870"/>
                </a:lnTo>
                <a:lnTo>
                  <a:pt x="656731" y="3395870"/>
                </a:lnTo>
                <a:lnTo>
                  <a:pt x="653211" y="3385085"/>
                </a:lnTo>
                <a:cubicBezTo>
                  <a:pt x="502956" y="3025600"/>
                  <a:pt x="-15658" y="2768546"/>
                  <a:pt x="364" y="2254809"/>
                </a:cubicBezTo>
                <a:cubicBezTo>
                  <a:pt x="11420" y="1911642"/>
                  <a:pt x="256854" y="1556695"/>
                  <a:pt x="556515" y="1423552"/>
                </a:cubicBezTo>
                <a:cubicBezTo>
                  <a:pt x="1016167" y="1219697"/>
                  <a:pt x="1362083" y="1643227"/>
                  <a:pt x="1745273" y="1427778"/>
                </a:cubicBezTo>
                <a:cubicBezTo>
                  <a:pt x="2063249" y="1248992"/>
                  <a:pt x="2013979" y="769367"/>
                  <a:pt x="2394059" y="417033"/>
                </a:cubicBezTo>
                <a:cubicBezTo>
                  <a:pt x="2678165" y="153583"/>
                  <a:pt x="2991680" y="174868"/>
                  <a:pt x="3343283" y="215877"/>
                </a:cubicBezTo>
                <a:cubicBezTo>
                  <a:pt x="3818364" y="271483"/>
                  <a:pt x="3830460" y="577169"/>
                  <a:pt x="4234022" y="639120"/>
                </a:cubicBezTo>
                <a:cubicBezTo>
                  <a:pt x="4881024" y="738546"/>
                  <a:pt x="5217500" y="11468"/>
                  <a:pt x="5744951" y="25092"/>
                </a:cubicBezTo>
                <a:close/>
                <a:moveTo>
                  <a:pt x="4359592" y="0"/>
                </a:moveTo>
                <a:cubicBezTo>
                  <a:pt x="4493163" y="0"/>
                  <a:pt x="4601444" y="108281"/>
                  <a:pt x="4601444" y="241852"/>
                </a:cubicBezTo>
                <a:cubicBezTo>
                  <a:pt x="4601444" y="375423"/>
                  <a:pt x="4493163" y="483704"/>
                  <a:pt x="4359592" y="483704"/>
                </a:cubicBezTo>
                <a:cubicBezTo>
                  <a:pt x="4226021" y="483704"/>
                  <a:pt x="4117740" y="375423"/>
                  <a:pt x="4117740" y="241852"/>
                </a:cubicBezTo>
                <a:cubicBezTo>
                  <a:pt x="4117740" y="108281"/>
                  <a:pt x="4226021" y="0"/>
                  <a:pt x="4359592" y="0"/>
                </a:cubicBezTo>
                <a:close/>
              </a:path>
            </a:pathLst>
          </a:custGeom>
        </p:spPr>
      </p:pic>
      <p:pic>
        <p:nvPicPr>
          <p:cNvPr id="4" name="Picture 3">
            <a:extLst>
              <a:ext uri="{FF2B5EF4-FFF2-40B4-BE49-F238E27FC236}">
                <a16:creationId xmlns:a16="http://schemas.microsoft.com/office/drawing/2014/main" id="{85CF9DD8-D650-F769-CF91-DFD55F867348}"/>
              </a:ext>
            </a:extLst>
          </p:cNvPr>
          <p:cNvPicPr>
            <a:picLocks noChangeAspect="1"/>
          </p:cNvPicPr>
          <p:nvPr/>
        </p:nvPicPr>
        <p:blipFill>
          <a:blip r:embed="rId5"/>
          <a:srcRect t="17327" r="2" b="20706"/>
          <a:stretch>
            <a:fillRect/>
          </a:stretch>
        </p:blipFill>
        <p:spPr>
          <a:xfrm>
            <a:off x="20" y="248174"/>
            <a:ext cx="6148295" cy="3428996"/>
          </a:xfrm>
          <a:custGeom>
            <a:avLst/>
            <a:gdLst/>
            <a:ahLst/>
            <a:cxnLst/>
            <a:rect l="l" t="t" r="r" b="b"/>
            <a:pathLst>
              <a:path w="6361079" h="3943347">
                <a:moveTo>
                  <a:pt x="521474" y="414420"/>
                </a:moveTo>
                <a:cubicBezTo>
                  <a:pt x="604087" y="416876"/>
                  <a:pt x="680773" y="462341"/>
                  <a:pt x="722249" y="543640"/>
                </a:cubicBezTo>
                <a:cubicBezTo>
                  <a:pt x="788608" y="673720"/>
                  <a:pt x="739700" y="846277"/>
                  <a:pt x="613008" y="929058"/>
                </a:cubicBezTo>
                <a:cubicBezTo>
                  <a:pt x="581335" y="949753"/>
                  <a:pt x="547799" y="962878"/>
                  <a:pt x="514274" y="968891"/>
                </a:cubicBezTo>
                <a:cubicBezTo>
                  <a:pt x="489130" y="973403"/>
                  <a:pt x="463992" y="973912"/>
                  <a:pt x="439653" y="970617"/>
                </a:cubicBezTo>
                <a:cubicBezTo>
                  <a:pt x="366631" y="960729"/>
                  <a:pt x="300784" y="916586"/>
                  <a:pt x="263455" y="843416"/>
                </a:cubicBezTo>
                <a:cubicBezTo>
                  <a:pt x="197095" y="713337"/>
                  <a:pt x="246004" y="540779"/>
                  <a:pt x="372696" y="457999"/>
                </a:cubicBezTo>
                <a:cubicBezTo>
                  <a:pt x="420205" y="426956"/>
                  <a:pt x="471906" y="412946"/>
                  <a:pt x="521474" y="414420"/>
                </a:cubicBezTo>
                <a:close/>
                <a:moveTo>
                  <a:pt x="988185" y="281716"/>
                </a:moveTo>
                <a:cubicBezTo>
                  <a:pt x="1037936" y="272792"/>
                  <a:pt x="1087637" y="295525"/>
                  <a:pt x="1112257" y="343785"/>
                </a:cubicBezTo>
                <a:cubicBezTo>
                  <a:pt x="1145083" y="408130"/>
                  <a:pt x="1120890" y="493488"/>
                  <a:pt x="1058219" y="534438"/>
                </a:cubicBezTo>
                <a:cubicBezTo>
                  <a:pt x="1042551" y="544675"/>
                  <a:pt x="1025962" y="551167"/>
                  <a:pt x="1009378" y="554142"/>
                </a:cubicBezTo>
                <a:cubicBezTo>
                  <a:pt x="992795" y="557117"/>
                  <a:pt x="976216" y="556574"/>
                  <a:pt x="960571" y="552740"/>
                </a:cubicBezTo>
                <a:cubicBezTo>
                  <a:pt x="929280" y="545075"/>
                  <a:pt x="901719" y="524246"/>
                  <a:pt x="885306" y="492074"/>
                </a:cubicBezTo>
                <a:cubicBezTo>
                  <a:pt x="852480" y="427728"/>
                  <a:pt x="876674" y="342369"/>
                  <a:pt x="939345" y="301420"/>
                </a:cubicBezTo>
                <a:cubicBezTo>
                  <a:pt x="955012" y="291183"/>
                  <a:pt x="971601" y="284691"/>
                  <a:pt x="988185" y="281716"/>
                </a:cubicBezTo>
                <a:close/>
                <a:moveTo>
                  <a:pt x="5006427" y="845"/>
                </a:moveTo>
                <a:cubicBezTo>
                  <a:pt x="5347805" y="-11751"/>
                  <a:pt x="5676540" y="116155"/>
                  <a:pt x="5981087" y="410490"/>
                </a:cubicBezTo>
                <a:cubicBezTo>
                  <a:pt x="6412348" y="827687"/>
                  <a:pt x="6605759" y="1875951"/>
                  <a:pt x="5850729" y="2477646"/>
                </a:cubicBezTo>
                <a:cubicBezTo>
                  <a:pt x="5675883" y="2617020"/>
                  <a:pt x="5510922" y="2776772"/>
                  <a:pt x="5345844" y="2934556"/>
                </a:cubicBezTo>
                <a:cubicBezTo>
                  <a:pt x="5189746" y="3083841"/>
                  <a:pt x="5136460" y="3294597"/>
                  <a:pt x="5187221" y="3522782"/>
                </a:cubicBezTo>
                <a:cubicBezTo>
                  <a:pt x="5215294" y="3648193"/>
                  <a:pt x="5248406" y="3772235"/>
                  <a:pt x="5278756" y="3896963"/>
                </a:cubicBezTo>
                <a:lnTo>
                  <a:pt x="5289244" y="3943347"/>
                </a:lnTo>
                <a:lnTo>
                  <a:pt x="0" y="3943347"/>
                </a:lnTo>
                <a:lnTo>
                  <a:pt x="0" y="1141130"/>
                </a:lnTo>
                <a:lnTo>
                  <a:pt x="20427" y="1143747"/>
                </a:lnTo>
                <a:cubicBezTo>
                  <a:pt x="184004" y="1161317"/>
                  <a:pt x="349131" y="1167916"/>
                  <a:pt x="512761" y="1154170"/>
                </a:cubicBezTo>
                <a:cubicBezTo>
                  <a:pt x="714977" y="1137036"/>
                  <a:pt x="846044" y="936951"/>
                  <a:pt x="972888" y="756346"/>
                </a:cubicBezTo>
                <a:cubicBezTo>
                  <a:pt x="1288958" y="306148"/>
                  <a:pt x="1657725" y="145437"/>
                  <a:pt x="2042260" y="341101"/>
                </a:cubicBezTo>
                <a:cubicBezTo>
                  <a:pt x="2191395" y="416984"/>
                  <a:pt x="2319169" y="569188"/>
                  <a:pt x="2435451" y="712718"/>
                </a:cubicBezTo>
                <a:cubicBezTo>
                  <a:pt x="2747209" y="1097658"/>
                  <a:pt x="3118527" y="1070852"/>
                  <a:pt x="3463163" y="819175"/>
                </a:cubicBezTo>
                <a:cubicBezTo>
                  <a:pt x="3707831" y="639902"/>
                  <a:pt x="3938655" y="426737"/>
                  <a:pt x="4192369" y="273017"/>
                </a:cubicBezTo>
                <a:cubicBezTo>
                  <a:pt x="4467747" y="105432"/>
                  <a:pt x="4740911" y="10641"/>
                  <a:pt x="5006427" y="845"/>
                </a:cubicBezTo>
                <a:close/>
              </a:path>
            </a:pathLst>
          </a:custGeom>
        </p:spPr>
      </p:pic>
    </p:spTree>
    <p:extLst>
      <p:ext uri="{BB962C8B-B14F-4D97-AF65-F5344CB8AC3E}">
        <p14:creationId xmlns:p14="http://schemas.microsoft.com/office/powerpoint/2010/main" val="67641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837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F69A-3D00-0E21-FB07-62088F1DD0B6}"/>
              </a:ext>
            </a:extLst>
          </p:cNvPr>
          <p:cNvSpPr>
            <a:spLocks noGrp="1"/>
          </p:cNvSpPr>
          <p:nvPr>
            <p:ph type="title"/>
          </p:nvPr>
        </p:nvSpPr>
        <p:spPr>
          <a:xfrm>
            <a:off x="609600" y="182599"/>
            <a:ext cx="11715007" cy="939741"/>
          </a:xfrm>
        </p:spPr>
        <p:txBody>
          <a:bodyPr>
            <a:normAutofit/>
          </a:bodyPr>
          <a:lstStyle/>
          <a:p>
            <a:r>
              <a:rPr lang="en-US" b="1">
                <a:cs typeface="Posterama"/>
              </a:rPr>
              <a:t>Background</a:t>
            </a:r>
          </a:p>
        </p:txBody>
      </p:sp>
      <p:sp>
        <p:nvSpPr>
          <p:cNvPr id="3" name="Content Placeholder 2">
            <a:extLst>
              <a:ext uri="{FF2B5EF4-FFF2-40B4-BE49-F238E27FC236}">
                <a16:creationId xmlns:a16="http://schemas.microsoft.com/office/drawing/2014/main" id="{3E6461EF-0A1F-A775-5AF3-45DF1BCB3F88}"/>
              </a:ext>
            </a:extLst>
          </p:cNvPr>
          <p:cNvSpPr>
            <a:spLocks noGrp="1"/>
          </p:cNvSpPr>
          <p:nvPr>
            <p:ph idx="1"/>
          </p:nvPr>
        </p:nvSpPr>
        <p:spPr>
          <a:xfrm>
            <a:off x="609600" y="1239666"/>
            <a:ext cx="10500699" cy="5430719"/>
          </a:xfrm>
        </p:spPr>
        <p:txBody>
          <a:bodyPr vert="horz" lIns="91440" tIns="45720" rIns="91440" bIns="45720" rtlCol="0" anchor="t">
            <a:noAutofit/>
          </a:bodyPr>
          <a:lstStyle/>
          <a:p>
            <a:pPr marL="285750" indent="-285750">
              <a:buFont typeface="Arial" panose="020B0504020202020204" pitchFamily="34" charset="0"/>
              <a:buChar char="•"/>
            </a:pPr>
            <a:r>
              <a:rPr lang="en-US">
                <a:solidFill>
                  <a:srgbClr val="000000"/>
                </a:solidFill>
                <a:latin typeface="Avenir Next LT Pro"/>
                <a:cs typeface="Segoe UI"/>
              </a:rPr>
              <a:t>In Finland, the learning material of scientific information retrieval in health sciences are often accessed only by organizational credentials. Moreover, not all organizations have access to learning material nor databases and are therefore depended on openly available sources. In addition, the skills of health information retrieval need to be updated by the employees every now and then. Also, finding reliable health information is a crucial skill for everyday life.</a:t>
            </a:r>
          </a:p>
          <a:p>
            <a:pPr marL="285750" indent="-285750">
              <a:buFont typeface="Arial" panose="020B0504020202020204" pitchFamily="34" charset="0"/>
              <a:buChar char="•"/>
            </a:pPr>
            <a:r>
              <a:rPr lang="en-US">
                <a:solidFill>
                  <a:srgbClr val="000000"/>
                </a:solidFill>
                <a:latin typeface="Avenir Next LT Pro"/>
                <a:cs typeface="Arial"/>
              </a:rPr>
              <a:t>Helsinki University </a:t>
            </a:r>
            <a:r>
              <a:rPr lang="en-US"/>
              <a:t>library</a:t>
            </a:r>
            <a:r>
              <a:rPr lang="en-US">
                <a:solidFill>
                  <a:srgbClr val="000000"/>
                </a:solidFill>
                <a:latin typeface="Avenir Next LT Pro"/>
                <a:cs typeface="Arial"/>
              </a:rPr>
              <a:t> and University of Eastern Finland library had similar objectives for enhancing open education and the use of open learning materials, especially for users outside universities. </a:t>
            </a:r>
            <a:endParaRPr lang="en-US"/>
          </a:p>
          <a:p>
            <a:pPr marL="285750" indent="-285750">
              <a:buFont typeface="Arial" panose="020B0504020202020204" pitchFamily="34" charset="0"/>
              <a:buChar char="•"/>
            </a:pPr>
            <a:r>
              <a:rPr lang="en-US">
                <a:solidFill>
                  <a:srgbClr val="000000"/>
                </a:solidFill>
                <a:latin typeface="Avenir Next LT Pro"/>
                <a:cs typeface="Arial"/>
              </a:rPr>
              <a:t>In Summer 2022 the libraries decided to create an open learning material about the openly available information and databases in health sciences. The learning material was made by the pedagogical professionals as well as the information specialists from both university libraries.</a:t>
            </a:r>
          </a:p>
          <a:p>
            <a:pPr marL="285750" indent="-285750">
              <a:buFont typeface="Arial" panose="020B0504020202020204" pitchFamily="34" charset="0"/>
              <a:buChar char="•"/>
            </a:pPr>
            <a:r>
              <a:rPr lang="en-US">
                <a:solidFill>
                  <a:srgbClr val="000000"/>
                </a:solidFill>
                <a:latin typeface="Avenir Next LT Pro"/>
                <a:cs typeface="Arial"/>
              </a:rPr>
              <a:t>In Fall 2024, the open learning material was published in </a:t>
            </a:r>
            <a:r>
              <a:rPr lang="en-US">
                <a:solidFill>
                  <a:srgbClr val="000000"/>
                </a:solidFill>
                <a:latin typeface="Avenir Next LT Pro"/>
                <a:cs typeface="Arial"/>
                <a:hlinkClick r:id="rId2"/>
              </a:rPr>
              <a:t>Finnish Library of Open Educational Resources (AOE)</a:t>
            </a:r>
            <a:r>
              <a:rPr lang="en-US">
                <a:solidFill>
                  <a:srgbClr val="000000"/>
                </a:solidFill>
                <a:latin typeface="Avenir Next LT Pro"/>
                <a:cs typeface="Arial"/>
              </a:rPr>
              <a:t>.</a:t>
            </a:r>
          </a:p>
          <a:p>
            <a:br>
              <a:rPr lang="en-US" sz="1800"/>
            </a:br>
            <a:endParaRPr lang="en-US"/>
          </a:p>
        </p:txBody>
      </p:sp>
    </p:spTree>
    <p:extLst>
      <p:ext uri="{BB962C8B-B14F-4D97-AF65-F5344CB8AC3E}">
        <p14:creationId xmlns:p14="http://schemas.microsoft.com/office/powerpoint/2010/main" val="330101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6C9BD2A-A3D3-D4EC-49EF-E0332502641D}"/>
              </a:ext>
            </a:extLst>
          </p:cNvPr>
          <p:cNvSpPr>
            <a:spLocks noGrp="1"/>
          </p:cNvSpPr>
          <p:nvPr>
            <p:ph type="title"/>
          </p:nvPr>
        </p:nvSpPr>
        <p:spPr>
          <a:xfrm>
            <a:off x="6365839" y="71915"/>
            <a:ext cx="5826160" cy="1643663"/>
          </a:xfrm>
        </p:spPr>
        <p:txBody>
          <a:bodyPr>
            <a:normAutofit/>
          </a:bodyPr>
          <a:lstStyle/>
          <a:p>
            <a:pPr>
              <a:lnSpc>
                <a:spcPct val="90000"/>
              </a:lnSpc>
            </a:pPr>
            <a:r>
              <a:rPr lang="en-US" sz="3700" b="1">
                <a:cs typeface="Posterama"/>
              </a:rPr>
              <a:t>Goals for the open learning material</a:t>
            </a:r>
          </a:p>
        </p:txBody>
      </p:sp>
      <p:pic>
        <p:nvPicPr>
          <p:cNvPr id="5" name="Picture 4">
            <a:extLst>
              <a:ext uri="{FF2B5EF4-FFF2-40B4-BE49-F238E27FC236}">
                <a16:creationId xmlns:a16="http://schemas.microsoft.com/office/drawing/2014/main" id="{04C41888-C8D7-20D8-FC65-A745BEADBB27}"/>
              </a:ext>
              <a:ext uri="{C183D7F6-B498-43B3-948B-1728B52AA6E4}">
                <adec:decorative xmlns:adec="http://schemas.microsoft.com/office/drawing/2017/decorative" val="1"/>
              </a:ext>
            </a:extLst>
          </p:cNvPr>
          <p:cNvPicPr>
            <a:picLocks noChangeAspect="1"/>
          </p:cNvPicPr>
          <p:nvPr/>
        </p:nvPicPr>
        <p:blipFill>
          <a:blip r:embed="rId2"/>
          <a:srcRect l="21044" r="4542" b="-2"/>
          <a:stretch/>
        </p:blipFill>
        <p:spPr>
          <a:xfrm>
            <a:off x="2" y="10"/>
            <a:ext cx="6342471" cy="6194144"/>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3" name="Content Placeholder 2">
            <a:extLst>
              <a:ext uri="{FF2B5EF4-FFF2-40B4-BE49-F238E27FC236}">
                <a16:creationId xmlns:a16="http://schemas.microsoft.com/office/drawing/2014/main" id="{F4B5D955-F185-A97B-8FA5-8FFAB3EE4F86}"/>
              </a:ext>
            </a:extLst>
          </p:cNvPr>
          <p:cNvSpPr>
            <a:spLocks noGrp="1"/>
          </p:cNvSpPr>
          <p:nvPr>
            <p:ph idx="1"/>
          </p:nvPr>
        </p:nvSpPr>
        <p:spPr>
          <a:xfrm>
            <a:off x="6346727" y="1980042"/>
            <a:ext cx="5656297" cy="4391214"/>
          </a:xfrm>
        </p:spPr>
        <p:txBody>
          <a:bodyPr vert="horz" lIns="91440" tIns="45720" rIns="91440" bIns="45720" rtlCol="0" anchor="t">
            <a:noAutofit/>
          </a:bodyPr>
          <a:lstStyle/>
          <a:p>
            <a:pPr>
              <a:lnSpc>
                <a:spcPct val="100000"/>
              </a:lnSpc>
            </a:pPr>
            <a:r>
              <a:rPr lang="en-US" sz="1800" b="1">
                <a:solidFill>
                  <a:srgbClr val="212529"/>
                </a:solidFill>
                <a:latin typeface="Segoe UI"/>
                <a:cs typeface="Segoe UI"/>
              </a:rPr>
              <a:t>The goals and target groups for the learning material about information retrieval in health sciences were as follows:</a:t>
            </a:r>
            <a:endParaRPr lang="en-US" sz="1800"/>
          </a:p>
          <a:p>
            <a:pPr>
              <a:lnSpc>
                <a:spcPct val="100000"/>
              </a:lnSpc>
            </a:pPr>
            <a:r>
              <a:rPr lang="en-US" sz="1800" b="1"/>
              <a:t>Goal 1</a:t>
            </a:r>
            <a:r>
              <a:rPr lang="en-US" sz="1800"/>
              <a:t>: To demonstrate current and reliable openly available medical and health science information sources. </a:t>
            </a:r>
          </a:p>
          <a:p>
            <a:pPr>
              <a:lnSpc>
                <a:spcPct val="100000"/>
              </a:lnSpc>
            </a:pPr>
            <a:r>
              <a:rPr lang="en-US" sz="1800" b="1"/>
              <a:t>Target group 1</a:t>
            </a:r>
            <a:r>
              <a:rPr lang="en-US" sz="1800"/>
              <a:t>: Everyone interested from laypersons to professionals.</a:t>
            </a:r>
          </a:p>
          <a:p>
            <a:pPr>
              <a:lnSpc>
                <a:spcPct val="100000"/>
              </a:lnSpc>
            </a:pPr>
            <a:endParaRPr lang="en-US" sz="1800"/>
          </a:p>
          <a:p>
            <a:pPr>
              <a:lnSpc>
                <a:spcPct val="100000"/>
              </a:lnSpc>
            </a:pPr>
            <a:r>
              <a:rPr lang="en-US" sz="1800" b="1"/>
              <a:t>Goal 2</a:t>
            </a:r>
            <a:r>
              <a:rPr lang="en-US" sz="1800"/>
              <a:t>: To make </a:t>
            </a:r>
            <a:r>
              <a:rPr lang="en-US" sz="1800">
                <a:ea typeface="+mn-lt"/>
                <a:cs typeface="+mn-lt"/>
              </a:rPr>
              <a:t>the process of publishing open learning materials </a:t>
            </a:r>
            <a:r>
              <a:rPr lang="en-US" sz="1800"/>
              <a:t>more visible.</a:t>
            </a:r>
          </a:p>
          <a:p>
            <a:pPr>
              <a:lnSpc>
                <a:spcPct val="100000"/>
              </a:lnSpc>
            </a:pPr>
            <a:r>
              <a:rPr lang="en-US" sz="1800" b="1"/>
              <a:t>Target group 2</a:t>
            </a:r>
            <a:r>
              <a:rPr lang="en-US" sz="1800"/>
              <a:t>: </a:t>
            </a:r>
            <a:r>
              <a:rPr lang="en-US" sz="1800">
                <a:ea typeface="+mn-lt"/>
                <a:cs typeface="+mn-lt"/>
              </a:rPr>
              <a:t>Higher education teachers, others interested in the subject.</a:t>
            </a:r>
            <a:endParaRPr lang="en-US" sz="1800"/>
          </a:p>
        </p:txBody>
      </p:sp>
      <p:sp>
        <p:nvSpPr>
          <p:cNvPr id="4" name="TextBox 3">
            <a:extLst>
              <a:ext uri="{FF2B5EF4-FFF2-40B4-BE49-F238E27FC236}">
                <a16:creationId xmlns:a16="http://schemas.microsoft.com/office/drawing/2014/main" id="{B048B6A0-1289-2045-1D5A-DA7076E85C3B}"/>
              </a:ext>
            </a:extLst>
          </p:cNvPr>
          <p:cNvSpPr txBox="1"/>
          <p:nvPr/>
        </p:nvSpPr>
        <p:spPr>
          <a:xfrm>
            <a:off x="103158" y="59"/>
            <a:ext cx="249292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Picture source: </a:t>
            </a:r>
            <a:r>
              <a:rPr lang="en-US" sz="1400" err="1">
                <a:solidFill>
                  <a:schemeClr val="bg1"/>
                </a:solidFill>
              </a:rPr>
              <a:t>Pixabay</a:t>
            </a:r>
            <a:r>
              <a:rPr lang="en-US" sz="1400">
                <a:solidFill>
                  <a:schemeClr val="bg1"/>
                </a:solidFill>
              </a:rPr>
              <a:t> (</a:t>
            </a:r>
            <a:r>
              <a:rPr lang="en-US" sz="1400">
                <a:solidFill>
                  <a:schemeClr val="bg1"/>
                </a:solidFill>
                <a:hlinkClick r:id="rId3">
                  <a:extLst>
                    <a:ext uri="{A12FA001-AC4F-418D-AE19-62706E023703}">
                      <ahyp:hlinkClr xmlns:ahyp="http://schemas.microsoft.com/office/drawing/2018/hyperlinkcolor" val="tx"/>
                    </a:ext>
                  </a:extLst>
                </a:hlinkClick>
              </a:rPr>
              <a:t>www.pixabay.com</a:t>
            </a:r>
            <a:r>
              <a:rPr lang="en-US" sz="1400">
                <a:solidFill>
                  <a:schemeClr val="bg1"/>
                </a:solidFill>
              </a:rPr>
              <a:t>). </a:t>
            </a:r>
            <a:r>
              <a:rPr lang="en-US" sz="1400" err="1">
                <a:solidFill>
                  <a:schemeClr val="bg1"/>
                </a:solidFill>
              </a:rPr>
              <a:t>Pixabay</a:t>
            </a:r>
            <a:r>
              <a:rPr lang="en-US" sz="1400">
                <a:solidFill>
                  <a:schemeClr val="bg1"/>
                </a:solidFill>
              </a:rPr>
              <a:t> Content </a:t>
            </a:r>
            <a:r>
              <a:rPr lang="en-US" sz="1400" err="1">
                <a:solidFill>
                  <a:schemeClr val="bg1"/>
                </a:solidFill>
              </a:rPr>
              <a:t>Licence</a:t>
            </a:r>
            <a:r>
              <a:rPr lang="en-US" sz="1400">
                <a:solidFill>
                  <a:schemeClr val="bg1"/>
                </a:solidFill>
              </a:rPr>
              <a:t>.</a:t>
            </a:r>
          </a:p>
        </p:txBody>
      </p:sp>
    </p:spTree>
    <p:extLst>
      <p:ext uri="{BB962C8B-B14F-4D97-AF65-F5344CB8AC3E}">
        <p14:creationId xmlns:p14="http://schemas.microsoft.com/office/powerpoint/2010/main" val="26459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tsikko 1">
            <a:extLst>
              <a:ext uri="{FF2B5EF4-FFF2-40B4-BE49-F238E27FC236}">
                <a16:creationId xmlns:a16="http://schemas.microsoft.com/office/drawing/2014/main" id="{35042A4C-CF1C-A27A-CFE3-892EFDC851DA}"/>
              </a:ext>
            </a:extLst>
          </p:cNvPr>
          <p:cNvSpPr>
            <a:spLocks noGrp="1"/>
          </p:cNvSpPr>
          <p:nvPr>
            <p:ph type="title"/>
          </p:nvPr>
        </p:nvSpPr>
        <p:spPr>
          <a:xfrm>
            <a:off x="363368" y="132235"/>
            <a:ext cx="5369169" cy="1852333"/>
          </a:xfrm>
        </p:spPr>
        <p:txBody>
          <a:bodyPr>
            <a:normAutofit/>
          </a:bodyPr>
          <a:lstStyle/>
          <a:p>
            <a:r>
              <a:rPr lang="en-US" sz="2800" b="1">
                <a:solidFill>
                  <a:srgbClr val="212529"/>
                </a:solidFill>
                <a:latin typeface="Segoe UI"/>
                <a:cs typeface="Segoe UI"/>
              </a:rPr>
              <a:t>Open gamified learning material about information retrieval in health sciences</a:t>
            </a:r>
            <a:endParaRPr lang="en-US" sz="2800">
              <a:solidFill>
                <a:srgbClr val="262626"/>
              </a:solidFill>
              <a:latin typeface="Segoe UI"/>
              <a:cs typeface="Segoe UI"/>
            </a:endParaRPr>
          </a:p>
          <a:p>
            <a:endParaRPr lang="fi-FI" sz="3400" b="1">
              <a:cs typeface="Posterama"/>
            </a:endParaRPr>
          </a:p>
        </p:txBody>
      </p:sp>
      <p:sp>
        <p:nvSpPr>
          <p:cNvPr id="3" name="Sisällön paikkamerkki 2">
            <a:extLst>
              <a:ext uri="{FF2B5EF4-FFF2-40B4-BE49-F238E27FC236}">
                <a16:creationId xmlns:a16="http://schemas.microsoft.com/office/drawing/2014/main" id="{CB3D932C-AFE8-D226-429C-1062ABA555BF}"/>
              </a:ext>
            </a:extLst>
          </p:cNvPr>
          <p:cNvSpPr>
            <a:spLocks noGrp="1"/>
          </p:cNvSpPr>
          <p:nvPr>
            <p:ph idx="1"/>
          </p:nvPr>
        </p:nvSpPr>
        <p:spPr>
          <a:xfrm>
            <a:off x="359800" y="1806007"/>
            <a:ext cx="6008010" cy="4698787"/>
          </a:xfrm>
        </p:spPr>
        <p:txBody>
          <a:bodyPr vert="horz" lIns="91440" tIns="45720" rIns="91440" bIns="45720" rtlCol="0" anchor="t">
            <a:noAutofit/>
          </a:bodyPr>
          <a:lstStyle/>
          <a:p>
            <a:pPr>
              <a:lnSpc>
                <a:spcPct val="100000"/>
              </a:lnSpc>
            </a:pPr>
            <a:r>
              <a:rPr lang="en-US"/>
              <a:t>The learning material consists of</a:t>
            </a:r>
          </a:p>
          <a:p>
            <a:pPr marL="457200" indent="-457200">
              <a:lnSpc>
                <a:spcPct val="100000"/>
              </a:lnSpc>
              <a:buAutoNum type="arabicParenR"/>
            </a:pPr>
            <a:r>
              <a:rPr lang="en-US" b="1"/>
              <a:t>Introductory material </a:t>
            </a:r>
            <a:r>
              <a:rPr lang="en-US"/>
              <a:t>about open and reliable health information sources.</a:t>
            </a:r>
          </a:p>
          <a:p>
            <a:pPr marL="457200" indent="-457200">
              <a:lnSpc>
                <a:spcPct val="100000"/>
              </a:lnSpc>
              <a:buAutoNum type="arabicParenR"/>
            </a:pPr>
            <a:r>
              <a:rPr lang="en-US" b="1"/>
              <a:t>Web-based Game</a:t>
            </a:r>
            <a:r>
              <a:rPr lang="en-US"/>
              <a:t> about open and reliable health information sources.</a:t>
            </a:r>
          </a:p>
          <a:p>
            <a:pPr marL="457200" indent="-457200">
              <a:lnSpc>
                <a:spcPct val="100000"/>
              </a:lnSpc>
              <a:buAutoNum type="arabicParenR"/>
            </a:pPr>
            <a:endParaRPr lang="en-US"/>
          </a:p>
          <a:p>
            <a:pPr>
              <a:lnSpc>
                <a:spcPct val="100000"/>
              </a:lnSpc>
            </a:pPr>
            <a:r>
              <a:rPr lang="en-US">
                <a:ea typeface="+mn-lt"/>
                <a:cs typeface="+mn-lt"/>
              </a:rPr>
              <a:t>The introductory material (.docx) presents open and reliable e-sources related to health sciences and explains on what basis the reliability of the sources can be assessed. In the game (</a:t>
            </a:r>
            <a:r>
              <a:rPr lang="en-US" err="1">
                <a:ea typeface="+mn-lt"/>
                <a:cs typeface="+mn-lt"/>
              </a:rPr>
              <a:t>ThingLink</a:t>
            </a:r>
            <a:r>
              <a:rPr lang="en-US">
                <a:ea typeface="+mn-lt"/>
                <a:cs typeface="+mn-lt"/>
              </a:rPr>
              <a:t>), the user gets to test their knowledge of open information sources in health sciences and the evaluation of their reliability. </a:t>
            </a:r>
            <a:r>
              <a:rPr lang="en-US">
                <a:latin typeface="Avenir Next LT Pro"/>
                <a:cs typeface="Arial"/>
              </a:rPr>
              <a:t> </a:t>
            </a:r>
            <a:endParaRPr lang="en-US"/>
          </a:p>
        </p:txBody>
      </p:sp>
      <p:pic>
        <p:nvPicPr>
          <p:cNvPr id="4" name="Kuva 3" descr="Kuva, joka sisältää kohteen vaate, henkilö, farkut, Ihmisen kasvot&#10;&#10;Kuvaus luotu automaattisesti">
            <a:extLst>
              <a:ext uri="{FF2B5EF4-FFF2-40B4-BE49-F238E27FC236}">
                <a16:creationId xmlns:a16="http://schemas.microsoft.com/office/drawing/2014/main" id="{01A5EF05-490D-E8C3-3575-D5383F7F7087}"/>
              </a:ext>
            </a:extLst>
          </p:cNvPr>
          <p:cNvPicPr>
            <a:picLocks noChangeAspect="1"/>
          </p:cNvPicPr>
          <p:nvPr/>
        </p:nvPicPr>
        <p:blipFill>
          <a:blip r:embed="rId2"/>
          <a:srcRect b="21447"/>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
        <p:nvSpPr>
          <p:cNvPr id="5" name="Tekstiruutu 4">
            <a:extLst>
              <a:ext uri="{FF2B5EF4-FFF2-40B4-BE49-F238E27FC236}">
                <a16:creationId xmlns:a16="http://schemas.microsoft.com/office/drawing/2014/main" id="{79C34F0D-42B2-C543-5437-22F7DBEA3800}"/>
              </a:ext>
            </a:extLst>
          </p:cNvPr>
          <p:cNvSpPr txBox="1"/>
          <p:nvPr/>
        </p:nvSpPr>
        <p:spPr>
          <a:xfrm>
            <a:off x="8229600" y="0"/>
            <a:ext cx="39441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t>Picture </a:t>
            </a:r>
            <a:r>
              <a:rPr lang="fi-FI" sz="1400" err="1"/>
              <a:t>source</a:t>
            </a:r>
            <a:r>
              <a:rPr lang="fi-FI" sz="1400"/>
              <a:t>: </a:t>
            </a:r>
            <a:r>
              <a:rPr lang="fi-FI" sz="1400" err="1"/>
              <a:t>Pixabay</a:t>
            </a:r>
            <a:r>
              <a:rPr lang="fi-FI" sz="1400"/>
              <a:t> (</a:t>
            </a:r>
            <a:r>
              <a:rPr lang="fi-FI" sz="1400">
                <a:hlinkClick r:id="rId3"/>
              </a:rPr>
              <a:t>www.pixabay.com</a:t>
            </a:r>
            <a:r>
              <a:rPr lang="fi-FI" sz="1400"/>
              <a:t>). </a:t>
            </a:r>
            <a:r>
              <a:rPr lang="fi-FI" sz="1400" err="1"/>
              <a:t>Pixabay</a:t>
            </a:r>
            <a:r>
              <a:rPr lang="fi-FI" sz="1400"/>
              <a:t> Content </a:t>
            </a:r>
            <a:r>
              <a:rPr lang="fi-FI" sz="1400" err="1"/>
              <a:t>Licence</a:t>
            </a:r>
            <a:r>
              <a:rPr lang="fi-FI" sz="1400"/>
              <a:t>.</a:t>
            </a:r>
            <a:r>
              <a:rPr lang="fi-FI" sz="1200"/>
              <a:t> </a:t>
            </a:r>
          </a:p>
        </p:txBody>
      </p:sp>
    </p:spTree>
    <p:extLst>
      <p:ext uri="{BB962C8B-B14F-4D97-AF65-F5344CB8AC3E}">
        <p14:creationId xmlns:p14="http://schemas.microsoft.com/office/powerpoint/2010/main" val="340870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DEAD0AC-6721-67B7-C6C0-C8062F3D130F}"/>
              </a:ext>
            </a:extLst>
          </p:cNvPr>
          <p:cNvSpPr>
            <a:spLocks noGrp="1"/>
          </p:cNvSpPr>
          <p:nvPr>
            <p:ph type="title"/>
          </p:nvPr>
        </p:nvSpPr>
        <p:spPr>
          <a:xfrm>
            <a:off x="5863897" y="-604522"/>
            <a:ext cx="7305046" cy="1683247"/>
          </a:xfrm>
        </p:spPr>
        <p:txBody>
          <a:bodyPr>
            <a:normAutofit/>
          </a:bodyPr>
          <a:lstStyle/>
          <a:p>
            <a:br>
              <a:rPr lang="en-US" sz="2400" b="1">
                <a:cs typeface="Posterama"/>
              </a:rPr>
            </a:br>
            <a:r>
              <a:rPr lang="en-US" sz="2400" b="1">
                <a:ea typeface="+mj-lt"/>
                <a:cs typeface="+mj-lt"/>
              </a:rPr>
              <a:t>Health Sciences Open Resources -game</a:t>
            </a:r>
            <a:endParaRPr lang="en-US" sz="2400" b="1" err="1">
              <a:ea typeface="+mj-lt"/>
              <a:cs typeface="+mj-lt"/>
            </a:endParaRPr>
          </a:p>
        </p:txBody>
      </p:sp>
      <p:pic>
        <p:nvPicPr>
          <p:cNvPr id="4" name="Picture 3" descr="A screenshot of a room with a couch and kitchen&#10;&#10;Description automatically generated">
            <a:extLst>
              <a:ext uri="{FF2B5EF4-FFF2-40B4-BE49-F238E27FC236}">
                <a16:creationId xmlns:a16="http://schemas.microsoft.com/office/drawing/2014/main" id="{D6480BC9-960B-B593-0FD2-2BEAB6CF2D7B}"/>
              </a:ext>
              <a:ext uri="{C183D7F6-B498-43B3-948B-1728B52AA6E4}">
                <adec:decorative xmlns:adec="http://schemas.microsoft.com/office/drawing/2017/decorative" val="0"/>
              </a:ext>
            </a:extLst>
          </p:cNvPr>
          <p:cNvPicPr>
            <a:picLocks noChangeAspect="1"/>
          </p:cNvPicPr>
          <p:nvPr/>
        </p:nvPicPr>
        <p:blipFill>
          <a:blip r:embed="rId3"/>
          <a:srcRect l="9773" t="779" r="27838" b="-1402"/>
          <a:stretch/>
        </p:blipFill>
        <p:spPr>
          <a:xfrm>
            <a:off x="2" y="10"/>
            <a:ext cx="6514402" cy="6669105"/>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3" name="Content Placeholder 2">
            <a:extLst>
              <a:ext uri="{FF2B5EF4-FFF2-40B4-BE49-F238E27FC236}">
                <a16:creationId xmlns:a16="http://schemas.microsoft.com/office/drawing/2014/main" id="{19CEADCE-86B8-E284-5096-FF0DB504BD66}"/>
              </a:ext>
            </a:extLst>
          </p:cNvPr>
          <p:cNvSpPr>
            <a:spLocks noGrp="1"/>
          </p:cNvSpPr>
          <p:nvPr>
            <p:ph idx="1"/>
          </p:nvPr>
        </p:nvSpPr>
        <p:spPr>
          <a:xfrm>
            <a:off x="6512621" y="1118486"/>
            <a:ext cx="5445662" cy="3548052"/>
          </a:xfrm>
        </p:spPr>
        <p:txBody>
          <a:bodyPr vert="horz" lIns="91440" tIns="45720" rIns="91440" bIns="45720" rtlCol="0" anchor="t">
            <a:noAutofit/>
          </a:bodyPr>
          <a:lstStyle/>
          <a:p>
            <a:pPr>
              <a:lnSpc>
                <a:spcPct val="100000"/>
              </a:lnSpc>
            </a:pPr>
            <a:endParaRPr lang="en-US" sz="1600">
              <a:ea typeface="+mn-lt"/>
              <a:cs typeface="+mn-lt"/>
            </a:endParaRPr>
          </a:p>
          <a:p>
            <a:pPr marL="342900" indent="-342900">
              <a:lnSpc>
                <a:spcPct val="100000"/>
              </a:lnSpc>
              <a:buFont typeface="Arial" panose="020B0504020202020204" pitchFamily="34" charset="0"/>
              <a:buChar char="•"/>
            </a:pPr>
            <a:r>
              <a:rPr lang="en-US">
                <a:solidFill>
                  <a:srgbClr val="262626"/>
                </a:solidFill>
                <a:ea typeface="+mn-lt"/>
                <a:cs typeface="+mn-lt"/>
              </a:rPr>
              <a:t>In the game, the player can choose how much he or she wants to learn from open data in health sciences: the game includes three different levels of case studies to solve </a:t>
            </a:r>
          </a:p>
          <a:p>
            <a:pPr marL="571500" lvl="1" indent="-342900">
              <a:lnSpc>
                <a:spcPct val="100000"/>
              </a:lnSpc>
              <a:buFont typeface="Courier New" panose="020B0504020202020204" pitchFamily="34" charset="0"/>
              <a:buChar char="o"/>
            </a:pPr>
            <a:r>
              <a:rPr lang="en-US">
                <a:solidFill>
                  <a:srgbClr val="262626"/>
                </a:solidFill>
                <a:ea typeface="+mn-lt"/>
                <a:cs typeface="+mn-lt"/>
              </a:rPr>
              <a:t>1: "Vaccine for a child"</a:t>
            </a:r>
          </a:p>
          <a:p>
            <a:pPr marL="571500" lvl="1" indent="-342900">
              <a:lnSpc>
                <a:spcPct val="100000"/>
              </a:lnSpc>
              <a:buFont typeface="Courier New" panose="020B0504020202020204" pitchFamily="34" charset="0"/>
              <a:buChar char="o"/>
            </a:pPr>
            <a:r>
              <a:rPr lang="en-US">
                <a:solidFill>
                  <a:srgbClr val="262626"/>
                </a:solidFill>
                <a:ea typeface="+mn-lt"/>
                <a:cs typeface="+mn-lt"/>
              </a:rPr>
              <a:t>2: "Local newspaper reporter" </a:t>
            </a:r>
          </a:p>
          <a:p>
            <a:pPr marL="571500" lvl="1" indent="-342900">
              <a:lnSpc>
                <a:spcPct val="100000"/>
              </a:lnSpc>
              <a:buFont typeface="Courier New" panose="020B0504020202020204" pitchFamily="34" charset="0"/>
              <a:buChar char="o"/>
            </a:pPr>
            <a:r>
              <a:rPr lang="en-US">
                <a:solidFill>
                  <a:srgbClr val="262626"/>
                </a:solidFill>
                <a:ea typeface="+mn-lt"/>
                <a:cs typeface="+mn-lt"/>
              </a:rPr>
              <a:t>3: "Health professional"</a:t>
            </a:r>
            <a:endParaRPr lang="en-US"/>
          </a:p>
          <a:p>
            <a:pPr marL="342900" indent="-342900">
              <a:lnSpc>
                <a:spcPct val="100000"/>
              </a:lnSpc>
              <a:buFont typeface="Arial" panose="020B0504020202020204" pitchFamily="34" charset="0"/>
              <a:buChar char="•"/>
            </a:pPr>
            <a:r>
              <a:rPr lang="en-US">
                <a:ea typeface="+mn-lt"/>
                <a:cs typeface="+mn-lt"/>
              </a:rPr>
              <a:t>The game is implemented on the </a:t>
            </a:r>
            <a:r>
              <a:rPr lang="en-US" err="1">
                <a:ea typeface="+mn-lt"/>
                <a:cs typeface="+mn-lt"/>
              </a:rPr>
              <a:t>ThingLink</a:t>
            </a:r>
            <a:r>
              <a:rPr lang="en-US">
                <a:ea typeface="+mn-lt"/>
                <a:cs typeface="+mn-lt"/>
              </a:rPr>
              <a:t> platform. </a:t>
            </a:r>
            <a:r>
              <a:rPr lang="en-US" err="1">
                <a:ea typeface="+mn-lt"/>
                <a:cs typeface="+mn-lt"/>
              </a:rPr>
              <a:t>ThingLink</a:t>
            </a:r>
            <a:r>
              <a:rPr lang="en-US">
                <a:ea typeface="+mn-lt"/>
                <a:cs typeface="+mn-lt"/>
              </a:rPr>
              <a:t> does not operate under an open license, but the game scripts are open source so that they can be used in teaching.</a:t>
            </a:r>
            <a:endParaRPr lang="en-US"/>
          </a:p>
          <a:p>
            <a:pPr marL="342900" indent="-342900">
              <a:lnSpc>
                <a:spcPct val="100000"/>
              </a:lnSpc>
              <a:buFont typeface="Arial" panose="020B0504020202020204" pitchFamily="34" charset="0"/>
              <a:buChar char="•"/>
            </a:pPr>
            <a:endParaRPr lang="en-US" sz="1600">
              <a:latin typeface="Avenir Next LT Pro"/>
              <a:cs typeface="Arial"/>
            </a:endParaRPr>
          </a:p>
        </p:txBody>
      </p:sp>
      <p:sp>
        <p:nvSpPr>
          <p:cNvPr id="5" name="TextBox 4">
            <a:extLst>
              <a:ext uri="{FF2B5EF4-FFF2-40B4-BE49-F238E27FC236}">
                <a16:creationId xmlns:a16="http://schemas.microsoft.com/office/drawing/2014/main" id="{841C6647-E647-E913-2743-A7B9DCB74BEF}"/>
              </a:ext>
            </a:extLst>
          </p:cNvPr>
          <p:cNvSpPr txBox="1"/>
          <p:nvPr/>
        </p:nvSpPr>
        <p:spPr>
          <a:xfrm>
            <a:off x="112133" y="36909"/>
            <a:ext cx="42846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262626"/>
                </a:solidFill>
                <a:ea typeface="+mn-lt"/>
                <a:cs typeface="+mn-lt"/>
              </a:rPr>
              <a:t>A screenshot from the game on </a:t>
            </a:r>
            <a:r>
              <a:rPr lang="en-US" sz="1400" err="1">
                <a:solidFill>
                  <a:srgbClr val="262626"/>
                </a:solidFill>
                <a:ea typeface="+mn-lt"/>
                <a:cs typeface="+mn-lt"/>
              </a:rPr>
              <a:t>ThingLink</a:t>
            </a:r>
            <a:r>
              <a:rPr lang="en-US" sz="1400">
                <a:solidFill>
                  <a:srgbClr val="262626"/>
                </a:solidFill>
                <a:ea typeface="+mn-lt"/>
                <a:cs typeface="+mn-lt"/>
              </a:rPr>
              <a:t>. </a:t>
            </a:r>
            <a:br>
              <a:rPr lang="en-US" sz="1400">
                <a:solidFill>
                  <a:srgbClr val="262626"/>
                </a:solidFill>
                <a:ea typeface="+mn-lt"/>
                <a:cs typeface="+mn-lt"/>
              </a:rPr>
            </a:br>
            <a:r>
              <a:rPr lang="en-US" sz="1000">
                <a:solidFill>
                  <a:srgbClr val="262626"/>
                </a:solidFill>
                <a:ea typeface="+mn-lt"/>
                <a:cs typeface="+mn-lt"/>
              </a:rPr>
              <a:t>All rights reserved</a:t>
            </a:r>
            <a:r>
              <a:rPr lang="en-US" sz="1000">
                <a:solidFill>
                  <a:srgbClr val="262626"/>
                </a:solidFill>
                <a:latin typeface="Avenir Next LT Pro"/>
                <a:ea typeface="Calibri"/>
                <a:cs typeface="Calibri"/>
              </a:rPr>
              <a:t>.</a:t>
            </a:r>
            <a:endParaRPr lang="en-US" sz="1000"/>
          </a:p>
        </p:txBody>
      </p:sp>
      <p:sp>
        <p:nvSpPr>
          <p:cNvPr id="6" name="TextBox 5">
            <a:extLst>
              <a:ext uri="{FF2B5EF4-FFF2-40B4-BE49-F238E27FC236}">
                <a16:creationId xmlns:a16="http://schemas.microsoft.com/office/drawing/2014/main" id="{8F23F4EF-BEFD-3F58-91EF-E878BDA27F83}"/>
              </a:ext>
            </a:extLst>
          </p:cNvPr>
          <p:cNvSpPr txBox="1"/>
          <p:nvPr/>
        </p:nvSpPr>
        <p:spPr>
          <a:xfrm>
            <a:off x="730250" y="916215"/>
            <a:ext cx="2766786" cy="338554"/>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2">
                    <a:lumMod val="49000"/>
                  </a:schemeClr>
                </a:solidFill>
              </a:rPr>
              <a:t>Case: HPV Vaccination</a:t>
            </a:r>
          </a:p>
        </p:txBody>
      </p:sp>
    </p:spTree>
    <p:extLst>
      <p:ext uri="{BB962C8B-B14F-4D97-AF65-F5344CB8AC3E}">
        <p14:creationId xmlns:p14="http://schemas.microsoft.com/office/powerpoint/2010/main" val="309645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7B445FBE-6980-D12E-BF2F-19753951E7A2}"/>
              </a:ext>
            </a:extLst>
          </p:cNvPr>
          <p:cNvSpPr>
            <a:spLocks noGrp="1"/>
          </p:cNvSpPr>
          <p:nvPr>
            <p:ph idx="1"/>
          </p:nvPr>
        </p:nvSpPr>
        <p:spPr>
          <a:xfrm>
            <a:off x="569009" y="5020183"/>
            <a:ext cx="11046506" cy="1836298"/>
          </a:xfrm>
        </p:spPr>
        <p:txBody>
          <a:bodyPr vert="horz" lIns="91440" tIns="45720" rIns="91440" bIns="45720" rtlCol="0" anchor="t">
            <a:normAutofit fontScale="92500" lnSpcReduction="10000"/>
          </a:bodyPr>
          <a:lstStyle/>
          <a:p>
            <a:pPr marL="342900" indent="-342900">
              <a:buFont typeface="Arial" panose="020B0504020202020204" pitchFamily="34" charset="0"/>
              <a:buChar char="•"/>
            </a:pPr>
            <a:r>
              <a:rPr lang="en-US" err="1">
                <a:ea typeface="+mn-lt"/>
                <a:cs typeface="+mn-lt"/>
              </a:rPr>
              <a:t>ThingLink</a:t>
            </a:r>
            <a:r>
              <a:rPr lang="en-US">
                <a:ea typeface="+mn-lt"/>
                <a:cs typeface="+mn-lt"/>
              </a:rPr>
              <a:t> is in use at the University of Helsinki under Education </a:t>
            </a:r>
            <a:r>
              <a:rPr lang="en-US" err="1">
                <a:ea typeface="+mn-lt"/>
                <a:cs typeface="+mn-lt"/>
              </a:rPr>
              <a:t>licence</a:t>
            </a:r>
            <a:r>
              <a:rPr lang="en-US">
                <a:ea typeface="+mn-lt"/>
                <a:cs typeface="+mn-lt"/>
              </a:rPr>
              <a:t>.</a:t>
            </a:r>
            <a:endParaRPr lang="fi-FI" err="1"/>
          </a:p>
          <a:p>
            <a:pPr marL="342900" indent="-342900">
              <a:buFont typeface="Arial" panose="020B0504020202020204" pitchFamily="34" charset="0"/>
              <a:buChar char="•"/>
            </a:pPr>
            <a:r>
              <a:rPr lang="en-US">
                <a:ea typeface="+mn-lt"/>
                <a:cs typeface="+mn-lt"/>
              </a:rPr>
              <a:t>As a platform, it is very accessible, provides pre-defined textual versions of all virtual environments, without collecting information about the users.</a:t>
            </a:r>
            <a:endParaRPr lang="en-US"/>
          </a:p>
          <a:p>
            <a:pPr marL="342900" indent="-342900">
              <a:buFont typeface="Arial" panose="020B0504020202020204" pitchFamily="34" charset="0"/>
              <a:buChar char="•"/>
            </a:pPr>
            <a:r>
              <a:rPr lang="en-US">
                <a:ea typeface="+mn-lt"/>
                <a:cs typeface="+mn-lt"/>
              </a:rPr>
              <a:t>Wide range of features including 360° virtual rooms, guided tours and embedding of questions in the virtual environment.</a:t>
            </a:r>
            <a:endParaRPr lang="en-US"/>
          </a:p>
        </p:txBody>
      </p:sp>
      <p:pic>
        <p:nvPicPr>
          <p:cNvPr id="8" name="Recording #1">
            <a:hlinkClick r:id="" action="ppaction://media"/>
            <a:extLst>
              <a:ext uri="{FF2B5EF4-FFF2-40B4-BE49-F238E27FC236}">
                <a16:creationId xmlns:a16="http://schemas.microsoft.com/office/drawing/2014/main" id="{4DE1B07D-EAA4-1B4C-0751-32C109A31A0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23767" y="-4118"/>
            <a:ext cx="8734167" cy="4878859"/>
          </a:xfrm>
          <a:prstGeom prst="rect">
            <a:avLst/>
          </a:prstGeom>
        </p:spPr>
      </p:pic>
      <p:sp>
        <p:nvSpPr>
          <p:cNvPr id="5" name="TextBox 4">
            <a:extLst>
              <a:ext uri="{FF2B5EF4-FFF2-40B4-BE49-F238E27FC236}">
                <a16:creationId xmlns:a16="http://schemas.microsoft.com/office/drawing/2014/main" id="{A2FF678B-2020-8282-F335-C7BCFC39D8BF}"/>
              </a:ext>
            </a:extLst>
          </p:cNvPr>
          <p:cNvSpPr txBox="1"/>
          <p:nvPr/>
        </p:nvSpPr>
        <p:spPr>
          <a:xfrm>
            <a:off x="3152321" y="771072"/>
            <a:ext cx="2766786" cy="338554"/>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2">
                    <a:lumMod val="49000"/>
                  </a:schemeClr>
                </a:solidFill>
              </a:rPr>
              <a:t>Case: HPV Vaccination</a:t>
            </a:r>
          </a:p>
        </p:txBody>
      </p:sp>
    </p:spTree>
    <p:extLst>
      <p:ext uri="{BB962C8B-B14F-4D97-AF65-F5344CB8AC3E}">
        <p14:creationId xmlns:p14="http://schemas.microsoft.com/office/powerpoint/2010/main" val="37379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7DBF8-4A2B-B937-B3D7-3F08354D1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E0F14-B924-897B-4D47-3DB2FD1BC556}"/>
              </a:ext>
            </a:extLst>
          </p:cNvPr>
          <p:cNvSpPr>
            <a:spLocks noGrp="1"/>
          </p:cNvSpPr>
          <p:nvPr>
            <p:ph type="title"/>
          </p:nvPr>
        </p:nvSpPr>
        <p:spPr>
          <a:xfrm>
            <a:off x="609600" y="182599"/>
            <a:ext cx="11715007" cy="939741"/>
          </a:xfrm>
        </p:spPr>
        <p:txBody>
          <a:bodyPr>
            <a:normAutofit/>
          </a:bodyPr>
          <a:lstStyle/>
          <a:p>
            <a:r>
              <a:rPr lang="en-US" b="1" dirty="0">
                <a:cs typeface="Posterama"/>
              </a:rPr>
              <a:t>Experiences of the collaboration process</a:t>
            </a:r>
          </a:p>
        </p:txBody>
      </p:sp>
      <p:sp>
        <p:nvSpPr>
          <p:cNvPr id="3" name="Content Placeholder 2">
            <a:extLst>
              <a:ext uri="{FF2B5EF4-FFF2-40B4-BE49-F238E27FC236}">
                <a16:creationId xmlns:a16="http://schemas.microsoft.com/office/drawing/2014/main" id="{B7137586-7C37-D3CC-BF57-17FBE7F0CE5A}"/>
              </a:ext>
            </a:extLst>
          </p:cNvPr>
          <p:cNvSpPr>
            <a:spLocks noGrp="1"/>
          </p:cNvSpPr>
          <p:nvPr>
            <p:ph idx="1"/>
          </p:nvPr>
        </p:nvSpPr>
        <p:spPr>
          <a:xfrm>
            <a:off x="609600" y="1239666"/>
            <a:ext cx="10500699" cy="5430719"/>
          </a:xfrm>
        </p:spPr>
        <p:txBody>
          <a:bodyPr vert="horz" lIns="91440" tIns="45720" rIns="91440" bIns="45720" rtlCol="0" anchor="t">
            <a:noAutofit/>
          </a:bodyPr>
          <a:lstStyle/>
          <a:p>
            <a:r>
              <a:rPr lang="en-US" dirty="0">
                <a:solidFill>
                  <a:srgbClr val="000000"/>
                </a:solidFill>
                <a:ea typeface="+mn-lt"/>
                <a:cs typeface="+mn-lt"/>
              </a:rPr>
              <a:t>We (Helsinki University Library and University of Eastern Finland library)  started with a very loose initial idea: to produce an open educational material</a:t>
            </a:r>
            <a:endParaRPr lang="en-US" dirty="0">
              <a:solidFill>
                <a:srgbClr val="262626"/>
              </a:solidFill>
              <a:ea typeface="+mn-lt"/>
              <a:cs typeface="+mn-lt"/>
            </a:endParaRPr>
          </a:p>
          <a:p>
            <a:pPr marL="342900" indent="-342900">
              <a:buFont typeface="Arial" panose="020B0504020202020204" pitchFamily="34" charset="0"/>
              <a:buChar char="•"/>
            </a:pPr>
            <a:r>
              <a:rPr lang="en-US" dirty="0">
                <a:solidFill>
                  <a:srgbClr val="000000"/>
                </a:solidFill>
                <a:ea typeface="+mn-lt"/>
                <a:cs typeface="+mn-lt"/>
              </a:rPr>
              <a:t>It took some time find the focus and the best ways to work. </a:t>
            </a:r>
            <a:endParaRPr lang="en-US" dirty="0">
              <a:solidFill>
                <a:srgbClr val="262626"/>
              </a:solidFill>
              <a:ea typeface="+mn-lt"/>
              <a:cs typeface="+mn-lt"/>
            </a:endParaRPr>
          </a:p>
          <a:p>
            <a:pPr marL="342900" indent="-342900">
              <a:buFont typeface="Arial" panose="020B0504020202020204" pitchFamily="34" charset="0"/>
              <a:buChar char="•"/>
            </a:pPr>
            <a:r>
              <a:rPr lang="en-US" dirty="0">
                <a:solidFill>
                  <a:srgbClr val="000000"/>
                </a:solidFill>
                <a:ea typeface="+mn-lt"/>
                <a:cs typeface="+mn-lt"/>
              </a:rPr>
              <a:t>Luckily, we were able to decide the schedule amongst ourselves, since this was an extra project among our daily duties. </a:t>
            </a:r>
            <a:endParaRPr lang="en-US">
              <a:solidFill>
                <a:srgbClr val="262626"/>
              </a:solidFill>
              <a:ea typeface="+mn-lt"/>
              <a:cs typeface="+mn-lt"/>
            </a:endParaRPr>
          </a:p>
          <a:p>
            <a:r>
              <a:rPr lang="en-US" dirty="0">
                <a:solidFill>
                  <a:srgbClr val="000000"/>
                </a:solidFill>
                <a:ea typeface="+mn-lt"/>
                <a:cs typeface="+mn-lt"/>
              </a:rPr>
              <a:t>In addition to the two original goals (to create the actual learning material and the game, presented in slide 3)</a:t>
            </a:r>
            <a:r>
              <a:rPr lang="en-US" dirty="0">
                <a:ea typeface="+mn-lt"/>
                <a:cs typeface="+mn-lt"/>
              </a:rPr>
              <a:t>, </a:t>
            </a:r>
            <a:r>
              <a:rPr lang="en-US" dirty="0">
                <a:solidFill>
                  <a:schemeClr val="tx2">
                    <a:lumMod val="49000"/>
                  </a:schemeClr>
                </a:solidFill>
                <a:ea typeface="+mn-lt"/>
                <a:cs typeface="+mn-lt"/>
              </a:rPr>
              <a:t>we believe we also learned from this multiorganization process: how to transform a preliminary and somewhat unclear idea into a shared vision. This involved working with colleagues from diverse backgrounds (e-learning, health information, etc.)</a:t>
            </a:r>
            <a:endParaRPr lang="en-US">
              <a:solidFill>
                <a:schemeClr val="tx2">
                  <a:lumMod val="49000"/>
                </a:schemeClr>
              </a:solidFill>
            </a:endParaRPr>
          </a:p>
          <a:p>
            <a:endParaRPr lang="en-US">
              <a:solidFill>
                <a:srgbClr val="000000"/>
              </a:solidFill>
              <a:ea typeface="+mn-lt"/>
              <a:cs typeface="+mn-lt"/>
            </a:endParaRPr>
          </a:p>
          <a:p>
            <a:endParaRPr lang="en-US">
              <a:solidFill>
                <a:srgbClr val="000000"/>
              </a:solidFill>
              <a:ea typeface="+mn-lt"/>
              <a:cs typeface="+mn-lt"/>
            </a:endParaRPr>
          </a:p>
          <a:p>
            <a:endParaRPr lang="en-US">
              <a:solidFill>
                <a:srgbClr val="000000"/>
              </a:solidFill>
            </a:endParaRPr>
          </a:p>
          <a:p>
            <a:pPr>
              <a:buFont typeface="Arial" panose="020B0504020202020204" pitchFamily="34" charset="0"/>
            </a:pPr>
            <a:endParaRPr lang="en-US">
              <a:solidFill>
                <a:srgbClr val="000000"/>
              </a:solidFill>
              <a:latin typeface="Calibri"/>
              <a:ea typeface="Calibri"/>
              <a:cs typeface="Calibri"/>
            </a:endParaRPr>
          </a:p>
          <a:p>
            <a:br>
              <a:rPr lang="en-US" sz="1800" dirty="0"/>
            </a:br>
            <a:endParaRPr lang="en-US"/>
          </a:p>
        </p:txBody>
      </p:sp>
    </p:spTree>
    <p:extLst>
      <p:ext uri="{BB962C8B-B14F-4D97-AF65-F5344CB8AC3E}">
        <p14:creationId xmlns:p14="http://schemas.microsoft.com/office/powerpoint/2010/main" val="273697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64E4A9-D8D0-4AE7-99BD-EFE51D6EB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FD62F46-8DC3-4EDF-BDEF-27C439C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336253" cy="6858001"/>
          </a:xfrm>
          <a:custGeom>
            <a:avLst/>
            <a:gdLst>
              <a:gd name="connsiteX0" fmla="*/ 5721063 w 6336253"/>
              <a:gd name="connsiteY0" fmla="*/ 3536635 h 6858001"/>
              <a:gd name="connsiteX1" fmla="*/ 6230651 w 6336253"/>
              <a:gd name="connsiteY1" fmla="*/ 4046223 h 6858001"/>
              <a:gd name="connsiteX2" fmla="*/ 5721063 w 6336253"/>
              <a:gd name="connsiteY2" fmla="*/ 4555811 h 6858001"/>
              <a:gd name="connsiteX3" fmla="*/ 5211475 w 6336253"/>
              <a:gd name="connsiteY3" fmla="*/ 4046223 h 6858001"/>
              <a:gd name="connsiteX4" fmla="*/ 5721063 w 6336253"/>
              <a:gd name="connsiteY4" fmla="*/ 3536635 h 6858001"/>
              <a:gd name="connsiteX5" fmla="*/ 5456902 w 6336253"/>
              <a:gd name="connsiteY5" fmla="*/ 0 h 6858001"/>
              <a:gd name="connsiteX6" fmla="*/ 6321710 w 6336253"/>
              <a:gd name="connsiteY6" fmla="*/ 0 h 6858001"/>
              <a:gd name="connsiteX7" fmla="*/ 6332019 w 6336253"/>
              <a:gd name="connsiteY7" fmla="*/ 42969 h 6858001"/>
              <a:gd name="connsiteX8" fmla="*/ 6320934 w 6336253"/>
              <a:gd name="connsiteY8" fmla="*/ 219852 h 6858001"/>
              <a:gd name="connsiteX9" fmla="*/ 5774313 w 6336253"/>
              <a:gd name="connsiteY9" fmla="*/ 535443 h 6858001"/>
              <a:gd name="connsiteX10" fmla="*/ 5444200 w 6336253"/>
              <a:gd name="connsiteY10" fmla="*/ 78052 h 6858001"/>
              <a:gd name="connsiteX11" fmla="*/ 609600 w 6336253"/>
              <a:gd name="connsiteY11" fmla="*/ 0 h 6858001"/>
              <a:gd name="connsiteX12" fmla="*/ 1171409 w 6336253"/>
              <a:gd name="connsiteY12" fmla="*/ 0 h 6858001"/>
              <a:gd name="connsiteX13" fmla="*/ 4838473 w 6336253"/>
              <a:gd name="connsiteY13" fmla="*/ 0 h 6858001"/>
              <a:gd name="connsiteX14" fmla="*/ 4830349 w 6336253"/>
              <a:gd name="connsiteY14" fmla="*/ 184996 h 6858001"/>
              <a:gd name="connsiteX15" fmla="*/ 4833376 w 6336253"/>
              <a:gd name="connsiteY15" fmla="*/ 419995 h 6858001"/>
              <a:gd name="connsiteX16" fmla="*/ 5281338 w 6336253"/>
              <a:gd name="connsiteY16" fmla="*/ 1068099 h 6858001"/>
              <a:gd name="connsiteX17" fmla="*/ 5729205 w 6336253"/>
              <a:gd name="connsiteY17" fmla="*/ 2589405 h 6858001"/>
              <a:gd name="connsiteX18" fmla="*/ 5283212 w 6336253"/>
              <a:gd name="connsiteY18" fmla="*/ 3164269 h 6858001"/>
              <a:gd name="connsiteX19" fmla="*/ 5124820 w 6336253"/>
              <a:gd name="connsiteY19" fmla="*/ 4641255 h 6858001"/>
              <a:gd name="connsiteX20" fmla="*/ 5736551 w 6336253"/>
              <a:gd name="connsiteY20" fmla="*/ 5670858 h 6858001"/>
              <a:gd name="connsiteX21" fmla="*/ 6022123 w 6336253"/>
              <a:gd name="connsiteY21" fmla="*/ 6707670 h 6858001"/>
              <a:gd name="connsiteX22" fmla="*/ 6024496 w 6336253"/>
              <a:gd name="connsiteY22" fmla="*/ 6858000 h 6858001"/>
              <a:gd name="connsiteX23" fmla="*/ 2242268 w 6336253"/>
              <a:gd name="connsiteY23" fmla="*/ 6858000 h 6858001"/>
              <a:gd name="connsiteX24" fmla="*/ 2242268 w 6336253"/>
              <a:gd name="connsiteY24" fmla="*/ 6858001 h 6858001"/>
              <a:gd name="connsiteX25" fmla="*/ 0 w 6336253"/>
              <a:gd name="connsiteY25" fmla="*/ 6858001 h 6858001"/>
              <a:gd name="connsiteX26" fmla="*/ 0 w 6336253"/>
              <a:gd name="connsiteY26" fmla="*/ 1 h 6858001"/>
              <a:gd name="connsiteX27" fmla="*/ 609600 w 6336253"/>
              <a:gd name="connsiteY2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36253" h="6858001">
                <a:moveTo>
                  <a:pt x="5721063" y="3536635"/>
                </a:moveTo>
                <a:cubicBezTo>
                  <a:pt x="6002501" y="3536635"/>
                  <a:pt x="6230651" y="3764785"/>
                  <a:pt x="6230651" y="4046223"/>
                </a:cubicBezTo>
                <a:cubicBezTo>
                  <a:pt x="6230651" y="4327661"/>
                  <a:pt x="6002501" y="4555811"/>
                  <a:pt x="5721063" y="4555811"/>
                </a:cubicBezTo>
                <a:cubicBezTo>
                  <a:pt x="5439625" y="4555811"/>
                  <a:pt x="5211475" y="4327661"/>
                  <a:pt x="5211475" y="4046223"/>
                </a:cubicBezTo>
                <a:cubicBezTo>
                  <a:pt x="5211475" y="3764785"/>
                  <a:pt x="5439625" y="3536635"/>
                  <a:pt x="5721063" y="3536635"/>
                </a:cubicBezTo>
                <a:close/>
                <a:moveTo>
                  <a:pt x="5456902" y="0"/>
                </a:moveTo>
                <a:lnTo>
                  <a:pt x="6321710" y="0"/>
                </a:lnTo>
                <a:lnTo>
                  <a:pt x="6332019" y="42969"/>
                </a:lnTo>
                <a:cubicBezTo>
                  <a:pt x="6340015" y="100391"/>
                  <a:pt x="6336884" y="160329"/>
                  <a:pt x="6320934" y="219852"/>
                </a:cubicBezTo>
                <a:cubicBezTo>
                  <a:pt x="6257137" y="457945"/>
                  <a:pt x="6012407" y="599240"/>
                  <a:pt x="5774313" y="535443"/>
                </a:cubicBezTo>
                <a:cubicBezTo>
                  <a:pt x="5565982" y="479621"/>
                  <a:pt x="5431761" y="285271"/>
                  <a:pt x="5444200" y="78052"/>
                </a:cubicBezTo>
                <a:close/>
                <a:moveTo>
                  <a:pt x="609600" y="0"/>
                </a:moveTo>
                <a:lnTo>
                  <a:pt x="1171409" y="0"/>
                </a:lnTo>
                <a:lnTo>
                  <a:pt x="4838473" y="0"/>
                </a:lnTo>
                <a:lnTo>
                  <a:pt x="4830349" y="184996"/>
                </a:lnTo>
                <a:cubicBezTo>
                  <a:pt x="4828991" y="263520"/>
                  <a:pt x="4829864" y="341910"/>
                  <a:pt x="4833376" y="419995"/>
                </a:cubicBezTo>
                <a:cubicBezTo>
                  <a:pt x="4846565" y="709488"/>
                  <a:pt x="5075226" y="891535"/>
                  <a:pt x="5281338" y="1068099"/>
                </a:cubicBezTo>
                <a:cubicBezTo>
                  <a:pt x="5795128" y="1508061"/>
                  <a:pt x="5969974" y="2032158"/>
                  <a:pt x="5729205" y="2589405"/>
                </a:cubicBezTo>
                <a:cubicBezTo>
                  <a:pt x="5635831" y="2805523"/>
                  <a:pt x="5454276" y="2993264"/>
                  <a:pt x="5283212" y="3164269"/>
                </a:cubicBezTo>
                <a:cubicBezTo>
                  <a:pt x="4824418" y="3622744"/>
                  <a:pt x="4843217" y="4154456"/>
                  <a:pt x="5124820" y="4641255"/>
                </a:cubicBezTo>
                <a:cubicBezTo>
                  <a:pt x="5325440" y="4986832"/>
                  <a:pt x="5565996" y="5311556"/>
                  <a:pt x="5736551" y="5670858"/>
                </a:cubicBezTo>
                <a:cubicBezTo>
                  <a:pt x="5902602" y="6019042"/>
                  <a:pt x="6001121" y="6366409"/>
                  <a:pt x="6022123" y="6707670"/>
                </a:cubicBezTo>
                <a:lnTo>
                  <a:pt x="6024496" y="6858000"/>
                </a:lnTo>
                <a:lnTo>
                  <a:pt x="2242268" y="6858000"/>
                </a:lnTo>
                <a:lnTo>
                  <a:pt x="2242268" y="6858001"/>
                </a:lnTo>
                <a:lnTo>
                  <a:pt x="0" y="6858001"/>
                </a:lnTo>
                <a:lnTo>
                  <a:pt x="0" y="1"/>
                </a:lnTo>
                <a:lnTo>
                  <a:pt x="60960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A58524-9FBD-6E13-0A2D-0A10A44A1D79}"/>
              </a:ext>
            </a:extLst>
          </p:cNvPr>
          <p:cNvSpPr>
            <a:spLocks noGrp="1"/>
          </p:cNvSpPr>
          <p:nvPr>
            <p:ph type="title"/>
          </p:nvPr>
        </p:nvSpPr>
        <p:spPr>
          <a:xfrm>
            <a:off x="6456458" y="200515"/>
            <a:ext cx="5614402" cy="1288017"/>
          </a:xfrm>
        </p:spPr>
        <p:txBody>
          <a:bodyPr>
            <a:normAutofit/>
          </a:bodyPr>
          <a:lstStyle/>
          <a:p>
            <a:pPr>
              <a:lnSpc>
                <a:spcPct val="90000"/>
              </a:lnSpc>
            </a:pPr>
            <a:r>
              <a:rPr lang="en-US" sz="3100" b="1">
                <a:ea typeface="+mj-lt"/>
                <a:cs typeface="+mj-lt"/>
              </a:rPr>
              <a:t>Check out the learning material and play the game! </a:t>
            </a:r>
            <a:endParaRPr lang="en-US" b="1">
              <a:ea typeface="+mj-lt"/>
              <a:cs typeface="+mj-lt"/>
            </a:endParaRPr>
          </a:p>
        </p:txBody>
      </p:sp>
      <p:sp>
        <p:nvSpPr>
          <p:cNvPr id="3" name="Content Placeholder 2">
            <a:extLst>
              <a:ext uri="{FF2B5EF4-FFF2-40B4-BE49-F238E27FC236}">
                <a16:creationId xmlns:a16="http://schemas.microsoft.com/office/drawing/2014/main" id="{4B133095-A15F-AE73-F1FF-1FE9EE5E96C3}"/>
              </a:ext>
            </a:extLst>
          </p:cNvPr>
          <p:cNvSpPr>
            <a:spLocks noGrp="1"/>
          </p:cNvSpPr>
          <p:nvPr>
            <p:ph idx="1"/>
          </p:nvPr>
        </p:nvSpPr>
        <p:spPr>
          <a:xfrm>
            <a:off x="5821458" y="1716326"/>
            <a:ext cx="6249403" cy="4771757"/>
          </a:xfrm>
        </p:spPr>
        <p:txBody>
          <a:bodyPr vert="horz" lIns="91440" tIns="45720" rIns="91440" bIns="45720" rtlCol="0" anchor="t">
            <a:noAutofit/>
          </a:bodyPr>
          <a:lstStyle/>
          <a:p>
            <a:pPr marL="342900" indent="-342900">
              <a:buFont typeface="Arial" panose="020B0504020202020204" pitchFamily="34" charset="0"/>
              <a:buChar char="•"/>
            </a:pPr>
            <a:r>
              <a:rPr lang="en-US" sz="2400">
                <a:ea typeface="+mn-lt"/>
                <a:cs typeface="+mn-lt"/>
              </a:rPr>
              <a:t>You can find the learning material in the Open Learning Materials Library: </a:t>
            </a:r>
          </a:p>
          <a:p>
            <a:r>
              <a:rPr lang="en-US" sz="2400">
                <a:ea typeface="+mn-lt"/>
                <a:cs typeface="+mn-lt"/>
                <a:hlinkClick r:id="rId2"/>
              </a:rPr>
              <a:t>bit.ly/TerveystieteidenAvoimetAineistot</a:t>
            </a:r>
            <a:r>
              <a:rPr lang="en-US" sz="2400">
                <a:ea typeface="+mn-lt"/>
                <a:cs typeface="+mn-lt"/>
              </a:rPr>
              <a:t> </a:t>
            </a:r>
            <a:endParaRPr lang="en-US" sz="2400"/>
          </a:p>
          <a:p>
            <a:r>
              <a:rPr lang="en-US" sz="2400">
                <a:ea typeface="+mn-lt"/>
                <a:cs typeface="+mn-lt"/>
              </a:rPr>
              <a:t>Or by scanning the QR code</a:t>
            </a:r>
            <a:r>
              <a:rPr lang="en-US" sz="2400"/>
              <a:t>:</a:t>
            </a:r>
          </a:p>
          <a:p>
            <a:pPr marL="342900" indent="-342900">
              <a:buFont typeface="Arial" panose="020B0504020202020204" pitchFamily="34" charset="0"/>
              <a:buChar char="•"/>
            </a:pPr>
            <a:endParaRPr lang="en-US" sz="2400">
              <a:solidFill>
                <a:srgbClr val="262626"/>
              </a:solidFill>
            </a:endParaRPr>
          </a:p>
          <a:p>
            <a:pPr marL="342900" indent="-342900">
              <a:buFont typeface="Arial" panose="020B0504020202020204" pitchFamily="34" charset="0"/>
              <a:buChar char="•"/>
            </a:pPr>
            <a:endParaRPr lang="en-US" sz="2400">
              <a:solidFill>
                <a:srgbClr val="262626"/>
              </a:solidFill>
            </a:endParaRPr>
          </a:p>
          <a:p>
            <a:pPr marL="342900" indent="-342900">
              <a:buFont typeface="Arial" panose="020B0504020202020204" pitchFamily="34" charset="0"/>
              <a:buChar char="•"/>
            </a:pPr>
            <a:endParaRPr lang="en-US" sz="2400">
              <a:solidFill>
                <a:srgbClr val="262626"/>
              </a:solidFill>
            </a:endParaRPr>
          </a:p>
          <a:p>
            <a:pPr marL="342900" indent="-342900">
              <a:buFont typeface="Arial" panose="020B0504020202020204" pitchFamily="34" charset="0"/>
              <a:buChar char="•"/>
            </a:pPr>
            <a:r>
              <a:rPr lang="en-US" sz="2400">
                <a:solidFill>
                  <a:srgbClr val="262626"/>
                </a:solidFill>
                <a:hlinkClick r:id="rId3"/>
              </a:rPr>
              <a:t>Play the game (in Finnish)</a:t>
            </a:r>
            <a:endParaRPr lang="en-US" sz="2400">
              <a:solidFill>
                <a:srgbClr val="262626"/>
              </a:solidFill>
            </a:endParaRPr>
          </a:p>
          <a:p>
            <a:pPr marL="342900" indent="-342900">
              <a:buFont typeface="Arial" panose="020B0504020202020204" pitchFamily="34" charset="0"/>
              <a:buChar char="•"/>
            </a:pPr>
            <a:endParaRPr lang="en-US" sz="1600"/>
          </a:p>
          <a:p>
            <a:pPr marL="342900" indent="-342900">
              <a:buFont typeface="Arial" panose="020B0504020202020204" pitchFamily="34" charset="0"/>
              <a:buChar char="•"/>
            </a:pPr>
            <a:endParaRPr lang="en-US" sz="1600"/>
          </a:p>
          <a:p>
            <a:pPr marL="342900" indent="-342900">
              <a:buFont typeface="Arial" panose="020B0504020202020204" pitchFamily="34" charset="0"/>
              <a:buChar char="•"/>
            </a:pPr>
            <a:endParaRPr lang="en-US" sz="1600"/>
          </a:p>
        </p:txBody>
      </p:sp>
      <p:pic>
        <p:nvPicPr>
          <p:cNvPr id="4" name="Picture 3">
            <a:extLst>
              <a:ext uri="{FF2B5EF4-FFF2-40B4-BE49-F238E27FC236}">
                <a16:creationId xmlns:a16="http://schemas.microsoft.com/office/drawing/2014/main" id="{03403D88-6BF7-D66D-9844-C18A84CA4F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857" y="198058"/>
            <a:ext cx="4559296" cy="5720213"/>
          </a:xfrm>
          <a:prstGeom prst="rect">
            <a:avLst/>
          </a:prstGeom>
        </p:spPr>
      </p:pic>
      <p:sp>
        <p:nvSpPr>
          <p:cNvPr id="5" name="TextBox 4">
            <a:extLst>
              <a:ext uri="{FF2B5EF4-FFF2-40B4-BE49-F238E27FC236}">
                <a16:creationId xmlns:a16="http://schemas.microsoft.com/office/drawing/2014/main" id="{15DADCD5-7CDB-FB43-D45F-A43B951A0667}"/>
              </a:ext>
            </a:extLst>
          </p:cNvPr>
          <p:cNvSpPr txBox="1"/>
          <p:nvPr/>
        </p:nvSpPr>
        <p:spPr>
          <a:xfrm>
            <a:off x="313962" y="6080315"/>
            <a:ext cx="51243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Image by </a:t>
            </a:r>
            <a:r>
              <a:rPr lang="en-US" sz="1400" err="1"/>
              <a:t>ijmaki</a:t>
            </a:r>
            <a:r>
              <a:rPr lang="en-US" sz="1400"/>
              <a:t> from </a:t>
            </a:r>
            <a:r>
              <a:rPr lang="en-US" sz="1400">
                <a:hlinkClick r:id="rId5"/>
              </a:rPr>
              <a:t>Pixabay</a:t>
            </a:r>
            <a:r>
              <a:rPr lang="en-US" sz="1400"/>
              <a:t> (</a:t>
            </a:r>
            <a:r>
              <a:rPr lang="en-US" sz="1400">
                <a:hlinkClick r:id="rId5"/>
              </a:rPr>
              <a:t>www.pixabay.com</a:t>
            </a:r>
            <a:r>
              <a:rPr lang="en-US" sz="1400"/>
              <a:t>). </a:t>
            </a:r>
            <a:r>
              <a:rPr lang="en-US" sz="1400" err="1"/>
              <a:t>Pixabay</a:t>
            </a:r>
            <a:r>
              <a:rPr lang="en-US" sz="1400"/>
              <a:t> Content </a:t>
            </a:r>
            <a:r>
              <a:rPr lang="en-US" sz="1400" err="1"/>
              <a:t>Licence</a:t>
            </a:r>
            <a:r>
              <a:rPr lang="en-US" sz="1400"/>
              <a:t>. </a:t>
            </a:r>
          </a:p>
        </p:txBody>
      </p:sp>
      <p:pic>
        <p:nvPicPr>
          <p:cNvPr id="6" name="Picture 5" descr="A qr code with a black and white background&#10;&#10;Description automatically generated">
            <a:extLst>
              <a:ext uri="{FF2B5EF4-FFF2-40B4-BE49-F238E27FC236}">
                <a16:creationId xmlns:a16="http://schemas.microsoft.com/office/drawing/2014/main" id="{9B620945-F59E-5B59-E1B6-345BAEF88493}"/>
              </a:ext>
            </a:extLst>
          </p:cNvPr>
          <p:cNvPicPr>
            <a:picLocks noChangeAspect="1"/>
          </p:cNvPicPr>
          <p:nvPr/>
        </p:nvPicPr>
        <p:blipFill>
          <a:blip r:embed="rId6"/>
          <a:stretch>
            <a:fillRect/>
          </a:stretch>
        </p:blipFill>
        <p:spPr>
          <a:xfrm>
            <a:off x="6648487" y="3769354"/>
            <a:ext cx="1141150" cy="1034675"/>
          </a:xfrm>
          <a:prstGeom prst="rect">
            <a:avLst/>
          </a:prstGeom>
        </p:spPr>
      </p:pic>
      <p:sp>
        <p:nvSpPr>
          <p:cNvPr id="7" name="Speech Bubble: Rectangle with Corners Rounded 6">
            <a:extLst>
              <a:ext uri="{FF2B5EF4-FFF2-40B4-BE49-F238E27FC236}">
                <a16:creationId xmlns:a16="http://schemas.microsoft.com/office/drawing/2014/main" id="{5EA52D15-72CA-3F97-1FDB-6A3D4D9B6325}"/>
              </a:ext>
            </a:extLst>
          </p:cNvPr>
          <p:cNvSpPr/>
          <p:nvPr/>
        </p:nvSpPr>
        <p:spPr>
          <a:xfrm>
            <a:off x="2735734" y="630394"/>
            <a:ext cx="3222448" cy="1053472"/>
          </a:xfrm>
          <a:prstGeom prst="wedgeRoundRectCallou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t>Please note: the materials and game are in Finnish</a:t>
            </a:r>
          </a:p>
        </p:txBody>
      </p:sp>
    </p:spTree>
    <p:extLst>
      <p:ext uri="{BB962C8B-B14F-4D97-AF65-F5344CB8AC3E}">
        <p14:creationId xmlns:p14="http://schemas.microsoft.com/office/powerpoint/2010/main" val="73093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8990-F2D2-405D-E44A-E531AF162742}"/>
              </a:ext>
            </a:extLst>
          </p:cNvPr>
          <p:cNvSpPr>
            <a:spLocks noGrp="1"/>
          </p:cNvSpPr>
          <p:nvPr>
            <p:ph type="title"/>
          </p:nvPr>
        </p:nvSpPr>
        <p:spPr/>
        <p:txBody>
          <a:bodyPr>
            <a:normAutofit fontScale="90000"/>
          </a:bodyPr>
          <a:lstStyle/>
          <a:p>
            <a:r>
              <a:rPr lang="en-US">
                <a:cs typeface="Posterama"/>
              </a:rPr>
              <a:t>Further links &amp; learning material terms of use</a:t>
            </a:r>
            <a:endParaRPr lang="en-US"/>
          </a:p>
        </p:txBody>
      </p:sp>
      <p:sp>
        <p:nvSpPr>
          <p:cNvPr id="3" name="Content Placeholder 2">
            <a:extLst>
              <a:ext uri="{FF2B5EF4-FFF2-40B4-BE49-F238E27FC236}">
                <a16:creationId xmlns:a16="http://schemas.microsoft.com/office/drawing/2014/main" id="{324021DA-1B37-490F-52A9-3D70F5C55A73}"/>
              </a:ext>
            </a:extLst>
          </p:cNvPr>
          <p:cNvSpPr>
            <a:spLocks noGrp="1"/>
          </p:cNvSpPr>
          <p:nvPr>
            <p:ph sz="half" idx="1"/>
          </p:nvPr>
        </p:nvSpPr>
        <p:spPr/>
        <p:txBody>
          <a:bodyPr vert="horz" lIns="91440" tIns="45720" rIns="91440" bIns="45720" rtlCol="0" anchor="t">
            <a:normAutofit/>
          </a:bodyPr>
          <a:lstStyle/>
          <a:p>
            <a:r>
              <a:rPr lang="en-US">
                <a:hlinkClick r:id="rId2"/>
              </a:rPr>
              <a:t>Library of Open Educational Resources</a:t>
            </a:r>
            <a:endParaRPr lang="en-US"/>
          </a:p>
          <a:p>
            <a:r>
              <a:rPr lang="en-US">
                <a:hlinkClick r:id="rId3"/>
              </a:rPr>
              <a:t>University of Helsinki: Open Learning</a:t>
            </a:r>
            <a:endParaRPr lang="en-US"/>
          </a:p>
          <a:p>
            <a:r>
              <a:rPr lang="en-US">
                <a:hlinkClick r:id="rId4"/>
              </a:rPr>
              <a:t>University of Eastern Finland. Open Learning</a:t>
            </a:r>
            <a:endParaRPr lang="en-US"/>
          </a:p>
          <a:p>
            <a:r>
              <a:rPr lang="en-US">
                <a:hlinkClick r:id="rId5"/>
              </a:rPr>
              <a:t>Unesco: Open Educational Resources</a:t>
            </a:r>
            <a:endParaRPr lang="en-US"/>
          </a:p>
        </p:txBody>
      </p:sp>
      <p:sp>
        <p:nvSpPr>
          <p:cNvPr id="4" name="Content Placeholder 3">
            <a:extLst>
              <a:ext uri="{FF2B5EF4-FFF2-40B4-BE49-F238E27FC236}">
                <a16:creationId xmlns:a16="http://schemas.microsoft.com/office/drawing/2014/main" id="{335218E6-F904-F3F9-5B20-27E30220FF9B}"/>
              </a:ext>
            </a:extLst>
          </p:cNvPr>
          <p:cNvSpPr>
            <a:spLocks noGrp="1"/>
          </p:cNvSpPr>
          <p:nvPr>
            <p:ph sz="half" idx="2"/>
          </p:nvPr>
        </p:nvSpPr>
        <p:spPr/>
        <p:txBody>
          <a:bodyPr vert="horz" lIns="91440" tIns="45720" rIns="91440" bIns="45720" rtlCol="0" anchor="t">
            <a:normAutofit/>
          </a:bodyPr>
          <a:lstStyle/>
          <a:p>
            <a:pPr marL="285750" indent="-285750">
              <a:lnSpc>
                <a:spcPct val="100000"/>
              </a:lnSpc>
              <a:buFont typeface="Arial,Sans-Serif"/>
              <a:buChar char="•"/>
            </a:pPr>
            <a:r>
              <a:rPr lang="en-US" sz="1600"/>
              <a:t>Produced by </a:t>
            </a:r>
            <a:r>
              <a:rPr lang="en-US" sz="1600">
                <a:hlinkClick r:id="rId6"/>
              </a:rPr>
              <a:t>Helsinki University Library</a:t>
            </a:r>
            <a:r>
              <a:rPr lang="en-US" sz="1600"/>
              <a:t> &amp;</a:t>
            </a:r>
            <a:r>
              <a:rPr lang="en-US" sz="1600">
                <a:hlinkClick r:id="rId7"/>
              </a:rPr>
              <a:t> </a:t>
            </a:r>
            <a:r>
              <a:rPr lang="en-US" sz="1600">
                <a:hlinkClick r:id="rId8"/>
              </a:rPr>
              <a:t>University of Eastern Finland Library</a:t>
            </a:r>
            <a:endParaRPr lang="en-US" sz="1600"/>
          </a:p>
          <a:p>
            <a:pPr marL="285750" indent="-285750">
              <a:lnSpc>
                <a:spcPct val="100000"/>
              </a:lnSpc>
              <a:buFont typeface="Arial,Sans-Serif"/>
              <a:buChar char="•"/>
            </a:pPr>
            <a:r>
              <a:rPr lang="en-US" sz="1600"/>
              <a:t>The learning material (introductory material for the game and the scripts for the case studies) is published under the </a:t>
            </a:r>
            <a:r>
              <a:rPr lang="en-US" sz="1600">
                <a:hlinkClick r:id="rId9"/>
              </a:rPr>
              <a:t>CC BY (Attribution) licence.</a:t>
            </a:r>
            <a:r>
              <a:rPr lang="en-US" sz="1600"/>
              <a:t> </a:t>
            </a:r>
          </a:p>
          <a:p>
            <a:pPr marL="285750" indent="-285750">
              <a:buFont typeface="Arial,Sans-Serif"/>
              <a:buChar char="•"/>
            </a:pPr>
            <a:r>
              <a:rPr lang="en-US" sz="1600"/>
              <a:t>Please note that </a:t>
            </a:r>
            <a:r>
              <a:rPr lang="en-US" sz="1600" err="1"/>
              <a:t>ThingLink</a:t>
            </a:r>
            <a:r>
              <a:rPr lang="en-US" sz="1600"/>
              <a:t> is not released under an open license. </a:t>
            </a:r>
          </a:p>
          <a:p>
            <a:pPr marL="285750" indent="-285750">
              <a:lnSpc>
                <a:spcPct val="100000"/>
              </a:lnSpc>
              <a:buFont typeface="Arial,Sans-Serif"/>
              <a:buChar char="•"/>
            </a:pPr>
            <a:endParaRPr lang="en-US" sz="1600"/>
          </a:p>
        </p:txBody>
      </p:sp>
    </p:spTree>
    <p:extLst>
      <p:ext uri="{BB962C8B-B14F-4D97-AF65-F5344CB8AC3E}">
        <p14:creationId xmlns:p14="http://schemas.microsoft.com/office/powerpoint/2010/main" val="1865615623"/>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947</Words>
  <Application>Microsoft Office PowerPoint</Application>
  <PresentationFormat>Panoramiczny</PresentationFormat>
  <Paragraphs>78</Paragraphs>
  <Slides>11</Slides>
  <Notes>3</Notes>
  <HiddenSlides>0</HiddenSlides>
  <MMClips>1</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11</vt:i4>
      </vt:variant>
    </vt:vector>
  </HeadingPairs>
  <TitlesOfParts>
    <vt:vector size="20" baseType="lpstr">
      <vt:lpstr>Aptos</vt:lpstr>
      <vt:lpstr>Arial</vt:lpstr>
      <vt:lpstr>Arial,Sans-Serif</vt:lpstr>
      <vt:lpstr>Avenir Next LT Pro</vt:lpstr>
      <vt:lpstr>Calibri</vt:lpstr>
      <vt:lpstr>Courier New</vt:lpstr>
      <vt:lpstr>Posterama</vt:lpstr>
      <vt:lpstr>Segoe UI</vt:lpstr>
      <vt:lpstr>SplashVTI</vt:lpstr>
      <vt:lpstr>Open gamified learning material about information retrieval in health sciences </vt:lpstr>
      <vt:lpstr>Background</vt:lpstr>
      <vt:lpstr>Goals for the open learning material</vt:lpstr>
      <vt:lpstr>Open gamified learning material about information retrieval in health sciences </vt:lpstr>
      <vt:lpstr> Health Sciences Open Resources -game</vt:lpstr>
      <vt:lpstr>Prezentacja programu PowerPoint</vt:lpstr>
      <vt:lpstr>Experiences of the collaboration process</vt:lpstr>
      <vt:lpstr>Check out the learning material and play the game! </vt:lpstr>
      <vt:lpstr>Further links &amp; learning material terms of use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Larmo, Katri J</dc:creator>
  <cp:lastModifiedBy>Bogumiła Bruc</cp:lastModifiedBy>
  <cp:revision>186</cp:revision>
  <dcterms:created xsi:type="dcterms:W3CDTF">2024-08-19T05:50:21Z</dcterms:created>
  <dcterms:modified xsi:type="dcterms:W3CDTF">2025-06-03T09:16:21Z</dcterms:modified>
</cp:coreProperties>
</file>