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761" r:id="rId2"/>
    <p:sldMasterId id="2147483772" r:id="rId3"/>
    <p:sldMasterId id="2147483780" r:id="rId4"/>
    <p:sldMasterId id="2147483699" r:id="rId5"/>
  </p:sldMasterIdLst>
  <p:notesMasterIdLst>
    <p:notesMasterId r:id="rId29"/>
  </p:notesMasterIdLst>
  <p:handoutMasterIdLst>
    <p:handoutMasterId r:id="rId30"/>
  </p:handoutMasterIdLst>
  <p:sldIdLst>
    <p:sldId id="258" r:id="rId6"/>
    <p:sldId id="299" r:id="rId7"/>
    <p:sldId id="300" r:id="rId8"/>
    <p:sldId id="301" r:id="rId9"/>
    <p:sldId id="302" r:id="rId10"/>
    <p:sldId id="303" r:id="rId11"/>
    <p:sldId id="313" r:id="rId12"/>
    <p:sldId id="304" r:id="rId13"/>
    <p:sldId id="317" r:id="rId14"/>
    <p:sldId id="305" r:id="rId15"/>
    <p:sldId id="315" r:id="rId16"/>
    <p:sldId id="316" r:id="rId17"/>
    <p:sldId id="314" r:id="rId18"/>
    <p:sldId id="319" r:id="rId19"/>
    <p:sldId id="306" r:id="rId20"/>
    <p:sldId id="307" r:id="rId21"/>
    <p:sldId id="308" r:id="rId22"/>
    <p:sldId id="309" r:id="rId23"/>
    <p:sldId id="318" r:id="rId24"/>
    <p:sldId id="310" r:id="rId25"/>
    <p:sldId id="311" r:id="rId26"/>
    <p:sldId id="312" r:id="rId27"/>
    <p:sldId id="262"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092198-B187-33EC-7CB6-BA5878F7329E}" name="Meulen, JE van der (bvl)" initials="M(" userId="S::j.e.van.der.meulen@umcg.nl::883ffc28-566c-46da-bcbc-35ac2f58560b" providerId="AD"/>
  <p188:author id="{C3C393D2-F72C-665F-BEC9-57D3F3B4C67D}" name="Vorenkamp, CDB (bvl)" initials="VC(" userId="S::c.d.b.vorenkamp@umcg.nl::67772ada-904a-4353-807b-d88dade2ee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83"/>
    <a:srgbClr val="FF7D00"/>
    <a:srgbClr val="FFCB99"/>
    <a:srgbClr val="FFBB9B"/>
    <a:srgbClr val="F2F2F2"/>
    <a:srgbClr val="FFFFFF"/>
    <a:srgbClr val="E95E27"/>
    <a:srgbClr val="0090C3"/>
    <a:srgbClr val="9FC9ED"/>
    <a:srgbClr val="FFB16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7B882-52E0-4805-9916-EF87EE38FA23}" v="121" dt="2025-06-06T12:30:04.26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270"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Ottjes\Downloads\Untitled%20workspace%20(1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nl-NL"/>
              <a:t>UMCG</a:t>
            </a:r>
            <a:r>
              <a:rPr lang="nl-NL" baseline="0"/>
              <a:t> peer-</a:t>
            </a:r>
            <a:r>
              <a:rPr lang="nl-NL" baseline="0" err="1"/>
              <a:t>reviewed</a:t>
            </a:r>
            <a:r>
              <a:rPr lang="nl-NL" baseline="0"/>
              <a:t> </a:t>
            </a:r>
            <a:r>
              <a:rPr lang="nl-NL" baseline="0" err="1"/>
              <a:t>articles</a:t>
            </a:r>
            <a:r>
              <a:rPr lang="nl-NL" baseline="0"/>
              <a:t> 2024</a:t>
            </a:r>
            <a:endParaRPr lang="nl-NL"/>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pl-PL"/>
        </a:p>
      </c:txPr>
    </c:title>
    <c:autoTitleDeleted val="0"/>
    <c:plotArea>
      <c:layout/>
      <c:doughnutChart>
        <c:varyColors val="1"/>
        <c:ser>
          <c:idx val="0"/>
          <c:order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5D9A-46B0-95B0-8EE21DAC8E34}"/>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5D9A-46B0-95B0-8EE21DAC8E34}"/>
              </c:ext>
            </c:extLst>
          </c:dPt>
          <c:dLbls>
            <c:dLbl>
              <c:idx val="0"/>
              <c:layout>
                <c:manualLayout>
                  <c:x val="0.16111111111111112"/>
                  <c:y val="0.175925925925925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D9A-46B0-95B0-8EE21DAC8E34}"/>
                </c:ext>
              </c:extLst>
            </c:dLbl>
            <c:dLbl>
              <c:idx val="1"/>
              <c:layout>
                <c:manualLayout>
                  <c:x val="-0.11111111111111116"/>
                  <c:y val="-0.124999999999999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D9A-46B0-95B0-8EE21DAC8E3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pl-PL"/>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Sheet0!$L$12:$L$13</c:f>
              <c:strCache>
                <c:ptCount val="2"/>
                <c:pt idx="0">
                  <c:v>Direct OA</c:v>
                </c:pt>
                <c:pt idx="1">
                  <c:v>No OA</c:v>
                </c:pt>
              </c:strCache>
            </c:strRef>
          </c:cat>
          <c:val>
            <c:numRef>
              <c:f>Sheet0!$M$12:$M$13</c:f>
              <c:numCache>
                <c:formatCode>0.00%</c:formatCode>
                <c:ptCount val="2"/>
                <c:pt idx="0">
                  <c:v>0.74885215794306703</c:v>
                </c:pt>
                <c:pt idx="1">
                  <c:v>0.25114784205693297</c:v>
                </c:pt>
              </c:numCache>
            </c:numRef>
          </c:val>
          <c:extLst>
            <c:ext xmlns:c16="http://schemas.microsoft.com/office/drawing/2014/chart" uri="{C3380CC4-5D6E-409C-BE32-E72D297353CC}">
              <c16:uniqueId val="{00000004-5D9A-46B0-95B0-8EE21DAC8E34}"/>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A2E07-8EFF-4C99-9B91-DAF4C23AB13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C2EF1B3-718C-46E9-AC0D-B6660E6448C9}">
      <dgm:prSet/>
      <dgm:spPr/>
      <dgm:t>
        <a:bodyPr/>
        <a:lstStyle/>
        <a:p>
          <a:r>
            <a:rPr lang="en-GB"/>
            <a:t>Talking with researchers</a:t>
          </a:r>
          <a:endParaRPr lang="en-US"/>
        </a:p>
      </dgm:t>
    </dgm:pt>
    <dgm:pt modelId="{4C13FC95-58E5-4556-BF26-A18D67E6C0E5}" type="parTrans" cxnId="{6B912303-EA0E-47D8-936B-E94725F7C991}">
      <dgm:prSet/>
      <dgm:spPr/>
      <dgm:t>
        <a:bodyPr/>
        <a:lstStyle/>
        <a:p>
          <a:endParaRPr lang="en-US"/>
        </a:p>
      </dgm:t>
    </dgm:pt>
    <dgm:pt modelId="{797EABC4-8FC4-4B7A-B0F7-52CF0C16D5AC}" type="sibTrans" cxnId="{6B912303-EA0E-47D8-936B-E94725F7C991}">
      <dgm:prSet/>
      <dgm:spPr/>
      <dgm:t>
        <a:bodyPr/>
        <a:lstStyle/>
        <a:p>
          <a:endParaRPr lang="en-US"/>
        </a:p>
      </dgm:t>
    </dgm:pt>
    <dgm:pt modelId="{BEAE27A8-CB86-4310-96BF-C14F49CF9659}">
      <dgm:prSet/>
      <dgm:spPr/>
      <dgm:t>
        <a:bodyPr/>
        <a:lstStyle/>
        <a:p>
          <a:r>
            <a:rPr lang="en-GB"/>
            <a:t>Showing the data and open access opportunities</a:t>
          </a:r>
          <a:endParaRPr lang="en-US"/>
        </a:p>
      </dgm:t>
    </dgm:pt>
    <dgm:pt modelId="{B896F0ED-A5C2-4491-B664-4F78DC72A8DE}" type="parTrans" cxnId="{EC4C7219-E902-49C2-8F45-086E350BED0D}">
      <dgm:prSet/>
      <dgm:spPr/>
      <dgm:t>
        <a:bodyPr/>
        <a:lstStyle/>
        <a:p>
          <a:endParaRPr lang="en-US"/>
        </a:p>
      </dgm:t>
    </dgm:pt>
    <dgm:pt modelId="{77DB5A14-3D3B-4FBB-8898-1C1BD4A592ED}" type="sibTrans" cxnId="{EC4C7219-E902-49C2-8F45-086E350BED0D}">
      <dgm:prSet/>
      <dgm:spPr/>
      <dgm:t>
        <a:bodyPr/>
        <a:lstStyle/>
        <a:p>
          <a:endParaRPr lang="en-US"/>
        </a:p>
      </dgm:t>
    </dgm:pt>
    <dgm:pt modelId="{69B1701C-AB74-430D-9E6A-C1590639BAC2}" type="pres">
      <dgm:prSet presAssocID="{09DA2E07-8EFF-4C99-9B91-DAF4C23AB13A}" presName="root" presStyleCnt="0">
        <dgm:presLayoutVars>
          <dgm:dir/>
          <dgm:resizeHandles val="exact"/>
        </dgm:presLayoutVars>
      </dgm:prSet>
      <dgm:spPr/>
    </dgm:pt>
    <dgm:pt modelId="{8079E08F-3F81-44E5-A27C-7C7EF2F0885C}" type="pres">
      <dgm:prSet presAssocID="{8C2EF1B3-718C-46E9-AC0D-B6660E6448C9}" presName="compNode" presStyleCnt="0"/>
      <dgm:spPr/>
    </dgm:pt>
    <dgm:pt modelId="{5C5A5EB1-3835-4041-ADAF-F85374818CBE}" type="pres">
      <dgm:prSet presAssocID="{8C2EF1B3-718C-46E9-AC0D-B6660E6448C9}" presName="bgRect" presStyleLbl="bgShp" presStyleIdx="0" presStyleCnt="2"/>
      <dgm:spPr/>
    </dgm:pt>
    <dgm:pt modelId="{93B45350-6AF2-40DD-A7EB-EC8280E4F43F}" type="pres">
      <dgm:prSet presAssocID="{8C2EF1B3-718C-46E9-AC0D-B6660E6448C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1A00800E-5155-4208-85FD-DB7A4A2797ED}" type="pres">
      <dgm:prSet presAssocID="{8C2EF1B3-718C-46E9-AC0D-B6660E6448C9}" presName="spaceRect" presStyleCnt="0"/>
      <dgm:spPr/>
    </dgm:pt>
    <dgm:pt modelId="{BA81BBA0-90B1-4FBC-A6D7-D6E319495179}" type="pres">
      <dgm:prSet presAssocID="{8C2EF1B3-718C-46E9-AC0D-B6660E6448C9}" presName="parTx" presStyleLbl="revTx" presStyleIdx="0" presStyleCnt="2">
        <dgm:presLayoutVars>
          <dgm:chMax val="0"/>
          <dgm:chPref val="0"/>
        </dgm:presLayoutVars>
      </dgm:prSet>
      <dgm:spPr/>
    </dgm:pt>
    <dgm:pt modelId="{ACC8FFDE-2B40-4EA3-8BA2-1DF5366962DC}" type="pres">
      <dgm:prSet presAssocID="{797EABC4-8FC4-4B7A-B0F7-52CF0C16D5AC}" presName="sibTrans" presStyleCnt="0"/>
      <dgm:spPr/>
    </dgm:pt>
    <dgm:pt modelId="{8235D431-869A-40DD-A4D1-D42C1E29B37D}" type="pres">
      <dgm:prSet presAssocID="{BEAE27A8-CB86-4310-96BF-C14F49CF9659}" presName="compNode" presStyleCnt="0"/>
      <dgm:spPr/>
    </dgm:pt>
    <dgm:pt modelId="{F0801B0B-A2B6-4280-9778-2426946EE46C}" type="pres">
      <dgm:prSet presAssocID="{BEAE27A8-CB86-4310-96BF-C14F49CF9659}" presName="bgRect" presStyleLbl="bgShp" presStyleIdx="1" presStyleCnt="2"/>
      <dgm:spPr/>
    </dgm:pt>
    <dgm:pt modelId="{F90D6141-782C-4B0E-B89F-104994CEF707}" type="pres">
      <dgm:prSet presAssocID="{BEAE27A8-CB86-4310-96BF-C14F49CF96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F26D5ED2-3615-4B51-BDE4-97B53DD23340}" type="pres">
      <dgm:prSet presAssocID="{BEAE27A8-CB86-4310-96BF-C14F49CF9659}" presName="spaceRect" presStyleCnt="0"/>
      <dgm:spPr/>
    </dgm:pt>
    <dgm:pt modelId="{1A256DDD-1C74-4B98-824D-1A15645E78AF}" type="pres">
      <dgm:prSet presAssocID="{BEAE27A8-CB86-4310-96BF-C14F49CF9659}" presName="parTx" presStyleLbl="revTx" presStyleIdx="1" presStyleCnt="2">
        <dgm:presLayoutVars>
          <dgm:chMax val="0"/>
          <dgm:chPref val="0"/>
        </dgm:presLayoutVars>
      </dgm:prSet>
      <dgm:spPr/>
    </dgm:pt>
  </dgm:ptLst>
  <dgm:cxnLst>
    <dgm:cxn modelId="{6B912303-EA0E-47D8-936B-E94725F7C991}" srcId="{09DA2E07-8EFF-4C99-9B91-DAF4C23AB13A}" destId="{8C2EF1B3-718C-46E9-AC0D-B6660E6448C9}" srcOrd="0" destOrd="0" parTransId="{4C13FC95-58E5-4556-BF26-A18D67E6C0E5}" sibTransId="{797EABC4-8FC4-4B7A-B0F7-52CF0C16D5AC}"/>
    <dgm:cxn modelId="{FD358014-CFC0-4F54-BC3F-0E7762757564}" type="presOf" srcId="{BEAE27A8-CB86-4310-96BF-C14F49CF9659}" destId="{1A256DDD-1C74-4B98-824D-1A15645E78AF}" srcOrd="0" destOrd="0" presId="urn:microsoft.com/office/officeart/2018/2/layout/IconVerticalSolidList"/>
    <dgm:cxn modelId="{EC4C7219-E902-49C2-8F45-086E350BED0D}" srcId="{09DA2E07-8EFF-4C99-9B91-DAF4C23AB13A}" destId="{BEAE27A8-CB86-4310-96BF-C14F49CF9659}" srcOrd="1" destOrd="0" parTransId="{B896F0ED-A5C2-4491-B664-4F78DC72A8DE}" sibTransId="{77DB5A14-3D3B-4FBB-8898-1C1BD4A592ED}"/>
    <dgm:cxn modelId="{87377B39-C3C3-490D-A2D6-99829A157392}" type="presOf" srcId="{09DA2E07-8EFF-4C99-9B91-DAF4C23AB13A}" destId="{69B1701C-AB74-430D-9E6A-C1590639BAC2}" srcOrd="0" destOrd="0" presId="urn:microsoft.com/office/officeart/2018/2/layout/IconVerticalSolidList"/>
    <dgm:cxn modelId="{239F73F6-5101-42A5-8685-4C4351E89DDC}" type="presOf" srcId="{8C2EF1B3-718C-46E9-AC0D-B6660E6448C9}" destId="{BA81BBA0-90B1-4FBC-A6D7-D6E319495179}" srcOrd="0" destOrd="0" presId="urn:microsoft.com/office/officeart/2018/2/layout/IconVerticalSolidList"/>
    <dgm:cxn modelId="{ACC0AD2A-E444-4DC1-83F9-950373066EB1}" type="presParOf" srcId="{69B1701C-AB74-430D-9E6A-C1590639BAC2}" destId="{8079E08F-3F81-44E5-A27C-7C7EF2F0885C}" srcOrd="0" destOrd="0" presId="urn:microsoft.com/office/officeart/2018/2/layout/IconVerticalSolidList"/>
    <dgm:cxn modelId="{CA1A7389-AE26-456E-A8B6-DF63D9681230}" type="presParOf" srcId="{8079E08F-3F81-44E5-A27C-7C7EF2F0885C}" destId="{5C5A5EB1-3835-4041-ADAF-F85374818CBE}" srcOrd="0" destOrd="0" presId="urn:microsoft.com/office/officeart/2018/2/layout/IconVerticalSolidList"/>
    <dgm:cxn modelId="{01FD7D14-662D-43C5-89C4-C173FCFD6768}" type="presParOf" srcId="{8079E08F-3F81-44E5-A27C-7C7EF2F0885C}" destId="{93B45350-6AF2-40DD-A7EB-EC8280E4F43F}" srcOrd="1" destOrd="0" presId="urn:microsoft.com/office/officeart/2018/2/layout/IconVerticalSolidList"/>
    <dgm:cxn modelId="{F4C6CF09-15B6-4E30-9A49-ED245E910B94}" type="presParOf" srcId="{8079E08F-3F81-44E5-A27C-7C7EF2F0885C}" destId="{1A00800E-5155-4208-85FD-DB7A4A2797ED}" srcOrd="2" destOrd="0" presId="urn:microsoft.com/office/officeart/2018/2/layout/IconVerticalSolidList"/>
    <dgm:cxn modelId="{37B1E0D1-2C4C-4E9D-B9CD-4E9F83004CC9}" type="presParOf" srcId="{8079E08F-3F81-44E5-A27C-7C7EF2F0885C}" destId="{BA81BBA0-90B1-4FBC-A6D7-D6E319495179}" srcOrd="3" destOrd="0" presId="urn:microsoft.com/office/officeart/2018/2/layout/IconVerticalSolidList"/>
    <dgm:cxn modelId="{45479F9B-A438-4BD4-A988-0E6C5BBDCEC9}" type="presParOf" srcId="{69B1701C-AB74-430D-9E6A-C1590639BAC2}" destId="{ACC8FFDE-2B40-4EA3-8BA2-1DF5366962DC}" srcOrd="1" destOrd="0" presId="urn:microsoft.com/office/officeart/2018/2/layout/IconVerticalSolidList"/>
    <dgm:cxn modelId="{3A9C8409-5608-47F8-B8E7-E4D861AB97C0}" type="presParOf" srcId="{69B1701C-AB74-430D-9E6A-C1590639BAC2}" destId="{8235D431-869A-40DD-A4D1-D42C1E29B37D}" srcOrd="2" destOrd="0" presId="urn:microsoft.com/office/officeart/2018/2/layout/IconVerticalSolidList"/>
    <dgm:cxn modelId="{7096C8A1-38F8-48F4-8174-3019B598F0B9}" type="presParOf" srcId="{8235D431-869A-40DD-A4D1-D42C1E29B37D}" destId="{F0801B0B-A2B6-4280-9778-2426946EE46C}" srcOrd="0" destOrd="0" presId="urn:microsoft.com/office/officeart/2018/2/layout/IconVerticalSolidList"/>
    <dgm:cxn modelId="{221F40FA-B6D5-4E84-B585-B8192245B47E}" type="presParOf" srcId="{8235D431-869A-40DD-A4D1-D42C1E29B37D}" destId="{F90D6141-782C-4B0E-B89F-104994CEF707}" srcOrd="1" destOrd="0" presId="urn:microsoft.com/office/officeart/2018/2/layout/IconVerticalSolidList"/>
    <dgm:cxn modelId="{CEC022B9-D584-47CA-BFD4-5E741FCB6985}" type="presParOf" srcId="{8235D431-869A-40DD-A4D1-D42C1E29B37D}" destId="{F26D5ED2-3615-4B51-BDE4-97B53DD23340}" srcOrd="2" destOrd="0" presId="urn:microsoft.com/office/officeart/2018/2/layout/IconVerticalSolidList"/>
    <dgm:cxn modelId="{4AC35CB4-B7F8-4BAA-AC31-8FC4C3AFFC30}" type="presParOf" srcId="{8235D431-869A-40DD-A4D1-D42C1E29B37D}" destId="{1A256DDD-1C74-4B98-824D-1A15645E78A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4F6EF5-5D7F-4622-A95A-5AA62A13FEE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5269AC2-368C-4C92-9A3D-1CDF1D531EB0}">
      <dgm:prSet/>
      <dgm:spPr/>
      <dgm:t>
        <a:bodyPr/>
        <a:lstStyle/>
        <a:p>
          <a:r>
            <a:rPr lang="en-GB"/>
            <a:t>“Open Access Publication of the month”</a:t>
          </a:r>
          <a:endParaRPr lang="en-US"/>
        </a:p>
      </dgm:t>
    </dgm:pt>
    <dgm:pt modelId="{9EE9A520-DCCC-4990-A36B-FB0D799C1DAF}" type="parTrans" cxnId="{312A04C1-5414-46B0-90A0-8DB2D18CB34C}">
      <dgm:prSet/>
      <dgm:spPr/>
      <dgm:t>
        <a:bodyPr/>
        <a:lstStyle/>
        <a:p>
          <a:endParaRPr lang="en-US"/>
        </a:p>
      </dgm:t>
    </dgm:pt>
    <dgm:pt modelId="{59A7B0D9-EAA3-4C2E-BA79-63BB77F52FC3}" type="sibTrans" cxnId="{312A04C1-5414-46B0-90A0-8DB2D18CB34C}">
      <dgm:prSet/>
      <dgm:spPr/>
      <dgm:t>
        <a:bodyPr/>
        <a:lstStyle/>
        <a:p>
          <a:endParaRPr lang="en-US"/>
        </a:p>
      </dgm:t>
    </dgm:pt>
    <dgm:pt modelId="{53DBBCB0-E26D-4530-99C4-1D1489E603BA}">
      <dgm:prSet/>
      <dgm:spPr/>
      <dgm:t>
        <a:bodyPr/>
        <a:lstStyle/>
        <a:p>
          <a:r>
            <a:rPr lang="en-GB"/>
            <a:t>Starting 2021: “Taverne”</a:t>
          </a:r>
          <a:endParaRPr lang="en-US"/>
        </a:p>
      </dgm:t>
    </dgm:pt>
    <dgm:pt modelId="{3B26AE52-C660-4D37-ABB7-3A4FD997A7C0}" type="parTrans" cxnId="{1595EF5F-FFFB-47F4-9F3F-08DE71BAB7EF}">
      <dgm:prSet/>
      <dgm:spPr/>
      <dgm:t>
        <a:bodyPr/>
        <a:lstStyle/>
        <a:p>
          <a:endParaRPr lang="en-US"/>
        </a:p>
      </dgm:t>
    </dgm:pt>
    <dgm:pt modelId="{9D0B7C45-244D-4BA9-ABD0-18C7E2706B65}" type="sibTrans" cxnId="{1595EF5F-FFFB-47F4-9F3F-08DE71BAB7EF}">
      <dgm:prSet/>
      <dgm:spPr/>
      <dgm:t>
        <a:bodyPr/>
        <a:lstStyle/>
        <a:p>
          <a:endParaRPr lang="en-US"/>
        </a:p>
      </dgm:t>
    </dgm:pt>
    <dgm:pt modelId="{526B9B7B-809E-4BBF-A5DF-A242B0C839E4}" type="pres">
      <dgm:prSet presAssocID="{154F6EF5-5D7F-4622-A95A-5AA62A13FEE1}" presName="root" presStyleCnt="0">
        <dgm:presLayoutVars>
          <dgm:dir/>
          <dgm:resizeHandles val="exact"/>
        </dgm:presLayoutVars>
      </dgm:prSet>
      <dgm:spPr/>
    </dgm:pt>
    <dgm:pt modelId="{33825943-3235-442B-835A-61E0316015E2}" type="pres">
      <dgm:prSet presAssocID="{65269AC2-368C-4C92-9A3D-1CDF1D531EB0}" presName="compNode" presStyleCnt="0"/>
      <dgm:spPr/>
    </dgm:pt>
    <dgm:pt modelId="{61CF7F1E-5F46-4FEC-A315-DE3D951B70B6}" type="pres">
      <dgm:prSet presAssocID="{65269AC2-368C-4C92-9A3D-1CDF1D531EB0}" presName="bgRect" presStyleLbl="bgShp" presStyleIdx="0" presStyleCnt="2"/>
      <dgm:spPr/>
    </dgm:pt>
    <dgm:pt modelId="{C63CF42A-016E-44B4-B467-5D2895FE7000}" type="pres">
      <dgm:prSet presAssocID="{65269AC2-368C-4C92-9A3D-1CDF1D531EB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on Shelf"/>
        </a:ext>
      </dgm:extLst>
    </dgm:pt>
    <dgm:pt modelId="{585ADDD3-37FB-4687-B8B8-454ED5359072}" type="pres">
      <dgm:prSet presAssocID="{65269AC2-368C-4C92-9A3D-1CDF1D531EB0}" presName="spaceRect" presStyleCnt="0"/>
      <dgm:spPr/>
    </dgm:pt>
    <dgm:pt modelId="{B8BFDCF6-3B6C-4C19-9402-93EC14C8B91A}" type="pres">
      <dgm:prSet presAssocID="{65269AC2-368C-4C92-9A3D-1CDF1D531EB0}" presName="parTx" presStyleLbl="revTx" presStyleIdx="0" presStyleCnt="2">
        <dgm:presLayoutVars>
          <dgm:chMax val="0"/>
          <dgm:chPref val="0"/>
        </dgm:presLayoutVars>
      </dgm:prSet>
      <dgm:spPr/>
    </dgm:pt>
    <dgm:pt modelId="{73021801-33FD-4F90-8E7F-CEB536A22FE8}" type="pres">
      <dgm:prSet presAssocID="{59A7B0D9-EAA3-4C2E-BA79-63BB77F52FC3}" presName="sibTrans" presStyleCnt="0"/>
      <dgm:spPr/>
    </dgm:pt>
    <dgm:pt modelId="{0153A3D8-F92D-47EA-A9B0-370D451C215F}" type="pres">
      <dgm:prSet presAssocID="{53DBBCB0-E26D-4530-99C4-1D1489E603BA}" presName="compNode" presStyleCnt="0"/>
      <dgm:spPr/>
    </dgm:pt>
    <dgm:pt modelId="{8A2F5ACB-546F-4268-9C82-301BCC133772}" type="pres">
      <dgm:prSet presAssocID="{53DBBCB0-E26D-4530-99C4-1D1489E603BA}" presName="bgRect" presStyleLbl="bgShp" presStyleIdx="1" presStyleCnt="2"/>
      <dgm:spPr/>
    </dgm:pt>
    <dgm:pt modelId="{68E2822D-3CE8-490D-A36C-0B664DB2225C}" type="pres">
      <dgm:prSet presAssocID="{53DBBCB0-E26D-4530-99C4-1D1489E603B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lder"/>
        </a:ext>
      </dgm:extLst>
    </dgm:pt>
    <dgm:pt modelId="{A4ECAE51-F5F9-499D-9832-E8165D00F4A0}" type="pres">
      <dgm:prSet presAssocID="{53DBBCB0-E26D-4530-99C4-1D1489E603BA}" presName="spaceRect" presStyleCnt="0"/>
      <dgm:spPr/>
    </dgm:pt>
    <dgm:pt modelId="{FF55AC4E-E5B5-4018-9CE8-08BFFE137CDF}" type="pres">
      <dgm:prSet presAssocID="{53DBBCB0-E26D-4530-99C4-1D1489E603BA}" presName="parTx" presStyleLbl="revTx" presStyleIdx="1" presStyleCnt="2">
        <dgm:presLayoutVars>
          <dgm:chMax val="0"/>
          <dgm:chPref val="0"/>
        </dgm:presLayoutVars>
      </dgm:prSet>
      <dgm:spPr/>
    </dgm:pt>
  </dgm:ptLst>
  <dgm:cxnLst>
    <dgm:cxn modelId="{1595EF5F-FFFB-47F4-9F3F-08DE71BAB7EF}" srcId="{154F6EF5-5D7F-4622-A95A-5AA62A13FEE1}" destId="{53DBBCB0-E26D-4530-99C4-1D1489E603BA}" srcOrd="1" destOrd="0" parTransId="{3B26AE52-C660-4D37-ABB7-3A4FD997A7C0}" sibTransId="{9D0B7C45-244D-4BA9-ABD0-18C7E2706B65}"/>
    <dgm:cxn modelId="{D48ED070-AB71-43BC-9818-3D80C9DBE744}" type="presOf" srcId="{65269AC2-368C-4C92-9A3D-1CDF1D531EB0}" destId="{B8BFDCF6-3B6C-4C19-9402-93EC14C8B91A}" srcOrd="0" destOrd="0" presId="urn:microsoft.com/office/officeart/2018/2/layout/IconVerticalSolidList"/>
    <dgm:cxn modelId="{94AF737A-10BA-48A0-85BD-33AF4D0D679A}" type="presOf" srcId="{53DBBCB0-E26D-4530-99C4-1D1489E603BA}" destId="{FF55AC4E-E5B5-4018-9CE8-08BFFE137CDF}" srcOrd="0" destOrd="0" presId="urn:microsoft.com/office/officeart/2018/2/layout/IconVerticalSolidList"/>
    <dgm:cxn modelId="{312A04C1-5414-46B0-90A0-8DB2D18CB34C}" srcId="{154F6EF5-5D7F-4622-A95A-5AA62A13FEE1}" destId="{65269AC2-368C-4C92-9A3D-1CDF1D531EB0}" srcOrd="0" destOrd="0" parTransId="{9EE9A520-DCCC-4990-A36B-FB0D799C1DAF}" sibTransId="{59A7B0D9-EAA3-4C2E-BA79-63BB77F52FC3}"/>
    <dgm:cxn modelId="{D71425C3-03B4-4B51-A3B2-DED67E1D3C5A}" type="presOf" srcId="{154F6EF5-5D7F-4622-A95A-5AA62A13FEE1}" destId="{526B9B7B-809E-4BBF-A5DF-A242B0C839E4}" srcOrd="0" destOrd="0" presId="urn:microsoft.com/office/officeart/2018/2/layout/IconVerticalSolidList"/>
    <dgm:cxn modelId="{99C16D61-7DD2-4629-BA22-CE79765B2DFA}" type="presParOf" srcId="{526B9B7B-809E-4BBF-A5DF-A242B0C839E4}" destId="{33825943-3235-442B-835A-61E0316015E2}" srcOrd="0" destOrd="0" presId="urn:microsoft.com/office/officeart/2018/2/layout/IconVerticalSolidList"/>
    <dgm:cxn modelId="{57F4D6C6-C131-4865-A2B5-E316500615FA}" type="presParOf" srcId="{33825943-3235-442B-835A-61E0316015E2}" destId="{61CF7F1E-5F46-4FEC-A315-DE3D951B70B6}" srcOrd="0" destOrd="0" presId="urn:microsoft.com/office/officeart/2018/2/layout/IconVerticalSolidList"/>
    <dgm:cxn modelId="{187BAED6-6777-467F-9ADA-38B8131065DB}" type="presParOf" srcId="{33825943-3235-442B-835A-61E0316015E2}" destId="{C63CF42A-016E-44B4-B467-5D2895FE7000}" srcOrd="1" destOrd="0" presId="urn:microsoft.com/office/officeart/2018/2/layout/IconVerticalSolidList"/>
    <dgm:cxn modelId="{629AF42D-6FF7-462B-A122-9CCB6A85E2CC}" type="presParOf" srcId="{33825943-3235-442B-835A-61E0316015E2}" destId="{585ADDD3-37FB-4687-B8B8-454ED5359072}" srcOrd="2" destOrd="0" presId="urn:microsoft.com/office/officeart/2018/2/layout/IconVerticalSolidList"/>
    <dgm:cxn modelId="{ECAF3261-3340-4A4A-942B-EAB2950A583E}" type="presParOf" srcId="{33825943-3235-442B-835A-61E0316015E2}" destId="{B8BFDCF6-3B6C-4C19-9402-93EC14C8B91A}" srcOrd="3" destOrd="0" presId="urn:microsoft.com/office/officeart/2018/2/layout/IconVerticalSolidList"/>
    <dgm:cxn modelId="{D24AE8C2-82D3-4121-8870-5C7F8E4EC993}" type="presParOf" srcId="{526B9B7B-809E-4BBF-A5DF-A242B0C839E4}" destId="{73021801-33FD-4F90-8E7F-CEB536A22FE8}" srcOrd="1" destOrd="0" presId="urn:microsoft.com/office/officeart/2018/2/layout/IconVerticalSolidList"/>
    <dgm:cxn modelId="{70E9DFA4-EDBE-427A-B12D-BA605CAF7F62}" type="presParOf" srcId="{526B9B7B-809E-4BBF-A5DF-A242B0C839E4}" destId="{0153A3D8-F92D-47EA-A9B0-370D451C215F}" srcOrd="2" destOrd="0" presId="urn:microsoft.com/office/officeart/2018/2/layout/IconVerticalSolidList"/>
    <dgm:cxn modelId="{121927A4-5198-4910-ADA2-2A1AD2DBFE18}" type="presParOf" srcId="{0153A3D8-F92D-47EA-A9B0-370D451C215F}" destId="{8A2F5ACB-546F-4268-9C82-301BCC133772}" srcOrd="0" destOrd="0" presId="urn:microsoft.com/office/officeart/2018/2/layout/IconVerticalSolidList"/>
    <dgm:cxn modelId="{0D9C93AF-9BE2-4EC6-AECA-7538BCD1C0CF}" type="presParOf" srcId="{0153A3D8-F92D-47EA-A9B0-370D451C215F}" destId="{68E2822D-3CE8-490D-A36C-0B664DB2225C}" srcOrd="1" destOrd="0" presId="urn:microsoft.com/office/officeart/2018/2/layout/IconVerticalSolidList"/>
    <dgm:cxn modelId="{95D7190A-3CDB-44F6-8C56-0ED977460D0F}" type="presParOf" srcId="{0153A3D8-F92D-47EA-A9B0-370D451C215F}" destId="{A4ECAE51-F5F9-499D-9832-E8165D00F4A0}" srcOrd="2" destOrd="0" presId="urn:microsoft.com/office/officeart/2018/2/layout/IconVerticalSolidList"/>
    <dgm:cxn modelId="{440D655F-A319-437D-A066-042E558EA2A6}" type="presParOf" srcId="{0153A3D8-F92D-47EA-A9B0-370D451C215F}" destId="{FF55AC4E-E5B5-4018-9CE8-08BFFE137CD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CCB865-EEC0-4435-B650-D869F414B7A2}"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nl-NL"/>
        </a:p>
      </dgm:t>
    </dgm:pt>
    <dgm:pt modelId="{005CEB19-7163-43AB-A928-4B11630BCE2F}">
      <dgm:prSet phldrT="[Text]"/>
      <dgm:spPr/>
      <dgm:t>
        <a:bodyPr/>
        <a:lstStyle/>
        <a:p>
          <a:r>
            <a:rPr lang="nl-NL" err="1"/>
            <a:t>Publication</a:t>
          </a:r>
          <a:r>
            <a:rPr lang="nl-NL"/>
            <a:t> is </a:t>
          </a:r>
          <a:r>
            <a:rPr lang="nl-NL" err="1"/>
            <a:t>added</a:t>
          </a:r>
          <a:r>
            <a:rPr lang="nl-NL"/>
            <a:t> </a:t>
          </a:r>
          <a:r>
            <a:rPr lang="nl-NL" err="1"/>
            <a:t>to</a:t>
          </a:r>
          <a:r>
            <a:rPr lang="nl-NL"/>
            <a:t> </a:t>
          </a:r>
          <a:r>
            <a:rPr lang="nl-NL" err="1"/>
            <a:t>the</a:t>
          </a:r>
          <a:r>
            <a:rPr lang="nl-NL"/>
            <a:t> CRIS [Researcher or Library]</a:t>
          </a:r>
        </a:p>
      </dgm:t>
    </dgm:pt>
    <dgm:pt modelId="{C5FA77E2-ECB5-470B-860F-60582CB1FE3C}" type="parTrans" cxnId="{68EBA88B-7794-4963-977F-A754E3C7F6A0}">
      <dgm:prSet/>
      <dgm:spPr/>
      <dgm:t>
        <a:bodyPr/>
        <a:lstStyle/>
        <a:p>
          <a:endParaRPr lang="nl-NL"/>
        </a:p>
      </dgm:t>
    </dgm:pt>
    <dgm:pt modelId="{4A2B79DD-6576-4406-9285-C3CB3D7E9479}" type="sibTrans" cxnId="{68EBA88B-7794-4963-977F-A754E3C7F6A0}">
      <dgm:prSet/>
      <dgm:spPr/>
      <dgm:t>
        <a:bodyPr/>
        <a:lstStyle/>
        <a:p>
          <a:endParaRPr lang="nl-NL"/>
        </a:p>
      </dgm:t>
    </dgm:pt>
    <dgm:pt modelId="{9279DAC4-F677-4FEC-B623-655C08E16366}">
      <dgm:prSet phldrT="[Text]"/>
      <dgm:spPr/>
      <dgm:t>
        <a:bodyPr/>
        <a:lstStyle/>
        <a:p>
          <a:r>
            <a:rPr lang="nl-NL"/>
            <a:t>CRIS-team checks </a:t>
          </a:r>
          <a:r>
            <a:rPr lang="nl-NL" err="1"/>
            <a:t>the</a:t>
          </a:r>
          <a:r>
            <a:rPr lang="nl-NL"/>
            <a:t> record, </a:t>
          </a:r>
          <a:r>
            <a:rPr lang="nl-NL" err="1"/>
            <a:t>adds</a:t>
          </a:r>
          <a:r>
            <a:rPr lang="nl-NL"/>
            <a:t> PDF </a:t>
          </a:r>
          <a:r>
            <a:rPr lang="nl-NL" err="1"/>
            <a:t>and</a:t>
          </a:r>
          <a:r>
            <a:rPr lang="nl-NL"/>
            <a:t> embargo</a:t>
          </a:r>
        </a:p>
      </dgm:t>
    </dgm:pt>
    <dgm:pt modelId="{33F269D3-D517-4784-B9F4-E5786F304E40}" type="parTrans" cxnId="{15E0F8EB-D414-4E1E-9476-55434C06A87D}">
      <dgm:prSet/>
      <dgm:spPr/>
      <dgm:t>
        <a:bodyPr/>
        <a:lstStyle/>
        <a:p>
          <a:endParaRPr lang="nl-NL"/>
        </a:p>
      </dgm:t>
    </dgm:pt>
    <dgm:pt modelId="{368E1C3B-82F3-43AD-B485-C25BA373316E}" type="sibTrans" cxnId="{15E0F8EB-D414-4E1E-9476-55434C06A87D}">
      <dgm:prSet/>
      <dgm:spPr/>
      <dgm:t>
        <a:bodyPr/>
        <a:lstStyle/>
        <a:p>
          <a:endParaRPr lang="nl-NL"/>
        </a:p>
      </dgm:t>
    </dgm:pt>
    <dgm:pt modelId="{C750665D-594E-4117-AB39-DCB56C4C073C}">
      <dgm:prSet phldrT="[Text]"/>
      <dgm:spPr/>
      <dgm:t>
        <a:bodyPr/>
        <a:lstStyle/>
        <a:p>
          <a:r>
            <a:rPr lang="nl-NL" err="1"/>
            <a:t>When</a:t>
          </a:r>
          <a:r>
            <a:rPr lang="nl-NL"/>
            <a:t> embargo </a:t>
          </a:r>
          <a:r>
            <a:rPr lang="nl-NL" err="1"/>
            <a:t>ends</a:t>
          </a:r>
          <a:r>
            <a:rPr lang="nl-NL"/>
            <a:t>, </a:t>
          </a:r>
          <a:r>
            <a:rPr lang="nl-NL" err="1"/>
            <a:t>publication</a:t>
          </a:r>
          <a:r>
            <a:rPr lang="nl-NL"/>
            <a:t> is </a:t>
          </a:r>
          <a:r>
            <a:rPr lang="nl-NL" err="1"/>
            <a:t>available</a:t>
          </a:r>
          <a:r>
            <a:rPr lang="nl-NL"/>
            <a:t> on research portal</a:t>
          </a:r>
        </a:p>
      </dgm:t>
    </dgm:pt>
    <dgm:pt modelId="{705493E5-08BF-49DC-8BBB-AB1D26DA3D26}" type="parTrans" cxnId="{53E6891B-2A63-455C-97FF-06804CDA79D1}">
      <dgm:prSet/>
      <dgm:spPr/>
      <dgm:t>
        <a:bodyPr/>
        <a:lstStyle/>
        <a:p>
          <a:endParaRPr lang="nl-NL"/>
        </a:p>
      </dgm:t>
    </dgm:pt>
    <dgm:pt modelId="{6A3DEAF4-35BA-4B32-8A0E-A0DE1D163231}" type="sibTrans" cxnId="{53E6891B-2A63-455C-97FF-06804CDA79D1}">
      <dgm:prSet/>
      <dgm:spPr/>
      <dgm:t>
        <a:bodyPr/>
        <a:lstStyle/>
        <a:p>
          <a:endParaRPr lang="nl-NL"/>
        </a:p>
      </dgm:t>
    </dgm:pt>
    <dgm:pt modelId="{217A460F-63BC-4D4D-9896-9876216B4C6B}" type="pres">
      <dgm:prSet presAssocID="{58CCB865-EEC0-4435-B650-D869F414B7A2}" presName="outerComposite" presStyleCnt="0">
        <dgm:presLayoutVars>
          <dgm:chMax val="5"/>
          <dgm:dir/>
          <dgm:resizeHandles val="exact"/>
        </dgm:presLayoutVars>
      </dgm:prSet>
      <dgm:spPr/>
    </dgm:pt>
    <dgm:pt modelId="{73987E06-5FFD-4EA5-8760-FA36F74D473D}" type="pres">
      <dgm:prSet presAssocID="{58CCB865-EEC0-4435-B650-D869F414B7A2}" presName="dummyMaxCanvas" presStyleCnt="0">
        <dgm:presLayoutVars/>
      </dgm:prSet>
      <dgm:spPr/>
    </dgm:pt>
    <dgm:pt modelId="{456720AB-E70E-48BD-BBF7-BCEB7ECCF7B0}" type="pres">
      <dgm:prSet presAssocID="{58CCB865-EEC0-4435-B650-D869F414B7A2}" presName="ThreeNodes_1" presStyleLbl="node1" presStyleIdx="0" presStyleCnt="3">
        <dgm:presLayoutVars>
          <dgm:bulletEnabled val="1"/>
        </dgm:presLayoutVars>
      </dgm:prSet>
      <dgm:spPr/>
    </dgm:pt>
    <dgm:pt modelId="{1AA940A2-2B51-4E3C-981C-338A3B9847F4}" type="pres">
      <dgm:prSet presAssocID="{58CCB865-EEC0-4435-B650-D869F414B7A2}" presName="ThreeNodes_2" presStyleLbl="node1" presStyleIdx="1" presStyleCnt="3">
        <dgm:presLayoutVars>
          <dgm:bulletEnabled val="1"/>
        </dgm:presLayoutVars>
      </dgm:prSet>
      <dgm:spPr/>
    </dgm:pt>
    <dgm:pt modelId="{F9853ED6-0CA9-4AED-98C6-329099E7D4E2}" type="pres">
      <dgm:prSet presAssocID="{58CCB865-EEC0-4435-B650-D869F414B7A2}" presName="ThreeNodes_3" presStyleLbl="node1" presStyleIdx="2" presStyleCnt="3">
        <dgm:presLayoutVars>
          <dgm:bulletEnabled val="1"/>
        </dgm:presLayoutVars>
      </dgm:prSet>
      <dgm:spPr/>
    </dgm:pt>
    <dgm:pt modelId="{12237B0F-31B6-4F13-A65F-B09D854B9A42}" type="pres">
      <dgm:prSet presAssocID="{58CCB865-EEC0-4435-B650-D869F414B7A2}" presName="ThreeConn_1-2" presStyleLbl="fgAccFollowNode1" presStyleIdx="0" presStyleCnt="2">
        <dgm:presLayoutVars>
          <dgm:bulletEnabled val="1"/>
        </dgm:presLayoutVars>
      </dgm:prSet>
      <dgm:spPr/>
    </dgm:pt>
    <dgm:pt modelId="{7F57B711-00FC-4E59-8178-4B9B7EBA4083}" type="pres">
      <dgm:prSet presAssocID="{58CCB865-EEC0-4435-B650-D869F414B7A2}" presName="ThreeConn_2-3" presStyleLbl="fgAccFollowNode1" presStyleIdx="1" presStyleCnt="2">
        <dgm:presLayoutVars>
          <dgm:bulletEnabled val="1"/>
        </dgm:presLayoutVars>
      </dgm:prSet>
      <dgm:spPr/>
    </dgm:pt>
    <dgm:pt modelId="{1BBD2148-7BEA-4C35-8FB0-3B07B399BEFA}" type="pres">
      <dgm:prSet presAssocID="{58CCB865-EEC0-4435-B650-D869F414B7A2}" presName="ThreeNodes_1_text" presStyleLbl="node1" presStyleIdx="2" presStyleCnt="3">
        <dgm:presLayoutVars>
          <dgm:bulletEnabled val="1"/>
        </dgm:presLayoutVars>
      </dgm:prSet>
      <dgm:spPr/>
    </dgm:pt>
    <dgm:pt modelId="{059B4ABB-EF60-4F0F-9565-84EFBFADE6E3}" type="pres">
      <dgm:prSet presAssocID="{58CCB865-EEC0-4435-B650-D869F414B7A2}" presName="ThreeNodes_2_text" presStyleLbl="node1" presStyleIdx="2" presStyleCnt="3">
        <dgm:presLayoutVars>
          <dgm:bulletEnabled val="1"/>
        </dgm:presLayoutVars>
      </dgm:prSet>
      <dgm:spPr/>
    </dgm:pt>
    <dgm:pt modelId="{15399D17-7FBF-4916-9D55-F01DCCE10956}" type="pres">
      <dgm:prSet presAssocID="{58CCB865-EEC0-4435-B650-D869F414B7A2}" presName="ThreeNodes_3_text" presStyleLbl="node1" presStyleIdx="2" presStyleCnt="3">
        <dgm:presLayoutVars>
          <dgm:bulletEnabled val="1"/>
        </dgm:presLayoutVars>
      </dgm:prSet>
      <dgm:spPr/>
    </dgm:pt>
  </dgm:ptLst>
  <dgm:cxnLst>
    <dgm:cxn modelId="{DD9E9B03-F755-4C2A-911B-AB82ED491FB7}" type="presOf" srcId="{4A2B79DD-6576-4406-9285-C3CB3D7E9479}" destId="{12237B0F-31B6-4F13-A65F-B09D854B9A42}" srcOrd="0" destOrd="0" presId="urn:microsoft.com/office/officeart/2005/8/layout/vProcess5"/>
    <dgm:cxn modelId="{FB33E112-7983-4427-BD39-0C744A5D30AB}" type="presOf" srcId="{005CEB19-7163-43AB-A928-4B11630BCE2F}" destId="{1BBD2148-7BEA-4C35-8FB0-3B07B399BEFA}" srcOrd="1" destOrd="0" presId="urn:microsoft.com/office/officeart/2005/8/layout/vProcess5"/>
    <dgm:cxn modelId="{215E4915-417A-4E11-B0A3-36038E1DDDE7}" type="presOf" srcId="{9279DAC4-F677-4FEC-B623-655C08E16366}" destId="{1AA940A2-2B51-4E3C-981C-338A3B9847F4}" srcOrd="0" destOrd="0" presId="urn:microsoft.com/office/officeart/2005/8/layout/vProcess5"/>
    <dgm:cxn modelId="{53E6891B-2A63-455C-97FF-06804CDA79D1}" srcId="{58CCB865-EEC0-4435-B650-D869F414B7A2}" destId="{C750665D-594E-4117-AB39-DCB56C4C073C}" srcOrd="2" destOrd="0" parTransId="{705493E5-08BF-49DC-8BBB-AB1D26DA3D26}" sibTransId="{6A3DEAF4-35BA-4B32-8A0E-A0DE1D163231}"/>
    <dgm:cxn modelId="{0A9F906D-0B75-4A08-B3B4-D838D33FCFAA}" type="presOf" srcId="{005CEB19-7163-43AB-A928-4B11630BCE2F}" destId="{456720AB-E70E-48BD-BBF7-BCEB7ECCF7B0}" srcOrd="0" destOrd="0" presId="urn:microsoft.com/office/officeart/2005/8/layout/vProcess5"/>
    <dgm:cxn modelId="{037BDA7E-7AED-4E7F-A2E9-6659F9E9DB76}" type="presOf" srcId="{C750665D-594E-4117-AB39-DCB56C4C073C}" destId="{15399D17-7FBF-4916-9D55-F01DCCE10956}" srcOrd="1" destOrd="0" presId="urn:microsoft.com/office/officeart/2005/8/layout/vProcess5"/>
    <dgm:cxn modelId="{68EBA88B-7794-4963-977F-A754E3C7F6A0}" srcId="{58CCB865-EEC0-4435-B650-D869F414B7A2}" destId="{005CEB19-7163-43AB-A928-4B11630BCE2F}" srcOrd="0" destOrd="0" parTransId="{C5FA77E2-ECB5-470B-860F-60582CB1FE3C}" sibTransId="{4A2B79DD-6576-4406-9285-C3CB3D7E9479}"/>
    <dgm:cxn modelId="{8CBAA29A-107B-4716-8D30-C3EEF956A42E}" type="presOf" srcId="{368E1C3B-82F3-43AD-B485-C25BA373316E}" destId="{7F57B711-00FC-4E59-8178-4B9B7EBA4083}" srcOrd="0" destOrd="0" presId="urn:microsoft.com/office/officeart/2005/8/layout/vProcess5"/>
    <dgm:cxn modelId="{6759C3D8-4E85-4E47-9A90-9FF4DCD9A20C}" type="presOf" srcId="{58CCB865-EEC0-4435-B650-D869F414B7A2}" destId="{217A460F-63BC-4D4D-9896-9876216B4C6B}" srcOrd="0" destOrd="0" presId="urn:microsoft.com/office/officeart/2005/8/layout/vProcess5"/>
    <dgm:cxn modelId="{15E0F8EB-D414-4E1E-9476-55434C06A87D}" srcId="{58CCB865-EEC0-4435-B650-D869F414B7A2}" destId="{9279DAC4-F677-4FEC-B623-655C08E16366}" srcOrd="1" destOrd="0" parTransId="{33F269D3-D517-4784-B9F4-E5786F304E40}" sibTransId="{368E1C3B-82F3-43AD-B485-C25BA373316E}"/>
    <dgm:cxn modelId="{E7DE8BF1-539F-42A3-9CFC-25D4B52ED9FE}" type="presOf" srcId="{C750665D-594E-4117-AB39-DCB56C4C073C}" destId="{F9853ED6-0CA9-4AED-98C6-329099E7D4E2}" srcOrd="0" destOrd="0" presId="urn:microsoft.com/office/officeart/2005/8/layout/vProcess5"/>
    <dgm:cxn modelId="{E81A61F6-3819-4F61-876B-1C0E07C77903}" type="presOf" srcId="{9279DAC4-F677-4FEC-B623-655C08E16366}" destId="{059B4ABB-EF60-4F0F-9565-84EFBFADE6E3}" srcOrd="1" destOrd="0" presId="urn:microsoft.com/office/officeart/2005/8/layout/vProcess5"/>
    <dgm:cxn modelId="{617CB919-3600-4695-A0AF-0AF0C1733340}" type="presParOf" srcId="{217A460F-63BC-4D4D-9896-9876216B4C6B}" destId="{73987E06-5FFD-4EA5-8760-FA36F74D473D}" srcOrd="0" destOrd="0" presId="urn:microsoft.com/office/officeart/2005/8/layout/vProcess5"/>
    <dgm:cxn modelId="{C17F11B4-9BC7-4311-BE13-18E0621004F7}" type="presParOf" srcId="{217A460F-63BC-4D4D-9896-9876216B4C6B}" destId="{456720AB-E70E-48BD-BBF7-BCEB7ECCF7B0}" srcOrd="1" destOrd="0" presId="urn:microsoft.com/office/officeart/2005/8/layout/vProcess5"/>
    <dgm:cxn modelId="{4F447E68-4237-478F-B2A5-D5DD4DA4AD5B}" type="presParOf" srcId="{217A460F-63BC-4D4D-9896-9876216B4C6B}" destId="{1AA940A2-2B51-4E3C-981C-338A3B9847F4}" srcOrd="2" destOrd="0" presId="urn:microsoft.com/office/officeart/2005/8/layout/vProcess5"/>
    <dgm:cxn modelId="{52550081-EDA4-4E29-AB59-33FEF05FDCAA}" type="presParOf" srcId="{217A460F-63BC-4D4D-9896-9876216B4C6B}" destId="{F9853ED6-0CA9-4AED-98C6-329099E7D4E2}" srcOrd="3" destOrd="0" presId="urn:microsoft.com/office/officeart/2005/8/layout/vProcess5"/>
    <dgm:cxn modelId="{25680201-5E7A-4D6C-B96C-EEDF144E019A}" type="presParOf" srcId="{217A460F-63BC-4D4D-9896-9876216B4C6B}" destId="{12237B0F-31B6-4F13-A65F-B09D854B9A42}" srcOrd="4" destOrd="0" presId="urn:microsoft.com/office/officeart/2005/8/layout/vProcess5"/>
    <dgm:cxn modelId="{03A8FF98-0AEE-4DA5-8FBF-069DB87D9BCE}" type="presParOf" srcId="{217A460F-63BC-4D4D-9896-9876216B4C6B}" destId="{7F57B711-00FC-4E59-8178-4B9B7EBA4083}" srcOrd="5" destOrd="0" presId="urn:microsoft.com/office/officeart/2005/8/layout/vProcess5"/>
    <dgm:cxn modelId="{DD2C2154-1BCD-4FFB-8B51-40087A5D8A5A}" type="presParOf" srcId="{217A460F-63BC-4D4D-9896-9876216B4C6B}" destId="{1BBD2148-7BEA-4C35-8FB0-3B07B399BEFA}" srcOrd="6" destOrd="0" presId="urn:microsoft.com/office/officeart/2005/8/layout/vProcess5"/>
    <dgm:cxn modelId="{7750B3A7-B30D-456A-B058-8B87CBA91F93}" type="presParOf" srcId="{217A460F-63BC-4D4D-9896-9876216B4C6B}" destId="{059B4ABB-EF60-4F0F-9565-84EFBFADE6E3}" srcOrd="7" destOrd="0" presId="urn:microsoft.com/office/officeart/2005/8/layout/vProcess5"/>
    <dgm:cxn modelId="{720CFC0C-AB87-4FFD-AC58-440ADFD21FA6}" type="presParOf" srcId="{217A460F-63BC-4D4D-9896-9876216B4C6B}" destId="{15399D17-7FBF-4916-9D55-F01DCCE10956}"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A5EB1-3835-4041-ADAF-F85374818CBE}">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45350-6AF2-40DD-A7EB-EC8280E4F43F}">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81BBA0-90B1-4FBC-A6D7-D6E319495179}">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GB" sz="2500" kern="1200"/>
            <a:t>Talking with researchers</a:t>
          </a:r>
          <a:endParaRPr lang="en-US" sz="2500" kern="1200"/>
        </a:p>
      </dsp:txBody>
      <dsp:txXfrm>
        <a:off x="1507738" y="707092"/>
        <a:ext cx="9007861" cy="1305401"/>
      </dsp:txXfrm>
    </dsp:sp>
    <dsp:sp modelId="{F0801B0B-A2B6-4280-9778-2426946EE46C}">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0D6141-782C-4B0E-B89F-104994CEF707}">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256DDD-1C74-4B98-824D-1A15645E78AF}">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GB" sz="2500" kern="1200"/>
            <a:t>Showing the data and open access opportunities</a:t>
          </a:r>
          <a:endParaRPr lang="en-US" sz="2500" kern="1200"/>
        </a:p>
      </dsp:txBody>
      <dsp:txXfrm>
        <a:off x="1507738" y="2338844"/>
        <a:ext cx="9007861" cy="1305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F7F1E-5F46-4FEC-A315-DE3D951B70B6}">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3CF42A-016E-44B4-B467-5D2895FE7000}">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FDCF6-3B6C-4C19-9402-93EC14C8B91A}">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GB" sz="2500" kern="1200"/>
            <a:t>“Open Access Publication of the month”</a:t>
          </a:r>
          <a:endParaRPr lang="en-US" sz="2500" kern="1200"/>
        </a:p>
      </dsp:txBody>
      <dsp:txXfrm>
        <a:off x="1507738" y="707092"/>
        <a:ext cx="9007861" cy="1305401"/>
      </dsp:txXfrm>
    </dsp:sp>
    <dsp:sp modelId="{8A2F5ACB-546F-4268-9C82-301BCC133772}">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E2822D-3CE8-490D-A36C-0B664DB2225C}">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55AC4E-E5B5-4018-9CE8-08BFFE137CDF}">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GB" sz="2500" kern="1200"/>
            <a:t>Starting 2021: “Taverne”</a:t>
          </a:r>
          <a:endParaRPr lang="en-US" sz="2500" kern="1200"/>
        </a:p>
      </dsp:txBody>
      <dsp:txXfrm>
        <a:off x="1507738" y="2338844"/>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720AB-E70E-48BD-BBF7-BCEB7ECCF7B0}">
      <dsp:nvSpPr>
        <dsp:cNvPr id="0" name=""/>
        <dsp:cNvSpPr/>
      </dsp:nvSpPr>
      <dsp:spPr>
        <a:xfrm>
          <a:off x="0" y="0"/>
          <a:ext cx="8938260"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l-NL" sz="3400" kern="1200" err="1"/>
            <a:t>Publication</a:t>
          </a:r>
          <a:r>
            <a:rPr lang="nl-NL" sz="3400" kern="1200"/>
            <a:t> is </a:t>
          </a:r>
          <a:r>
            <a:rPr lang="nl-NL" sz="3400" kern="1200" err="1"/>
            <a:t>added</a:t>
          </a:r>
          <a:r>
            <a:rPr lang="nl-NL" sz="3400" kern="1200"/>
            <a:t> </a:t>
          </a:r>
          <a:r>
            <a:rPr lang="nl-NL" sz="3400" kern="1200" err="1"/>
            <a:t>to</a:t>
          </a:r>
          <a:r>
            <a:rPr lang="nl-NL" sz="3400" kern="1200"/>
            <a:t> </a:t>
          </a:r>
          <a:r>
            <a:rPr lang="nl-NL" sz="3400" kern="1200" err="1"/>
            <a:t>the</a:t>
          </a:r>
          <a:r>
            <a:rPr lang="nl-NL" sz="3400" kern="1200"/>
            <a:t> CRIS [Researcher or Library]</a:t>
          </a:r>
        </a:p>
      </dsp:txBody>
      <dsp:txXfrm>
        <a:off x="38234" y="38234"/>
        <a:ext cx="7529629" cy="1228933"/>
      </dsp:txXfrm>
    </dsp:sp>
    <dsp:sp modelId="{1AA940A2-2B51-4E3C-981C-338A3B9847F4}">
      <dsp:nvSpPr>
        <dsp:cNvPr id="0" name=""/>
        <dsp:cNvSpPr/>
      </dsp:nvSpPr>
      <dsp:spPr>
        <a:xfrm>
          <a:off x="788669" y="1522968"/>
          <a:ext cx="8938260"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l-NL" sz="3400" kern="1200"/>
            <a:t>CRIS-team checks </a:t>
          </a:r>
          <a:r>
            <a:rPr lang="nl-NL" sz="3400" kern="1200" err="1"/>
            <a:t>the</a:t>
          </a:r>
          <a:r>
            <a:rPr lang="nl-NL" sz="3400" kern="1200"/>
            <a:t> record, </a:t>
          </a:r>
          <a:r>
            <a:rPr lang="nl-NL" sz="3400" kern="1200" err="1"/>
            <a:t>adds</a:t>
          </a:r>
          <a:r>
            <a:rPr lang="nl-NL" sz="3400" kern="1200"/>
            <a:t> PDF </a:t>
          </a:r>
          <a:r>
            <a:rPr lang="nl-NL" sz="3400" kern="1200" err="1"/>
            <a:t>and</a:t>
          </a:r>
          <a:r>
            <a:rPr lang="nl-NL" sz="3400" kern="1200"/>
            <a:t> embargo</a:t>
          </a:r>
        </a:p>
      </dsp:txBody>
      <dsp:txXfrm>
        <a:off x="826903" y="1561202"/>
        <a:ext cx="7224611" cy="1228933"/>
      </dsp:txXfrm>
    </dsp:sp>
    <dsp:sp modelId="{F9853ED6-0CA9-4AED-98C6-329099E7D4E2}">
      <dsp:nvSpPr>
        <dsp:cNvPr id="0" name=""/>
        <dsp:cNvSpPr/>
      </dsp:nvSpPr>
      <dsp:spPr>
        <a:xfrm>
          <a:off x="1577339" y="3045936"/>
          <a:ext cx="8938260"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l-NL" sz="3400" kern="1200" err="1"/>
            <a:t>When</a:t>
          </a:r>
          <a:r>
            <a:rPr lang="nl-NL" sz="3400" kern="1200"/>
            <a:t> embargo </a:t>
          </a:r>
          <a:r>
            <a:rPr lang="nl-NL" sz="3400" kern="1200" err="1"/>
            <a:t>ends</a:t>
          </a:r>
          <a:r>
            <a:rPr lang="nl-NL" sz="3400" kern="1200"/>
            <a:t>, </a:t>
          </a:r>
          <a:r>
            <a:rPr lang="nl-NL" sz="3400" kern="1200" err="1"/>
            <a:t>publication</a:t>
          </a:r>
          <a:r>
            <a:rPr lang="nl-NL" sz="3400" kern="1200"/>
            <a:t> is </a:t>
          </a:r>
          <a:r>
            <a:rPr lang="nl-NL" sz="3400" kern="1200" err="1"/>
            <a:t>available</a:t>
          </a:r>
          <a:r>
            <a:rPr lang="nl-NL" sz="3400" kern="1200"/>
            <a:t> on research portal</a:t>
          </a:r>
        </a:p>
      </dsp:txBody>
      <dsp:txXfrm>
        <a:off x="1615573" y="3084170"/>
        <a:ext cx="7224611" cy="1228933"/>
      </dsp:txXfrm>
    </dsp:sp>
    <dsp:sp modelId="{12237B0F-31B6-4F13-A65F-B09D854B9A42}">
      <dsp:nvSpPr>
        <dsp:cNvPr id="0" name=""/>
        <dsp:cNvSpPr/>
      </dsp:nvSpPr>
      <dsp:spPr>
        <a:xfrm>
          <a:off x="8089749" y="989929"/>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nl-NL" sz="3600" kern="1200"/>
        </a:p>
      </dsp:txBody>
      <dsp:txXfrm>
        <a:off x="8280664" y="989929"/>
        <a:ext cx="466680" cy="638504"/>
      </dsp:txXfrm>
    </dsp:sp>
    <dsp:sp modelId="{7F57B711-00FC-4E59-8178-4B9B7EBA4083}">
      <dsp:nvSpPr>
        <dsp:cNvPr id="0" name=""/>
        <dsp:cNvSpPr/>
      </dsp:nvSpPr>
      <dsp:spPr>
        <a:xfrm>
          <a:off x="8878419" y="2504195"/>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nl-NL" sz="3600" kern="1200"/>
        </a:p>
      </dsp:txBody>
      <dsp:txXfrm>
        <a:off x="9069334" y="2504195"/>
        <a:ext cx="466680" cy="6385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F0DE2D68-D0DB-4EC8-8CC9-1ABB7050EC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7A72C943-8B81-492C-9DA6-A371D28F10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FE8C76-D93B-4963-A8BE-AE73A2ACF68B}" type="datetimeFigureOut">
              <a:rPr lang="nl-NL" smtClean="0"/>
              <a:t>6-6-2025</a:t>
            </a:fld>
            <a:endParaRPr lang="nl-NL"/>
          </a:p>
        </p:txBody>
      </p:sp>
      <p:sp>
        <p:nvSpPr>
          <p:cNvPr id="4" name="Tijdelijke aanduiding voor voettekst 3">
            <a:extLst>
              <a:ext uri="{FF2B5EF4-FFF2-40B4-BE49-F238E27FC236}">
                <a16:creationId xmlns:a16="http://schemas.microsoft.com/office/drawing/2014/main" id="{1118A0DF-2C66-443C-9ACD-EF134E7163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2704C3B8-BA40-4994-8F83-BF8C94BF04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958467-069C-4E36-BB70-E897CD4F8876}" type="slidenum">
              <a:rPr lang="nl-NL" smtClean="0"/>
              <a:t>‹#›</a:t>
            </a:fld>
            <a:endParaRPr lang="nl-NL"/>
          </a:p>
        </p:txBody>
      </p:sp>
    </p:spTree>
    <p:extLst>
      <p:ext uri="{BB962C8B-B14F-4D97-AF65-F5344CB8AC3E}">
        <p14:creationId xmlns:p14="http://schemas.microsoft.com/office/powerpoint/2010/main" val="456436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5E044-9149-425D-A320-5B650CE8EA2D}" type="datetimeFigureOut">
              <a:rPr lang="nl-NL" smtClean="0"/>
              <a:t>6-6-2025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76AFD-F0A4-486A-9002-5D705708BCE0}" type="slidenum">
              <a:rPr lang="nl-NL" smtClean="0"/>
              <a:t>‹#›</a:t>
            </a:fld>
            <a:endParaRPr lang="nl-NL"/>
          </a:p>
        </p:txBody>
      </p:sp>
    </p:spTree>
    <p:extLst>
      <p:ext uri="{BB962C8B-B14F-4D97-AF65-F5344CB8AC3E}">
        <p14:creationId xmlns:p14="http://schemas.microsoft.com/office/powerpoint/2010/main" val="2986684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2E976AFD-F0A4-486A-9002-5D705708BCE0}" type="slidenum">
              <a:rPr lang="nl-NL" smtClean="0"/>
              <a:t>5</a:t>
            </a:fld>
            <a:endParaRPr lang="nl-NL"/>
          </a:p>
        </p:txBody>
      </p:sp>
    </p:spTree>
    <p:extLst>
      <p:ext uri="{BB962C8B-B14F-4D97-AF65-F5344CB8AC3E}">
        <p14:creationId xmlns:p14="http://schemas.microsoft.com/office/powerpoint/2010/main" val="3548098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2E976AFD-F0A4-486A-9002-5D705708BCE0}" type="slidenum">
              <a:rPr lang="nl-NL" smtClean="0"/>
              <a:t>7</a:t>
            </a:fld>
            <a:endParaRPr lang="nl-NL"/>
          </a:p>
        </p:txBody>
      </p:sp>
    </p:spTree>
    <p:extLst>
      <p:ext uri="{BB962C8B-B14F-4D97-AF65-F5344CB8AC3E}">
        <p14:creationId xmlns:p14="http://schemas.microsoft.com/office/powerpoint/2010/main" val="994452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2E976AFD-F0A4-486A-9002-5D705708BCE0}" type="slidenum">
              <a:rPr lang="nl-NL" smtClean="0"/>
              <a:t>10</a:t>
            </a:fld>
            <a:endParaRPr lang="nl-NL"/>
          </a:p>
        </p:txBody>
      </p:sp>
    </p:spTree>
    <p:extLst>
      <p:ext uri="{BB962C8B-B14F-4D97-AF65-F5344CB8AC3E}">
        <p14:creationId xmlns:p14="http://schemas.microsoft.com/office/powerpoint/2010/main" val="129419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2E976AFD-F0A4-486A-9002-5D705708BCE0}" type="slidenum">
              <a:rPr lang="nl-NL" smtClean="0"/>
              <a:t>12</a:t>
            </a:fld>
            <a:endParaRPr lang="nl-NL"/>
          </a:p>
        </p:txBody>
      </p:sp>
    </p:spTree>
    <p:extLst>
      <p:ext uri="{BB962C8B-B14F-4D97-AF65-F5344CB8AC3E}">
        <p14:creationId xmlns:p14="http://schemas.microsoft.com/office/powerpoint/2010/main" val="4056605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2E976AFD-F0A4-486A-9002-5D705708BCE0}" type="slidenum">
              <a:rPr lang="nl-NL" smtClean="0"/>
              <a:t>14</a:t>
            </a:fld>
            <a:endParaRPr lang="nl-NL"/>
          </a:p>
        </p:txBody>
      </p:sp>
    </p:spTree>
    <p:extLst>
      <p:ext uri="{BB962C8B-B14F-4D97-AF65-F5344CB8AC3E}">
        <p14:creationId xmlns:p14="http://schemas.microsoft.com/office/powerpoint/2010/main" val="145036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Inter"/>
              </a:rPr>
              <a:t>Together, Dutch universities have decided to interpret 'short scientific work' as journal articles, proceedings papers and book chapters, and 'a reasonable period of time' as six months.</a:t>
            </a:r>
            <a:endParaRPr lang="LID4096"/>
          </a:p>
        </p:txBody>
      </p:sp>
      <p:sp>
        <p:nvSpPr>
          <p:cNvPr id="4" name="Slide Number Placeholder 3"/>
          <p:cNvSpPr>
            <a:spLocks noGrp="1"/>
          </p:cNvSpPr>
          <p:nvPr>
            <p:ph type="sldNum" sz="quarter" idx="5"/>
          </p:nvPr>
        </p:nvSpPr>
        <p:spPr/>
        <p:txBody>
          <a:bodyPr/>
          <a:lstStyle/>
          <a:p>
            <a:fld id="{2E976AFD-F0A4-486A-9002-5D705708BCE0}" type="slidenum">
              <a:rPr lang="nl-NL" smtClean="0"/>
              <a:t>16</a:t>
            </a:fld>
            <a:endParaRPr lang="nl-NL"/>
          </a:p>
        </p:txBody>
      </p:sp>
    </p:spTree>
    <p:extLst>
      <p:ext uri="{BB962C8B-B14F-4D97-AF65-F5344CB8AC3E}">
        <p14:creationId xmlns:p14="http://schemas.microsoft.com/office/powerpoint/2010/main" val="326152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2E976AFD-F0A4-486A-9002-5D705708BCE0}" type="slidenum">
              <a:rPr lang="nl-NL" smtClean="0"/>
              <a:t>20</a:t>
            </a:fld>
            <a:endParaRPr lang="nl-NL"/>
          </a:p>
        </p:txBody>
      </p:sp>
    </p:spTree>
    <p:extLst>
      <p:ext uri="{BB962C8B-B14F-4D97-AF65-F5344CB8AC3E}">
        <p14:creationId xmlns:p14="http://schemas.microsoft.com/office/powerpoint/2010/main" val="2540792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Zorg">
    <p:spTree>
      <p:nvGrpSpPr>
        <p:cNvPr id="1" name=""/>
        <p:cNvGrpSpPr/>
        <p:nvPr/>
      </p:nvGrpSpPr>
      <p:grpSpPr>
        <a:xfrm>
          <a:off x="0" y="0"/>
          <a:ext cx="0" cy="0"/>
          <a:chOff x="0" y="0"/>
          <a:chExt cx="0" cy="0"/>
        </a:xfrm>
      </p:grpSpPr>
      <p:pic>
        <p:nvPicPr>
          <p:cNvPr id="9" name="Foto" descr="Afbeelding met persoon, binnen, man, ziekenhuiskamer&#10;&#10;Automatisch gegenereerde beschrijving">
            <a:extLst>
              <a:ext uri="{FF2B5EF4-FFF2-40B4-BE49-F238E27FC236}">
                <a16:creationId xmlns:a16="http://schemas.microsoft.com/office/drawing/2014/main" id="{9ABEC6E2-76A2-4143-A1A5-C5A67EB0E10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763" r="533"/>
          <a:stretch/>
        </p:blipFill>
        <p:spPr>
          <a:xfrm>
            <a:off x="0" y="0"/>
            <a:ext cx="10808208" cy="6858000"/>
          </a:xfrm>
          <a:prstGeom prst="rect">
            <a:avLst/>
          </a:prstGeom>
        </p:spPr>
      </p:pic>
      <p:pic>
        <p:nvPicPr>
          <p:cNvPr id="7" name="Cirkelvlak">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5" name="Titel">
            <a:extLst>
              <a:ext uri="{FF2B5EF4-FFF2-40B4-BE49-F238E27FC236}">
                <a16:creationId xmlns:a16="http://schemas.microsoft.com/office/drawing/2014/main" id="{2684EE33-DA4C-49D7-B059-2FD0E6F523DA}"/>
              </a:ext>
            </a:extLst>
          </p:cNvPr>
          <p:cNvSpPr>
            <a:spLocks noGrp="1"/>
          </p:cNvSpPr>
          <p:nvPr>
            <p:ph type="title" hasCustomPrompt="1"/>
          </p:nvPr>
        </p:nvSpPr>
        <p:spPr>
          <a:xfrm>
            <a:off x="3327879" y="593725"/>
            <a:ext cx="5148072" cy="2835275"/>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nl-NL"/>
              <a:t>Klik om stijl </a:t>
            </a:r>
            <a:br>
              <a:rPr lang="nl-NL"/>
            </a:br>
            <a:r>
              <a:rPr lang="nl-NL"/>
              <a:t>te bewerken</a:t>
            </a:r>
          </a:p>
        </p:txBody>
      </p:sp>
      <p:sp>
        <p:nvSpPr>
          <p:cNvPr id="11" name="Naam / afdeling">
            <a:extLst>
              <a:ext uri="{FF2B5EF4-FFF2-40B4-BE49-F238E27FC236}">
                <a16:creationId xmlns:a16="http://schemas.microsoft.com/office/drawing/2014/main" id="{0A4ABE56-E390-46D5-BED0-84444218E719}"/>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003183"/>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sp>
        <p:nvSpPr>
          <p:cNvPr id="10" name="Datum">
            <a:extLst>
              <a:ext uri="{FF2B5EF4-FFF2-40B4-BE49-F238E27FC236}">
                <a16:creationId xmlns:a16="http://schemas.microsoft.com/office/drawing/2014/main" id="{2C5E0B3C-8B83-4B80-9A7E-AF70DABEFDA7}"/>
              </a:ext>
            </a:extLst>
          </p:cNvPr>
          <p:cNvSpPr>
            <a:spLocks noGrp="1"/>
          </p:cNvSpPr>
          <p:nvPr>
            <p:ph type="dt" sz="half" idx="2"/>
          </p:nvPr>
        </p:nvSpPr>
        <p:spPr>
          <a:xfrm>
            <a:off x="165578" y="5870575"/>
            <a:ext cx="1592101"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pic>
        <p:nvPicPr>
          <p:cNvPr id="2" name="Graphic 1">
            <a:extLst>
              <a:ext uri="{FF2B5EF4-FFF2-40B4-BE49-F238E27FC236}">
                <a16:creationId xmlns:a16="http://schemas.microsoft.com/office/drawing/2014/main" id="{FC674BE9-9847-69B3-CF2D-1A1876A28DB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979129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derwijs">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ABEC6E2-76A2-4143-A1A5-C5A67EB0E1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2078" t="2911" b="2911"/>
          <a:stretch/>
        </p:blipFill>
        <p:spPr>
          <a:xfrm>
            <a:off x="0" y="0"/>
            <a:ext cx="7341108" cy="6858000"/>
          </a:xfrm>
          <a:prstGeom prst="rect">
            <a:avLst/>
          </a:prstGeom>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1270479" y="5870575"/>
            <a:ext cx="4114800" cy="365125"/>
          </a:xfrm>
          <a:prstGeom prst="rect">
            <a:avLst/>
          </a:prstGeom>
        </p:spPr>
        <p:txBody>
          <a:bodyPr/>
          <a:lstStyle>
            <a:lvl1pPr>
              <a:defRPr>
                <a:solidFill>
                  <a:srgbClr val="003183"/>
                </a:solidFill>
              </a:defRPr>
            </a:lvl1pPr>
          </a:lstStyle>
          <a:p>
            <a:r>
              <a:rPr lang="nl-NL"/>
              <a:t>University Medical Center Groningen - Robin Ottjes</a:t>
            </a:r>
          </a:p>
        </p:txBody>
      </p:sp>
      <p:pic>
        <p:nvPicPr>
          <p:cNvPr id="10" name="Foto">
            <a:extLst>
              <a:ext uri="{FF2B5EF4-FFF2-40B4-BE49-F238E27FC236}">
                <a16:creationId xmlns:a16="http://schemas.microsoft.com/office/drawing/2014/main" id="{43768770-CD9C-42E4-B989-A7CA3ACF6EB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38250" y="0"/>
            <a:ext cx="6753225" cy="6858000"/>
          </a:xfrm>
          <a:prstGeom prst="rect">
            <a:avLst/>
          </a:prstGeom>
        </p:spPr>
      </p:pic>
      <p:sp>
        <p:nvSpPr>
          <p:cNvPr id="2" name="Titel">
            <a:extLst>
              <a:ext uri="{FF2B5EF4-FFF2-40B4-BE49-F238E27FC236}">
                <a16:creationId xmlns:a16="http://schemas.microsoft.com/office/drawing/2014/main" id="{9F997162-704B-D3E4-13F4-AF43D7C3BD3C}"/>
              </a:ext>
            </a:extLst>
          </p:cNvPr>
          <p:cNvSpPr>
            <a:spLocks noGrp="1"/>
          </p:cNvSpPr>
          <p:nvPr>
            <p:ph type="title" hasCustomPrompt="1"/>
          </p:nvPr>
        </p:nvSpPr>
        <p:spPr>
          <a:xfrm>
            <a:off x="7137879" y="708025"/>
            <a:ext cx="4758846" cy="190182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6" name="Ondertitel">
            <a:extLst>
              <a:ext uri="{FF2B5EF4-FFF2-40B4-BE49-F238E27FC236}">
                <a16:creationId xmlns:a16="http://schemas.microsoft.com/office/drawing/2014/main" id="{9CD12CD8-CD11-C7F5-5C80-AF6FD1F951AD}"/>
              </a:ext>
            </a:extLst>
          </p:cNvPr>
          <p:cNvSpPr>
            <a:spLocks noGrp="1"/>
          </p:cNvSpPr>
          <p:nvPr>
            <p:ph type="subTitle" idx="1"/>
          </p:nvPr>
        </p:nvSpPr>
        <p:spPr>
          <a:xfrm>
            <a:off x="7148115" y="2250282"/>
            <a:ext cx="4410076" cy="1655762"/>
          </a:xfrm>
          <a:prstGeom prst="rect">
            <a:avLst/>
          </a:prstGeom>
        </p:spPr>
        <p:txBody>
          <a:bodyPr/>
          <a:lstStyle>
            <a:lvl1pPr marL="0" indent="0" algn="l">
              <a:buNone/>
              <a:defRPr sz="2400" b="0">
                <a:solidFill>
                  <a:srgbClr val="00318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7" name="Afbeelding 6" descr="Afbeelding met Lettertype, Graphics, tekst, grafische vormgeving&#10;&#10;Automatisch gegenereerde beschrijving">
            <a:extLst>
              <a:ext uri="{FF2B5EF4-FFF2-40B4-BE49-F238E27FC236}">
                <a16:creationId xmlns:a16="http://schemas.microsoft.com/office/drawing/2014/main" id="{2F4883DD-8712-3D8C-84DF-0CB33B8CB7B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
        <p:nvSpPr>
          <p:cNvPr id="5" name="Datum">
            <a:extLst>
              <a:ext uri="{FF2B5EF4-FFF2-40B4-BE49-F238E27FC236}">
                <a16:creationId xmlns:a16="http://schemas.microsoft.com/office/drawing/2014/main" id="{1F909CA9-F441-D78A-E4D1-497A84F90DC9}"/>
              </a:ext>
            </a:extLst>
          </p:cNvPr>
          <p:cNvSpPr>
            <a:spLocks noGrp="1"/>
          </p:cNvSpPr>
          <p:nvPr>
            <p:ph type="dt" sz="half" idx="2"/>
          </p:nvPr>
        </p:nvSpPr>
        <p:spPr>
          <a:xfrm>
            <a:off x="165578" y="5870575"/>
            <a:ext cx="1388901"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spTree>
    <p:extLst>
      <p:ext uri="{BB962C8B-B14F-4D97-AF65-F5344CB8AC3E}">
        <p14:creationId xmlns:p14="http://schemas.microsoft.com/office/powerpoint/2010/main" val="107115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leiden">
    <p:spTree>
      <p:nvGrpSpPr>
        <p:cNvPr id="1" name=""/>
        <p:cNvGrpSpPr/>
        <p:nvPr/>
      </p:nvGrpSpPr>
      <p:grpSpPr>
        <a:xfrm>
          <a:off x="0" y="0"/>
          <a:ext cx="0" cy="0"/>
          <a:chOff x="0" y="0"/>
          <a:chExt cx="0" cy="0"/>
        </a:xfrm>
      </p:grpSpPr>
      <p:pic>
        <p:nvPicPr>
          <p:cNvPr id="2" name="Afbeelding 1" descr="Afbeelding met Medische apparatuur, medisch, kamer, gezondheidszorg&#10;&#10;Automatisch gegenereerde beschrijving">
            <a:extLst>
              <a:ext uri="{FF2B5EF4-FFF2-40B4-BE49-F238E27FC236}">
                <a16:creationId xmlns:a16="http://schemas.microsoft.com/office/drawing/2014/main" id="{341456B7-460E-BE1F-1866-AED32E001AD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5774" t="10530" r="16007" b="-10530"/>
          <a:stretch/>
        </p:blipFill>
        <p:spPr>
          <a:xfrm>
            <a:off x="0" y="0"/>
            <a:ext cx="7175921" cy="7665175"/>
          </a:xfrm>
          <a:prstGeom prst="rect">
            <a:avLst/>
          </a:prstGeom>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1270479" y="5870575"/>
            <a:ext cx="4114800" cy="365125"/>
          </a:xfrm>
          <a:prstGeom prst="rect">
            <a:avLst/>
          </a:prstGeom>
        </p:spPr>
        <p:txBody>
          <a:bodyPr/>
          <a:lstStyle>
            <a:lvl1pPr>
              <a:defRPr>
                <a:solidFill>
                  <a:srgbClr val="FFFFFF"/>
                </a:solidFill>
              </a:defRPr>
            </a:lvl1pPr>
          </a:lstStyle>
          <a:p>
            <a:r>
              <a:rPr lang="nl-NL"/>
              <a:t>University Medical Center Groningen - Robin Ottjes</a:t>
            </a:r>
          </a:p>
        </p:txBody>
      </p:sp>
      <p:sp>
        <p:nvSpPr>
          <p:cNvPr id="4" name="Tijdelijke aanduiding voor datum 3">
            <a:extLst>
              <a:ext uri="{FF2B5EF4-FFF2-40B4-BE49-F238E27FC236}">
                <a16:creationId xmlns:a16="http://schemas.microsoft.com/office/drawing/2014/main" id="{F70430F3-8CD0-4F7B-8B5E-C037B30E29E9}"/>
              </a:ext>
            </a:extLst>
          </p:cNvPr>
          <p:cNvSpPr>
            <a:spLocks noGrp="1"/>
          </p:cNvSpPr>
          <p:nvPr>
            <p:ph type="dt" sz="half" idx="11"/>
          </p:nvPr>
        </p:nvSpPr>
        <p:spPr>
          <a:xfrm>
            <a:off x="165578" y="5870575"/>
            <a:ext cx="1571781" cy="365125"/>
          </a:xfrm>
          <a:prstGeom prst="rect">
            <a:avLst/>
          </a:prstGeom>
        </p:spPr>
        <p:txBody>
          <a:bodyPr anchor="ctr"/>
          <a:lstStyle>
            <a:lvl1pPr>
              <a:defRPr sz="12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pic>
        <p:nvPicPr>
          <p:cNvPr id="9" name="Foto">
            <a:extLst>
              <a:ext uri="{FF2B5EF4-FFF2-40B4-BE49-F238E27FC236}">
                <a16:creationId xmlns:a16="http://schemas.microsoft.com/office/drawing/2014/main" id="{A87E60BB-E2C1-45A7-BD99-2E36B712569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38250" y="0"/>
            <a:ext cx="6753225" cy="6858000"/>
          </a:xfrm>
          <a:prstGeom prst="rect">
            <a:avLst/>
          </a:prstGeom>
        </p:spPr>
      </p:pic>
      <p:sp>
        <p:nvSpPr>
          <p:cNvPr id="6" name="Titel">
            <a:extLst>
              <a:ext uri="{FF2B5EF4-FFF2-40B4-BE49-F238E27FC236}">
                <a16:creationId xmlns:a16="http://schemas.microsoft.com/office/drawing/2014/main" id="{F530A6B8-0CDC-9059-262D-0BDAE845D22F}"/>
              </a:ext>
            </a:extLst>
          </p:cNvPr>
          <p:cNvSpPr>
            <a:spLocks noGrp="1"/>
          </p:cNvSpPr>
          <p:nvPr>
            <p:ph type="title" hasCustomPrompt="1"/>
          </p:nvPr>
        </p:nvSpPr>
        <p:spPr>
          <a:xfrm>
            <a:off x="7137879" y="708025"/>
            <a:ext cx="4758846" cy="190182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7" name="Ondertitel">
            <a:extLst>
              <a:ext uri="{FF2B5EF4-FFF2-40B4-BE49-F238E27FC236}">
                <a16:creationId xmlns:a16="http://schemas.microsoft.com/office/drawing/2014/main" id="{EA930252-E453-E39C-9B2E-D9FFB445B855}"/>
              </a:ext>
            </a:extLst>
          </p:cNvPr>
          <p:cNvSpPr>
            <a:spLocks noGrp="1"/>
          </p:cNvSpPr>
          <p:nvPr>
            <p:ph type="subTitle" idx="1"/>
          </p:nvPr>
        </p:nvSpPr>
        <p:spPr>
          <a:xfrm>
            <a:off x="7148115" y="2250282"/>
            <a:ext cx="4410076" cy="1655762"/>
          </a:xfrm>
          <a:prstGeom prst="rect">
            <a:avLst/>
          </a:prstGeom>
        </p:spPr>
        <p:txBody>
          <a:bodyPr/>
          <a:lstStyle>
            <a:lvl1pPr marL="0" indent="0" algn="l">
              <a:buNone/>
              <a:defRPr sz="2400" b="0">
                <a:solidFill>
                  <a:srgbClr val="00318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descr="Afbeelding met Lettertype, Graphics, tekst, grafische vormgeving&#10;&#10;Automatisch gegenereerde beschrijving">
            <a:extLst>
              <a:ext uri="{FF2B5EF4-FFF2-40B4-BE49-F238E27FC236}">
                <a16:creationId xmlns:a16="http://schemas.microsoft.com/office/drawing/2014/main" id="{0DB76572-E6ED-CBD5-B07A-A4A061D987F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Tree>
    <p:extLst>
      <p:ext uri="{BB962C8B-B14F-4D97-AF65-F5344CB8AC3E}">
        <p14:creationId xmlns:p14="http://schemas.microsoft.com/office/powerpoint/2010/main" val="2510754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pic>
        <p:nvPicPr>
          <p:cNvPr id="6" name="Afbeelding 5" descr="Afbeelding met tekst, persoon, binnen, muur&#10;&#10;Automatisch gegenereerde beschrijving">
            <a:extLst>
              <a:ext uri="{FF2B5EF4-FFF2-40B4-BE49-F238E27FC236}">
                <a16:creationId xmlns:a16="http://schemas.microsoft.com/office/drawing/2014/main" id="{42103979-719A-D6F4-D2DC-5F4B9EEBBE9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7609398" cy="6848458"/>
          </a:xfrm>
          <a:prstGeom prst="rect">
            <a:avLst/>
          </a:prstGeom>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1270479" y="5870575"/>
            <a:ext cx="4114800" cy="365125"/>
          </a:xfrm>
          <a:prstGeom prst="rect">
            <a:avLst/>
          </a:prstGeom>
        </p:spPr>
        <p:txBody>
          <a:bodyPr/>
          <a:lstStyle>
            <a:lvl1pPr>
              <a:defRPr>
                <a:solidFill>
                  <a:srgbClr val="FFFFFF"/>
                </a:solidFill>
              </a:defRPr>
            </a:lvl1pPr>
          </a:lstStyle>
          <a:p>
            <a:r>
              <a:rPr lang="nl-NL"/>
              <a:t>University Medical Center Groningen - Robin Ottjes</a:t>
            </a:r>
          </a:p>
        </p:txBody>
      </p:sp>
      <p:pic>
        <p:nvPicPr>
          <p:cNvPr id="9" name="Foto">
            <a:extLst>
              <a:ext uri="{FF2B5EF4-FFF2-40B4-BE49-F238E27FC236}">
                <a16:creationId xmlns:a16="http://schemas.microsoft.com/office/drawing/2014/main" id="{A87E60BB-E2C1-45A7-BD99-2E36B712569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38250" y="0"/>
            <a:ext cx="6753225" cy="6858000"/>
          </a:xfrm>
          <a:prstGeom prst="rect">
            <a:avLst/>
          </a:prstGeom>
        </p:spPr>
      </p:pic>
      <p:sp>
        <p:nvSpPr>
          <p:cNvPr id="2" name="Titel">
            <a:extLst>
              <a:ext uri="{FF2B5EF4-FFF2-40B4-BE49-F238E27FC236}">
                <a16:creationId xmlns:a16="http://schemas.microsoft.com/office/drawing/2014/main" id="{D48AFFA1-AEDD-E811-981B-8028F2326298}"/>
              </a:ext>
            </a:extLst>
          </p:cNvPr>
          <p:cNvSpPr>
            <a:spLocks noGrp="1"/>
          </p:cNvSpPr>
          <p:nvPr>
            <p:ph type="title" hasCustomPrompt="1"/>
          </p:nvPr>
        </p:nvSpPr>
        <p:spPr>
          <a:xfrm>
            <a:off x="7137879" y="708025"/>
            <a:ext cx="4758846" cy="190182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7" name="Ondertitel">
            <a:extLst>
              <a:ext uri="{FF2B5EF4-FFF2-40B4-BE49-F238E27FC236}">
                <a16:creationId xmlns:a16="http://schemas.microsoft.com/office/drawing/2014/main" id="{D81B0068-0921-C4F1-241E-A6FCFA8AC6D0}"/>
              </a:ext>
            </a:extLst>
          </p:cNvPr>
          <p:cNvSpPr>
            <a:spLocks noGrp="1"/>
          </p:cNvSpPr>
          <p:nvPr>
            <p:ph type="subTitle" idx="1"/>
          </p:nvPr>
        </p:nvSpPr>
        <p:spPr>
          <a:xfrm>
            <a:off x="7148115" y="2250282"/>
            <a:ext cx="4410076" cy="1655762"/>
          </a:xfrm>
          <a:prstGeom prst="rect">
            <a:avLst/>
          </a:prstGeom>
        </p:spPr>
        <p:txBody>
          <a:bodyPr/>
          <a:lstStyle>
            <a:lvl1pPr marL="0" indent="0" algn="l">
              <a:buNone/>
              <a:defRPr sz="2400" b="0">
                <a:solidFill>
                  <a:srgbClr val="00318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descr="Afbeelding met Lettertype, Graphics, tekst, grafische vormgeving&#10;&#10;Automatisch gegenereerde beschrijving">
            <a:extLst>
              <a:ext uri="{FF2B5EF4-FFF2-40B4-BE49-F238E27FC236}">
                <a16:creationId xmlns:a16="http://schemas.microsoft.com/office/drawing/2014/main" id="{2C6A17C4-01BC-3744-38AD-8A7CE337B56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
        <p:nvSpPr>
          <p:cNvPr id="5" name="Tijdelijke aanduiding voor datum 3">
            <a:extLst>
              <a:ext uri="{FF2B5EF4-FFF2-40B4-BE49-F238E27FC236}">
                <a16:creationId xmlns:a16="http://schemas.microsoft.com/office/drawing/2014/main" id="{195C6D9E-C3AB-E1C6-DE62-27866F6FF99E}"/>
              </a:ext>
            </a:extLst>
          </p:cNvPr>
          <p:cNvSpPr>
            <a:spLocks noGrp="1"/>
          </p:cNvSpPr>
          <p:nvPr>
            <p:ph type="dt" sz="half" idx="11"/>
          </p:nvPr>
        </p:nvSpPr>
        <p:spPr>
          <a:xfrm>
            <a:off x="165578" y="5870575"/>
            <a:ext cx="1571781" cy="365125"/>
          </a:xfrm>
          <a:prstGeom prst="rect">
            <a:avLst/>
          </a:prstGeom>
        </p:spPr>
        <p:txBody>
          <a:bodyPr anchor="ctr"/>
          <a:lstStyle>
            <a:lvl1pPr>
              <a:defRPr sz="12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Tree>
    <p:extLst>
      <p:ext uri="{BB962C8B-B14F-4D97-AF65-F5344CB8AC3E}">
        <p14:creationId xmlns:p14="http://schemas.microsoft.com/office/powerpoint/2010/main" val="3354768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lthy ageing">
    <p:spTree>
      <p:nvGrpSpPr>
        <p:cNvPr id="1" name=""/>
        <p:cNvGrpSpPr/>
        <p:nvPr/>
      </p:nvGrpSpPr>
      <p:grpSpPr>
        <a:xfrm>
          <a:off x="0" y="0"/>
          <a:ext cx="0" cy="0"/>
          <a:chOff x="0" y="0"/>
          <a:chExt cx="0" cy="0"/>
        </a:xfrm>
      </p:grpSpPr>
      <p:pic>
        <p:nvPicPr>
          <p:cNvPr id="7" name="Afbeelding 6" descr="Afbeelding met persoon, boom, kleding, buitenshuis&#10;&#10;Automatisch gegenereerde beschrijving">
            <a:extLst>
              <a:ext uri="{FF2B5EF4-FFF2-40B4-BE49-F238E27FC236}">
                <a16:creationId xmlns:a16="http://schemas.microsoft.com/office/drawing/2014/main" id="{461002CF-6688-85F4-14A7-5585DF5CE1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43"/>
          <a:stretch/>
        </p:blipFill>
        <p:spPr>
          <a:xfrm>
            <a:off x="0" y="0"/>
            <a:ext cx="7957627" cy="6858000"/>
          </a:xfrm>
          <a:prstGeom prst="rect">
            <a:avLst/>
          </a:prstGeom>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1270479" y="5870575"/>
            <a:ext cx="4114800" cy="365125"/>
          </a:xfrm>
          <a:prstGeom prst="rect">
            <a:avLst/>
          </a:prstGeom>
        </p:spPr>
        <p:txBody>
          <a:bodyPr/>
          <a:lstStyle>
            <a:lvl1pPr>
              <a:defRPr>
                <a:solidFill>
                  <a:srgbClr val="FFFFFF"/>
                </a:solidFill>
              </a:defRPr>
            </a:lvl1pPr>
          </a:lstStyle>
          <a:p>
            <a:r>
              <a:rPr lang="nl-NL"/>
              <a:t>University Medical Center Groningen - Robin Ottjes</a:t>
            </a:r>
          </a:p>
        </p:txBody>
      </p:sp>
      <p:pic>
        <p:nvPicPr>
          <p:cNvPr id="9" name="Foto">
            <a:extLst>
              <a:ext uri="{FF2B5EF4-FFF2-40B4-BE49-F238E27FC236}">
                <a16:creationId xmlns:a16="http://schemas.microsoft.com/office/drawing/2014/main" id="{A87E60BB-E2C1-45A7-BD99-2E36B712569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38250" y="0"/>
            <a:ext cx="6753225" cy="6858000"/>
          </a:xfrm>
          <a:prstGeom prst="rect">
            <a:avLst/>
          </a:prstGeom>
        </p:spPr>
      </p:pic>
      <p:sp>
        <p:nvSpPr>
          <p:cNvPr id="2" name="Titel">
            <a:extLst>
              <a:ext uri="{FF2B5EF4-FFF2-40B4-BE49-F238E27FC236}">
                <a16:creationId xmlns:a16="http://schemas.microsoft.com/office/drawing/2014/main" id="{50FAC4D9-B8E5-3716-8EF9-DF00A94A24AF}"/>
              </a:ext>
            </a:extLst>
          </p:cNvPr>
          <p:cNvSpPr>
            <a:spLocks noGrp="1"/>
          </p:cNvSpPr>
          <p:nvPr>
            <p:ph type="title" hasCustomPrompt="1"/>
          </p:nvPr>
        </p:nvSpPr>
        <p:spPr>
          <a:xfrm>
            <a:off x="7137879" y="708025"/>
            <a:ext cx="4758846" cy="190182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6" name="Ondertitel">
            <a:extLst>
              <a:ext uri="{FF2B5EF4-FFF2-40B4-BE49-F238E27FC236}">
                <a16:creationId xmlns:a16="http://schemas.microsoft.com/office/drawing/2014/main" id="{8E5C91AD-ED57-C3FD-127F-E9456E54539A}"/>
              </a:ext>
            </a:extLst>
          </p:cNvPr>
          <p:cNvSpPr>
            <a:spLocks noGrp="1"/>
          </p:cNvSpPr>
          <p:nvPr>
            <p:ph type="subTitle" idx="1"/>
          </p:nvPr>
        </p:nvSpPr>
        <p:spPr>
          <a:xfrm>
            <a:off x="7148115" y="2250282"/>
            <a:ext cx="4410076" cy="1655762"/>
          </a:xfrm>
          <a:prstGeom prst="rect">
            <a:avLst/>
          </a:prstGeom>
        </p:spPr>
        <p:txBody>
          <a:bodyPr/>
          <a:lstStyle>
            <a:lvl1pPr marL="0" indent="0" algn="l">
              <a:buNone/>
              <a:defRPr sz="2400" b="0">
                <a:solidFill>
                  <a:srgbClr val="00318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descr="Afbeelding met Lettertype, Graphics, tekst, grafische vormgeving&#10;&#10;Automatisch gegenereerde beschrijving">
            <a:extLst>
              <a:ext uri="{FF2B5EF4-FFF2-40B4-BE49-F238E27FC236}">
                <a16:creationId xmlns:a16="http://schemas.microsoft.com/office/drawing/2014/main" id="{4FD825BA-C470-8E18-F141-4A3B8E99A0E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
        <p:nvSpPr>
          <p:cNvPr id="5" name="Tijdelijke aanduiding voor datum 3">
            <a:extLst>
              <a:ext uri="{FF2B5EF4-FFF2-40B4-BE49-F238E27FC236}">
                <a16:creationId xmlns:a16="http://schemas.microsoft.com/office/drawing/2014/main" id="{99882F0E-25E3-8B9A-0A7C-FA19047FF724}"/>
              </a:ext>
            </a:extLst>
          </p:cNvPr>
          <p:cNvSpPr>
            <a:spLocks noGrp="1"/>
          </p:cNvSpPr>
          <p:nvPr>
            <p:ph type="dt" sz="half" idx="11"/>
          </p:nvPr>
        </p:nvSpPr>
        <p:spPr>
          <a:xfrm>
            <a:off x="165578" y="5870575"/>
            <a:ext cx="1571781" cy="365125"/>
          </a:xfrm>
          <a:prstGeom prst="rect">
            <a:avLst/>
          </a:prstGeom>
        </p:spPr>
        <p:txBody>
          <a:bodyPr anchor="ctr"/>
          <a:lstStyle>
            <a:lvl1pPr>
              <a:defRPr sz="12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Tree>
    <p:extLst>
      <p:ext uri="{BB962C8B-B14F-4D97-AF65-F5344CB8AC3E}">
        <p14:creationId xmlns:p14="http://schemas.microsoft.com/office/powerpoint/2010/main" val="3930145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MCG heli">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ABEC6E2-76A2-4143-A1A5-C5A67EB0E1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6726" r="33959" b="6726"/>
          <a:stretch/>
        </p:blipFill>
        <p:spPr>
          <a:xfrm>
            <a:off x="0" y="0"/>
            <a:ext cx="7137879" cy="6858000"/>
          </a:xfrm>
          <a:prstGeom prst="rect">
            <a:avLst/>
          </a:prstGeom>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1270479" y="5870575"/>
            <a:ext cx="4114800" cy="365125"/>
          </a:xfrm>
          <a:prstGeom prst="rect">
            <a:avLst/>
          </a:prstGeom>
        </p:spPr>
        <p:txBody>
          <a:bodyPr/>
          <a:lstStyle>
            <a:lvl1pPr>
              <a:defRPr>
                <a:solidFill>
                  <a:srgbClr val="FFFFFF"/>
                </a:solidFill>
              </a:defRPr>
            </a:lvl1pPr>
          </a:lstStyle>
          <a:p>
            <a:r>
              <a:rPr lang="nl-NL"/>
              <a:t>University Medical Center Groningen - Robin Ottjes</a:t>
            </a:r>
          </a:p>
        </p:txBody>
      </p:sp>
      <p:pic>
        <p:nvPicPr>
          <p:cNvPr id="10" name="Foto">
            <a:extLst>
              <a:ext uri="{FF2B5EF4-FFF2-40B4-BE49-F238E27FC236}">
                <a16:creationId xmlns:a16="http://schemas.microsoft.com/office/drawing/2014/main" id="{AF75F6DA-7824-414D-941C-492B5B09E26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38250" y="0"/>
            <a:ext cx="6753225" cy="6858000"/>
          </a:xfrm>
          <a:prstGeom prst="rect">
            <a:avLst/>
          </a:prstGeom>
        </p:spPr>
      </p:pic>
      <p:sp>
        <p:nvSpPr>
          <p:cNvPr id="2" name="Titel">
            <a:extLst>
              <a:ext uri="{FF2B5EF4-FFF2-40B4-BE49-F238E27FC236}">
                <a16:creationId xmlns:a16="http://schemas.microsoft.com/office/drawing/2014/main" id="{3731C567-3355-2076-431B-4E9D2191A33D}"/>
              </a:ext>
            </a:extLst>
          </p:cNvPr>
          <p:cNvSpPr>
            <a:spLocks noGrp="1"/>
          </p:cNvSpPr>
          <p:nvPr>
            <p:ph type="title" hasCustomPrompt="1"/>
          </p:nvPr>
        </p:nvSpPr>
        <p:spPr>
          <a:xfrm>
            <a:off x="7137879" y="708025"/>
            <a:ext cx="4758846" cy="190182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6" name="Ondertitel">
            <a:extLst>
              <a:ext uri="{FF2B5EF4-FFF2-40B4-BE49-F238E27FC236}">
                <a16:creationId xmlns:a16="http://schemas.microsoft.com/office/drawing/2014/main" id="{F8DA8566-FBE3-CE66-50E7-308F60AE44F3}"/>
              </a:ext>
            </a:extLst>
          </p:cNvPr>
          <p:cNvSpPr>
            <a:spLocks noGrp="1"/>
          </p:cNvSpPr>
          <p:nvPr>
            <p:ph type="subTitle" idx="1"/>
          </p:nvPr>
        </p:nvSpPr>
        <p:spPr>
          <a:xfrm>
            <a:off x="7148115" y="2250282"/>
            <a:ext cx="4410076" cy="1655762"/>
          </a:xfrm>
          <a:prstGeom prst="rect">
            <a:avLst/>
          </a:prstGeom>
        </p:spPr>
        <p:txBody>
          <a:bodyPr/>
          <a:lstStyle>
            <a:lvl1pPr marL="0" indent="0" algn="l">
              <a:buNone/>
              <a:defRPr sz="2400" b="0">
                <a:solidFill>
                  <a:srgbClr val="00318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7" name="Afbeelding 6" descr="Afbeelding met Lettertype, Graphics, tekst, grafische vormgeving&#10;&#10;Automatisch gegenereerde beschrijving">
            <a:extLst>
              <a:ext uri="{FF2B5EF4-FFF2-40B4-BE49-F238E27FC236}">
                <a16:creationId xmlns:a16="http://schemas.microsoft.com/office/drawing/2014/main" id="{ADFC4EA6-AAF3-CD24-D308-255BD335A03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
        <p:nvSpPr>
          <p:cNvPr id="5" name="Tijdelijke aanduiding voor datum 3">
            <a:extLst>
              <a:ext uri="{FF2B5EF4-FFF2-40B4-BE49-F238E27FC236}">
                <a16:creationId xmlns:a16="http://schemas.microsoft.com/office/drawing/2014/main" id="{39BAE4B9-36C3-3037-75B2-BB8C5E2AD43A}"/>
              </a:ext>
            </a:extLst>
          </p:cNvPr>
          <p:cNvSpPr>
            <a:spLocks noGrp="1"/>
          </p:cNvSpPr>
          <p:nvPr>
            <p:ph type="dt" sz="half" idx="11"/>
          </p:nvPr>
        </p:nvSpPr>
        <p:spPr>
          <a:xfrm>
            <a:off x="165578" y="5870575"/>
            <a:ext cx="1571781" cy="365125"/>
          </a:xfrm>
          <a:prstGeom prst="rect">
            <a:avLst/>
          </a:prstGeom>
        </p:spPr>
        <p:txBody>
          <a:bodyPr anchor="ctr"/>
          <a:lstStyle>
            <a:lvl1pPr>
              <a:defRPr sz="12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Tree>
    <p:extLst>
      <p:ext uri="{BB962C8B-B14F-4D97-AF65-F5344CB8AC3E}">
        <p14:creationId xmlns:p14="http://schemas.microsoft.com/office/powerpoint/2010/main" val="326539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7A2FB3DA-04BE-461D-BFEC-C57F1D6C92EC}" type="datetimeFigureOut">
              <a:rPr lang="pl-PL" smtClean="0"/>
              <a:t>06.06.2025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3897528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sblauw">
    <p:bg>
      <p:bgPr>
        <a:solidFill>
          <a:srgbClr val="003183"/>
        </a:solidFill>
        <a:effectLst/>
      </p:bgPr>
    </p:bg>
    <p:spTree>
      <p:nvGrpSpPr>
        <p:cNvPr id="1" name=""/>
        <p:cNvGrpSpPr/>
        <p:nvPr/>
      </p:nvGrpSpPr>
      <p:grpSpPr>
        <a:xfrm>
          <a:off x="0" y="0"/>
          <a:ext cx="0" cy="0"/>
          <a:chOff x="0" y="0"/>
          <a:chExt cx="0" cy="0"/>
        </a:xfrm>
      </p:grpSpPr>
      <p:pic>
        <p:nvPicPr>
          <p:cNvPr id="7" name="Cirkelvlak">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5" name="Titel">
            <a:extLst>
              <a:ext uri="{FF2B5EF4-FFF2-40B4-BE49-F238E27FC236}">
                <a16:creationId xmlns:a16="http://schemas.microsoft.com/office/drawing/2014/main" id="{2684EE33-DA4C-49D7-B059-2FD0E6F523DA}"/>
              </a:ext>
            </a:extLst>
          </p:cNvPr>
          <p:cNvSpPr>
            <a:spLocks noGrp="1"/>
          </p:cNvSpPr>
          <p:nvPr>
            <p:ph type="title" hasCustomPrompt="1"/>
          </p:nvPr>
        </p:nvSpPr>
        <p:spPr>
          <a:xfrm>
            <a:off x="1378310" y="861144"/>
            <a:ext cx="5148072" cy="2835275"/>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nl-NL"/>
              <a:t>Klik om stijl </a:t>
            </a:r>
            <a:br>
              <a:rPr lang="nl-NL"/>
            </a:br>
            <a:r>
              <a:rPr lang="nl-NL"/>
              <a:t>te bewerken</a:t>
            </a:r>
          </a:p>
        </p:txBody>
      </p:sp>
      <p:sp>
        <p:nvSpPr>
          <p:cNvPr id="11" name="Naam / afdeling">
            <a:extLst>
              <a:ext uri="{FF2B5EF4-FFF2-40B4-BE49-F238E27FC236}">
                <a16:creationId xmlns:a16="http://schemas.microsoft.com/office/drawing/2014/main" id="{0A4ABE56-E390-46D5-BED0-84444218E719}"/>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FFFFFF"/>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sp>
        <p:nvSpPr>
          <p:cNvPr id="10" name="Datum">
            <a:extLst>
              <a:ext uri="{FF2B5EF4-FFF2-40B4-BE49-F238E27FC236}">
                <a16:creationId xmlns:a16="http://schemas.microsoft.com/office/drawing/2014/main" id="{2C5E0B3C-8B83-4B80-9A7E-AF70DABEFDA7}"/>
              </a:ext>
            </a:extLst>
          </p:cNvPr>
          <p:cNvSpPr>
            <a:spLocks noGrp="1"/>
          </p:cNvSpPr>
          <p:nvPr>
            <p:ph type="dt" sz="half" idx="2"/>
          </p:nvPr>
        </p:nvSpPr>
        <p:spPr>
          <a:xfrm>
            <a:off x="165579" y="5870575"/>
            <a:ext cx="1070384" cy="365125"/>
          </a:xfrm>
          <a:prstGeom prst="rect">
            <a:avLst/>
          </a:prstGeom>
        </p:spPr>
        <p:txBody>
          <a:bodyPr vert="horz" lIns="91440" tIns="45720" rIns="91440" bIns="45720" rtlCol="0" anchor="ctr"/>
          <a:lstStyle>
            <a:lvl1pPr algn="l">
              <a:defRPr sz="1200">
                <a:solidFill>
                  <a:srgbClr val="FFFFFF"/>
                </a:solidFill>
                <a:latin typeface="Verdana" panose="020B0604030504040204" pitchFamily="34" charset="0"/>
                <a:ea typeface="Verdana" panose="020B0604030504040204" pitchFamily="34" charset="0"/>
              </a:defRPr>
            </a:lvl1pPr>
          </a:lstStyle>
          <a:p>
            <a:endParaRPr lang="nl-NL"/>
          </a:p>
        </p:txBody>
      </p:sp>
      <p:pic>
        <p:nvPicPr>
          <p:cNvPr id="2" name="Graphic 1">
            <a:extLst>
              <a:ext uri="{FF2B5EF4-FFF2-40B4-BE49-F238E27FC236}">
                <a16:creationId xmlns:a16="http://schemas.microsoft.com/office/drawing/2014/main" id="{5D429064-41C1-A6FB-D780-4B8CD5DCAD9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3667731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nkercyaan">
    <p:bg>
      <p:bgPr>
        <a:solidFill>
          <a:srgbClr val="0090C3"/>
        </a:solidFill>
        <a:effectLst/>
      </p:bgPr>
    </p:bg>
    <p:spTree>
      <p:nvGrpSpPr>
        <p:cNvPr id="1" name=""/>
        <p:cNvGrpSpPr/>
        <p:nvPr/>
      </p:nvGrpSpPr>
      <p:grpSpPr>
        <a:xfrm>
          <a:off x="0" y="0"/>
          <a:ext cx="0" cy="0"/>
          <a:chOff x="0" y="0"/>
          <a:chExt cx="0" cy="0"/>
        </a:xfrm>
      </p:grpSpPr>
      <p:pic>
        <p:nvPicPr>
          <p:cNvPr id="7" name="Cirkelvlak">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5" name="Titel">
            <a:extLst>
              <a:ext uri="{FF2B5EF4-FFF2-40B4-BE49-F238E27FC236}">
                <a16:creationId xmlns:a16="http://schemas.microsoft.com/office/drawing/2014/main" id="{2684EE33-DA4C-49D7-B059-2FD0E6F523DA}"/>
              </a:ext>
            </a:extLst>
          </p:cNvPr>
          <p:cNvSpPr>
            <a:spLocks noGrp="1"/>
          </p:cNvSpPr>
          <p:nvPr>
            <p:ph type="title" hasCustomPrompt="1"/>
          </p:nvPr>
        </p:nvSpPr>
        <p:spPr>
          <a:xfrm>
            <a:off x="1904521" y="826639"/>
            <a:ext cx="5148072" cy="2835275"/>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nl-NL"/>
              <a:t>Klik om stijl </a:t>
            </a:r>
            <a:br>
              <a:rPr lang="nl-NL"/>
            </a:br>
            <a:r>
              <a:rPr lang="nl-NL"/>
              <a:t>te bewerken</a:t>
            </a:r>
          </a:p>
        </p:txBody>
      </p:sp>
      <p:sp>
        <p:nvSpPr>
          <p:cNvPr id="11" name="Naam / afdeling">
            <a:extLst>
              <a:ext uri="{FF2B5EF4-FFF2-40B4-BE49-F238E27FC236}">
                <a16:creationId xmlns:a16="http://schemas.microsoft.com/office/drawing/2014/main" id="{0A4ABE56-E390-46D5-BED0-84444218E719}"/>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FFFFFF"/>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sp>
        <p:nvSpPr>
          <p:cNvPr id="10" name="Datum">
            <a:extLst>
              <a:ext uri="{FF2B5EF4-FFF2-40B4-BE49-F238E27FC236}">
                <a16:creationId xmlns:a16="http://schemas.microsoft.com/office/drawing/2014/main" id="{2C5E0B3C-8B83-4B80-9A7E-AF70DABEFDA7}"/>
              </a:ext>
            </a:extLst>
          </p:cNvPr>
          <p:cNvSpPr>
            <a:spLocks noGrp="1"/>
          </p:cNvSpPr>
          <p:nvPr>
            <p:ph type="dt" sz="half" idx="2"/>
          </p:nvPr>
        </p:nvSpPr>
        <p:spPr>
          <a:xfrm>
            <a:off x="165579" y="5870575"/>
            <a:ext cx="1070384" cy="365125"/>
          </a:xfrm>
          <a:prstGeom prst="rect">
            <a:avLst/>
          </a:prstGeom>
        </p:spPr>
        <p:txBody>
          <a:bodyPr vert="horz" lIns="91440" tIns="45720" rIns="91440" bIns="45720" rtlCol="0" anchor="ctr"/>
          <a:lstStyle>
            <a:lvl1pPr algn="l">
              <a:defRPr sz="1200">
                <a:solidFill>
                  <a:srgbClr val="FFFFFF"/>
                </a:solidFill>
                <a:latin typeface="Verdana" panose="020B0604030504040204" pitchFamily="34" charset="0"/>
                <a:ea typeface="Verdana" panose="020B0604030504040204" pitchFamily="34" charset="0"/>
              </a:defRPr>
            </a:lvl1pPr>
          </a:lstStyle>
          <a:p>
            <a:endParaRPr lang="nl-NL"/>
          </a:p>
        </p:txBody>
      </p:sp>
      <p:pic>
        <p:nvPicPr>
          <p:cNvPr id="2" name="Graphic 1">
            <a:extLst>
              <a:ext uri="{FF2B5EF4-FFF2-40B4-BE49-F238E27FC236}">
                <a16:creationId xmlns:a16="http://schemas.microsoft.com/office/drawing/2014/main" id="{6089D37F-B052-0981-AA2C-B9E4F2CF295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247422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chtcyaan">
    <p:bg>
      <p:bgPr>
        <a:solidFill>
          <a:srgbClr val="9FC9ED"/>
        </a:solidFill>
        <a:effectLst/>
      </p:bgPr>
    </p:bg>
    <p:spTree>
      <p:nvGrpSpPr>
        <p:cNvPr id="1" name=""/>
        <p:cNvGrpSpPr/>
        <p:nvPr/>
      </p:nvGrpSpPr>
      <p:grpSpPr>
        <a:xfrm>
          <a:off x="0" y="0"/>
          <a:ext cx="0" cy="0"/>
          <a:chOff x="0" y="0"/>
          <a:chExt cx="0" cy="0"/>
        </a:xfrm>
      </p:grpSpPr>
      <p:pic>
        <p:nvPicPr>
          <p:cNvPr id="7" name="Cirkelvlak">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5" name="Titel">
            <a:extLst>
              <a:ext uri="{FF2B5EF4-FFF2-40B4-BE49-F238E27FC236}">
                <a16:creationId xmlns:a16="http://schemas.microsoft.com/office/drawing/2014/main" id="{2684EE33-DA4C-49D7-B059-2FD0E6F523DA}"/>
              </a:ext>
            </a:extLst>
          </p:cNvPr>
          <p:cNvSpPr>
            <a:spLocks noGrp="1"/>
          </p:cNvSpPr>
          <p:nvPr>
            <p:ph type="title" hasCustomPrompt="1"/>
          </p:nvPr>
        </p:nvSpPr>
        <p:spPr>
          <a:xfrm>
            <a:off x="1766498" y="809385"/>
            <a:ext cx="5148072" cy="283527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11" name="Naam / afdeling">
            <a:extLst>
              <a:ext uri="{FF2B5EF4-FFF2-40B4-BE49-F238E27FC236}">
                <a16:creationId xmlns:a16="http://schemas.microsoft.com/office/drawing/2014/main" id="{0A4ABE56-E390-46D5-BED0-84444218E719}"/>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003183"/>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sp>
        <p:nvSpPr>
          <p:cNvPr id="10" name="Datum">
            <a:extLst>
              <a:ext uri="{FF2B5EF4-FFF2-40B4-BE49-F238E27FC236}">
                <a16:creationId xmlns:a16="http://schemas.microsoft.com/office/drawing/2014/main" id="{2C5E0B3C-8B83-4B80-9A7E-AF70DABEFDA7}"/>
              </a:ext>
            </a:extLst>
          </p:cNvPr>
          <p:cNvSpPr>
            <a:spLocks noGrp="1"/>
          </p:cNvSpPr>
          <p:nvPr>
            <p:ph type="dt" sz="half" idx="2"/>
          </p:nvPr>
        </p:nvSpPr>
        <p:spPr>
          <a:xfrm>
            <a:off x="165579" y="5870575"/>
            <a:ext cx="1070384"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pic>
        <p:nvPicPr>
          <p:cNvPr id="2" name="Graphic 1">
            <a:extLst>
              <a:ext uri="{FF2B5EF4-FFF2-40B4-BE49-F238E27FC236}">
                <a16:creationId xmlns:a16="http://schemas.microsoft.com/office/drawing/2014/main" id="{C155CC34-DD68-FD92-CEBF-B8F96273374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85881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ood">
    <p:bg>
      <p:bgPr>
        <a:solidFill>
          <a:srgbClr val="E95E27"/>
        </a:solidFill>
        <a:effectLst/>
      </p:bgPr>
    </p:bg>
    <p:spTree>
      <p:nvGrpSpPr>
        <p:cNvPr id="1" name=""/>
        <p:cNvGrpSpPr/>
        <p:nvPr/>
      </p:nvGrpSpPr>
      <p:grpSpPr>
        <a:xfrm>
          <a:off x="0" y="0"/>
          <a:ext cx="0" cy="0"/>
          <a:chOff x="0" y="0"/>
          <a:chExt cx="0" cy="0"/>
        </a:xfrm>
      </p:grpSpPr>
      <p:pic>
        <p:nvPicPr>
          <p:cNvPr id="7" name="Cirkelvlak">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5" name="Titel">
            <a:extLst>
              <a:ext uri="{FF2B5EF4-FFF2-40B4-BE49-F238E27FC236}">
                <a16:creationId xmlns:a16="http://schemas.microsoft.com/office/drawing/2014/main" id="{2684EE33-DA4C-49D7-B059-2FD0E6F523DA}"/>
              </a:ext>
            </a:extLst>
          </p:cNvPr>
          <p:cNvSpPr>
            <a:spLocks noGrp="1"/>
          </p:cNvSpPr>
          <p:nvPr>
            <p:ph type="title" hasCustomPrompt="1"/>
          </p:nvPr>
        </p:nvSpPr>
        <p:spPr>
          <a:xfrm>
            <a:off x="1947652" y="622300"/>
            <a:ext cx="5148072" cy="2835275"/>
          </a:xfrm>
          <a:prstGeom prst="rect">
            <a:avLst/>
          </a:prstGeom>
        </p:spPr>
        <p:txBody>
          <a:bodyPr vert="horz" lIns="91440" tIns="45720" rIns="91440" bIns="45720" rtlCol="0" anchor="ctr">
            <a:normAutofit/>
          </a:bodyPr>
          <a:lstStyle>
            <a:lvl1pPr>
              <a:defRPr>
                <a:solidFill>
                  <a:srgbClr val="FFFFFF"/>
                </a:solidFill>
                <a:effectLst/>
              </a:defRPr>
            </a:lvl1pPr>
          </a:lstStyle>
          <a:p>
            <a:r>
              <a:rPr lang="nl-NL"/>
              <a:t>Klik om stijl </a:t>
            </a:r>
            <a:br>
              <a:rPr lang="nl-NL"/>
            </a:br>
            <a:r>
              <a:rPr lang="nl-NL"/>
              <a:t>te bewerken</a:t>
            </a:r>
          </a:p>
        </p:txBody>
      </p:sp>
      <p:sp>
        <p:nvSpPr>
          <p:cNvPr id="11" name="Naam / afdeling">
            <a:extLst>
              <a:ext uri="{FF2B5EF4-FFF2-40B4-BE49-F238E27FC236}">
                <a16:creationId xmlns:a16="http://schemas.microsoft.com/office/drawing/2014/main" id="{0A4ABE56-E390-46D5-BED0-84444218E719}"/>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FFFFFF"/>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sp>
        <p:nvSpPr>
          <p:cNvPr id="10" name="Datum">
            <a:extLst>
              <a:ext uri="{FF2B5EF4-FFF2-40B4-BE49-F238E27FC236}">
                <a16:creationId xmlns:a16="http://schemas.microsoft.com/office/drawing/2014/main" id="{2C5E0B3C-8B83-4B80-9A7E-AF70DABEFDA7}"/>
              </a:ext>
            </a:extLst>
          </p:cNvPr>
          <p:cNvSpPr>
            <a:spLocks noGrp="1"/>
          </p:cNvSpPr>
          <p:nvPr>
            <p:ph type="dt" sz="half" idx="2"/>
          </p:nvPr>
        </p:nvSpPr>
        <p:spPr>
          <a:xfrm>
            <a:off x="165579" y="5870575"/>
            <a:ext cx="1070384" cy="365125"/>
          </a:xfrm>
          <a:prstGeom prst="rect">
            <a:avLst/>
          </a:prstGeom>
        </p:spPr>
        <p:txBody>
          <a:bodyPr vert="horz" lIns="91440" tIns="45720" rIns="91440" bIns="45720" rtlCol="0" anchor="ctr"/>
          <a:lstStyle>
            <a:lvl1pPr algn="l">
              <a:defRPr sz="1200">
                <a:solidFill>
                  <a:srgbClr val="FFFFFF"/>
                </a:solidFill>
                <a:latin typeface="Verdana" panose="020B0604030504040204" pitchFamily="34" charset="0"/>
                <a:ea typeface="Verdana" panose="020B0604030504040204" pitchFamily="34" charset="0"/>
              </a:defRPr>
            </a:lvl1pPr>
          </a:lstStyle>
          <a:p>
            <a:endParaRPr lang="nl-NL"/>
          </a:p>
        </p:txBody>
      </p:sp>
      <p:pic>
        <p:nvPicPr>
          <p:cNvPr id="2" name="Graphic 1">
            <a:extLst>
              <a:ext uri="{FF2B5EF4-FFF2-40B4-BE49-F238E27FC236}">
                <a16:creationId xmlns:a16="http://schemas.microsoft.com/office/drawing/2014/main" id="{A3EEDBE2-6C21-4823-FC03-DF9DED54F3A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37195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derzoek">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9FCD85-0A05-48CD-BA15-5C813ACAE2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44" t="8258" r="4489" b="276"/>
          <a:stretch/>
        </p:blipFill>
        <p:spPr>
          <a:xfrm>
            <a:off x="0" y="0"/>
            <a:ext cx="12192000" cy="6858000"/>
          </a:xfrm>
          <a:prstGeom prst="rect">
            <a:avLst/>
          </a:prstGeom>
          <a:scene3d>
            <a:camera prst="orthographicFront">
              <a:rot lat="0" lon="10800000" rev="0"/>
            </a:camera>
            <a:lightRig rig="threePt" dir="t"/>
          </a:scene3d>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1270479" y="5870575"/>
            <a:ext cx="4114800" cy="365125"/>
          </a:xfrm>
          <a:prstGeom prst="rect">
            <a:avLst/>
          </a:prstGeom>
        </p:spPr>
        <p:txBody>
          <a:bodyPr/>
          <a:lstStyle/>
          <a:p>
            <a:r>
              <a:rPr lang="nl-NL"/>
              <a:t>University Medical Center Groningen - Robin Ottjes</a:t>
            </a:r>
          </a:p>
        </p:txBody>
      </p:sp>
      <p:sp>
        <p:nvSpPr>
          <p:cNvPr id="4" name="Tijdelijke aanduiding voor datum 3">
            <a:extLst>
              <a:ext uri="{FF2B5EF4-FFF2-40B4-BE49-F238E27FC236}">
                <a16:creationId xmlns:a16="http://schemas.microsoft.com/office/drawing/2014/main" id="{F70430F3-8CD0-4F7B-8B5E-C037B30E29E9}"/>
              </a:ext>
            </a:extLst>
          </p:cNvPr>
          <p:cNvSpPr>
            <a:spLocks noGrp="1"/>
          </p:cNvSpPr>
          <p:nvPr>
            <p:ph type="dt" sz="half" idx="11"/>
          </p:nvPr>
        </p:nvSpPr>
        <p:spPr>
          <a:xfrm>
            <a:off x="165578" y="5870575"/>
            <a:ext cx="1531141" cy="365125"/>
          </a:xfrm>
          <a:prstGeom prst="rect">
            <a:avLst/>
          </a:prstGeom>
        </p:spPr>
        <p:txBody>
          <a:bodyPr/>
          <a:lstStyle/>
          <a:p>
            <a:endParaRPr lang="nl-NL"/>
          </a:p>
        </p:txBody>
      </p:sp>
      <p:sp>
        <p:nvSpPr>
          <p:cNvPr id="5" name="Tijdelijke aanduiding voor titel 1">
            <a:extLst>
              <a:ext uri="{FF2B5EF4-FFF2-40B4-BE49-F238E27FC236}">
                <a16:creationId xmlns:a16="http://schemas.microsoft.com/office/drawing/2014/main" id="{2684EE33-DA4C-49D7-B059-2FD0E6F523DA}"/>
              </a:ext>
            </a:extLst>
          </p:cNvPr>
          <p:cNvSpPr>
            <a:spLocks noGrp="1"/>
          </p:cNvSpPr>
          <p:nvPr>
            <p:ph type="title" hasCustomPrompt="1"/>
          </p:nvPr>
        </p:nvSpPr>
        <p:spPr>
          <a:xfrm>
            <a:off x="6320028" y="1485646"/>
            <a:ext cx="5148072" cy="2835275"/>
          </a:xfrm>
          <a:prstGeom prst="rect">
            <a:avLst/>
          </a:prstGeom>
        </p:spPr>
        <p:txBody>
          <a:bodyPr vert="horz" lIns="91440" tIns="45720" rIns="91440" bIns="45720" rtlCol="0" anchor="ctr">
            <a:normAutofit/>
          </a:bodyPr>
          <a:lstStyle>
            <a:lvl1pPr>
              <a:defRPr/>
            </a:lvl1pPr>
          </a:lstStyle>
          <a:p>
            <a:r>
              <a:rPr lang="nl-NL"/>
              <a:t>Klik om stijl </a:t>
            </a:r>
            <a:br>
              <a:rPr lang="nl-NL"/>
            </a:br>
            <a:r>
              <a:rPr lang="nl-NL"/>
              <a:t>te bewerken</a:t>
            </a:r>
          </a:p>
        </p:txBody>
      </p:sp>
      <p:pic>
        <p:nvPicPr>
          <p:cNvPr id="7" name="Afbeelding 6">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pic>
        <p:nvPicPr>
          <p:cNvPr id="2" name="Graphic 1">
            <a:extLst>
              <a:ext uri="{FF2B5EF4-FFF2-40B4-BE49-F238E27FC236}">
                <a16:creationId xmlns:a16="http://schemas.microsoft.com/office/drawing/2014/main" id="{B8E7E60D-D36C-D529-6773-2F39E328D2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1897695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jetint 1">
    <p:bg>
      <p:bgPr>
        <a:solidFill>
          <a:srgbClr val="FFB166"/>
        </a:solidFill>
        <a:effectLst/>
      </p:bgPr>
    </p:bg>
    <p:spTree>
      <p:nvGrpSpPr>
        <p:cNvPr id="1" name=""/>
        <p:cNvGrpSpPr/>
        <p:nvPr/>
      </p:nvGrpSpPr>
      <p:grpSpPr>
        <a:xfrm>
          <a:off x="0" y="0"/>
          <a:ext cx="0" cy="0"/>
          <a:chOff x="0" y="0"/>
          <a:chExt cx="0" cy="0"/>
        </a:xfrm>
      </p:grpSpPr>
      <p:pic>
        <p:nvPicPr>
          <p:cNvPr id="7" name="Cirkelvlak">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5" name="Titel">
            <a:extLst>
              <a:ext uri="{FF2B5EF4-FFF2-40B4-BE49-F238E27FC236}">
                <a16:creationId xmlns:a16="http://schemas.microsoft.com/office/drawing/2014/main" id="{2684EE33-DA4C-49D7-B059-2FD0E6F523DA}"/>
              </a:ext>
            </a:extLst>
          </p:cNvPr>
          <p:cNvSpPr>
            <a:spLocks noGrp="1"/>
          </p:cNvSpPr>
          <p:nvPr>
            <p:ph type="title" hasCustomPrompt="1"/>
          </p:nvPr>
        </p:nvSpPr>
        <p:spPr>
          <a:xfrm>
            <a:off x="2163312" y="964660"/>
            <a:ext cx="5148072" cy="283527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11" name="Naam / afdeling">
            <a:extLst>
              <a:ext uri="{FF2B5EF4-FFF2-40B4-BE49-F238E27FC236}">
                <a16:creationId xmlns:a16="http://schemas.microsoft.com/office/drawing/2014/main" id="{0A4ABE56-E390-46D5-BED0-84444218E719}"/>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003183"/>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sp>
        <p:nvSpPr>
          <p:cNvPr id="10" name="Datum">
            <a:extLst>
              <a:ext uri="{FF2B5EF4-FFF2-40B4-BE49-F238E27FC236}">
                <a16:creationId xmlns:a16="http://schemas.microsoft.com/office/drawing/2014/main" id="{2C5E0B3C-8B83-4B80-9A7E-AF70DABEFDA7}"/>
              </a:ext>
            </a:extLst>
          </p:cNvPr>
          <p:cNvSpPr>
            <a:spLocks noGrp="1"/>
          </p:cNvSpPr>
          <p:nvPr>
            <p:ph type="dt" sz="half" idx="2"/>
          </p:nvPr>
        </p:nvSpPr>
        <p:spPr>
          <a:xfrm>
            <a:off x="165579" y="5870575"/>
            <a:ext cx="1070384"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pic>
        <p:nvPicPr>
          <p:cNvPr id="2" name="Graphic 1">
            <a:extLst>
              <a:ext uri="{FF2B5EF4-FFF2-40B4-BE49-F238E27FC236}">
                <a16:creationId xmlns:a16="http://schemas.microsoft.com/office/drawing/2014/main" id="{ED504F2F-D069-20EE-25F1-7238BBC33B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167248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ranjetint 2">
    <p:bg>
      <p:bgPr>
        <a:solidFill>
          <a:srgbClr val="FFCB99"/>
        </a:solidFill>
        <a:effectLst/>
      </p:bgPr>
    </p:bg>
    <p:spTree>
      <p:nvGrpSpPr>
        <p:cNvPr id="1" name=""/>
        <p:cNvGrpSpPr/>
        <p:nvPr/>
      </p:nvGrpSpPr>
      <p:grpSpPr>
        <a:xfrm>
          <a:off x="0" y="0"/>
          <a:ext cx="0" cy="0"/>
          <a:chOff x="0" y="0"/>
          <a:chExt cx="0" cy="0"/>
        </a:xfrm>
      </p:grpSpPr>
      <p:pic>
        <p:nvPicPr>
          <p:cNvPr id="7" name="Cirkelvlak">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5" name="Titel">
            <a:extLst>
              <a:ext uri="{FF2B5EF4-FFF2-40B4-BE49-F238E27FC236}">
                <a16:creationId xmlns:a16="http://schemas.microsoft.com/office/drawing/2014/main" id="{2684EE33-DA4C-49D7-B059-2FD0E6F523DA}"/>
              </a:ext>
            </a:extLst>
          </p:cNvPr>
          <p:cNvSpPr>
            <a:spLocks noGrp="1"/>
          </p:cNvSpPr>
          <p:nvPr>
            <p:ph type="title" hasCustomPrompt="1"/>
          </p:nvPr>
        </p:nvSpPr>
        <p:spPr>
          <a:xfrm>
            <a:off x="2016664" y="622300"/>
            <a:ext cx="5148072" cy="283527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11" name="Naam / afdeling">
            <a:extLst>
              <a:ext uri="{FF2B5EF4-FFF2-40B4-BE49-F238E27FC236}">
                <a16:creationId xmlns:a16="http://schemas.microsoft.com/office/drawing/2014/main" id="{0A4ABE56-E390-46D5-BED0-84444218E719}"/>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003183"/>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sp>
        <p:nvSpPr>
          <p:cNvPr id="10" name="Datum">
            <a:extLst>
              <a:ext uri="{FF2B5EF4-FFF2-40B4-BE49-F238E27FC236}">
                <a16:creationId xmlns:a16="http://schemas.microsoft.com/office/drawing/2014/main" id="{2C5E0B3C-8B83-4B80-9A7E-AF70DABEFDA7}"/>
              </a:ext>
            </a:extLst>
          </p:cNvPr>
          <p:cNvSpPr>
            <a:spLocks noGrp="1"/>
          </p:cNvSpPr>
          <p:nvPr>
            <p:ph type="dt" sz="half" idx="2"/>
          </p:nvPr>
        </p:nvSpPr>
        <p:spPr>
          <a:xfrm>
            <a:off x="165579" y="5870575"/>
            <a:ext cx="1070384"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pic>
        <p:nvPicPr>
          <p:cNvPr id="2" name="Graphic 1">
            <a:extLst>
              <a:ext uri="{FF2B5EF4-FFF2-40B4-BE49-F238E27FC236}">
                <a16:creationId xmlns:a16="http://schemas.microsoft.com/office/drawing/2014/main" id="{DB0EA2F0-C06D-6AC7-04BD-A37BF2E53D5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1301487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A2FB3DA-04BE-461D-BFEC-C57F1D6C92EC}" type="datetimeFigureOut">
              <a:rPr lang="pl-PL" smtClean="0"/>
              <a:t>06.06.2025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199357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A517E-60A7-46B6-AC06-1454196F7F9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0E4DC8E-25B2-40DB-ABB5-D803860F07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683811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9E6DC-E36A-4DEB-94D4-FA2FD06C916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A57F415-C3C1-4C36-B779-B95AFF2EA47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822926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33954-65DB-4822-BBC3-E10612224F0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AB3FFBC-CBF9-4A4E-B0DB-FE92657B2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359920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C6B54-1A89-4F66-9778-DCB5791C757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646D788-FC19-46BB-93D7-04ABB65AFEE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E7E95D9-6DF3-4D3A-9EDC-7F97F4AA41E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21318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0B712-0640-46FA-9296-D4AC47CF213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B0FC570-1E63-4E89-9214-A535E87AC8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B48863C-86D3-4180-846D-8C999A186FB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4291C09-5404-49D6-9BFD-0AA4D79372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CE15C5A-1365-4AD0-AA37-8F86C3CBF6B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25592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EE4F2-A2DB-4854-8493-AEA9F7E2A54E}"/>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719104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144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derwijs">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ABEC6E2-76A2-4143-A1A5-C5A67EB0E10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t="2911" b="2911"/>
          <a:stretch/>
        </p:blipFill>
        <p:spPr>
          <a:xfrm>
            <a:off x="0" y="0"/>
            <a:ext cx="10808208" cy="6858000"/>
          </a:xfrm>
          <a:prstGeom prst="rect">
            <a:avLst/>
          </a:prstGeom>
        </p:spPr>
      </p:pic>
      <p:pic>
        <p:nvPicPr>
          <p:cNvPr id="7" name="Afbeelding 6">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1270479" y="5870575"/>
            <a:ext cx="4114800" cy="365125"/>
          </a:xfrm>
          <a:prstGeom prst="rect">
            <a:avLst/>
          </a:prstGeom>
        </p:spPr>
        <p:txBody>
          <a:bodyPr/>
          <a:lstStyle>
            <a:lvl1pPr>
              <a:defRPr>
                <a:solidFill>
                  <a:srgbClr val="003183"/>
                </a:solidFill>
              </a:defRPr>
            </a:lvl1pPr>
          </a:lstStyle>
          <a:p>
            <a:r>
              <a:rPr lang="nl-NL"/>
              <a:t>University Medical Center Groningen - Robin Ottjes</a:t>
            </a:r>
          </a:p>
        </p:txBody>
      </p:sp>
      <p:sp>
        <p:nvSpPr>
          <p:cNvPr id="4" name="Tijdelijke aanduiding voor datum 3">
            <a:extLst>
              <a:ext uri="{FF2B5EF4-FFF2-40B4-BE49-F238E27FC236}">
                <a16:creationId xmlns:a16="http://schemas.microsoft.com/office/drawing/2014/main" id="{F70430F3-8CD0-4F7B-8B5E-C037B30E29E9}"/>
              </a:ext>
            </a:extLst>
          </p:cNvPr>
          <p:cNvSpPr>
            <a:spLocks noGrp="1"/>
          </p:cNvSpPr>
          <p:nvPr>
            <p:ph type="dt" sz="half" idx="11"/>
          </p:nvPr>
        </p:nvSpPr>
        <p:spPr>
          <a:xfrm>
            <a:off x="165578" y="5870575"/>
            <a:ext cx="1317781" cy="365125"/>
          </a:xfrm>
          <a:prstGeom prst="rect">
            <a:avLst/>
          </a:prstGeom>
        </p:spPr>
        <p:txBody>
          <a:bodyPr/>
          <a:lstStyle>
            <a:lvl1pPr>
              <a:defRPr>
                <a:solidFill>
                  <a:srgbClr val="003183"/>
                </a:solidFill>
              </a:defRPr>
            </a:lvl1pPr>
          </a:lstStyle>
          <a:p>
            <a:endParaRPr lang="nl-NL"/>
          </a:p>
        </p:txBody>
      </p:sp>
      <p:sp>
        <p:nvSpPr>
          <p:cNvPr id="5" name="Tijdelijke aanduiding voor titel 1">
            <a:extLst>
              <a:ext uri="{FF2B5EF4-FFF2-40B4-BE49-F238E27FC236}">
                <a16:creationId xmlns:a16="http://schemas.microsoft.com/office/drawing/2014/main" id="{2684EE33-DA4C-49D7-B059-2FD0E6F523DA}"/>
              </a:ext>
            </a:extLst>
          </p:cNvPr>
          <p:cNvSpPr>
            <a:spLocks noGrp="1"/>
          </p:cNvSpPr>
          <p:nvPr>
            <p:ph type="title" hasCustomPrompt="1"/>
          </p:nvPr>
        </p:nvSpPr>
        <p:spPr>
          <a:xfrm>
            <a:off x="3327879" y="593725"/>
            <a:ext cx="5148072" cy="2835275"/>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nl-NL"/>
              <a:t>Klik om stijl </a:t>
            </a:r>
            <a:br>
              <a:rPr lang="nl-NL"/>
            </a:br>
            <a:r>
              <a:rPr lang="nl-NL"/>
              <a:t>te bewerken</a:t>
            </a:r>
          </a:p>
        </p:txBody>
      </p:sp>
      <p:pic>
        <p:nvPicPr>
          <p:cNvPr id="2" name="Graphic 1">
            <a:extLst>
              <a:ext uri="{FF2B5EF4-FFF2-40B4-BE49-F238E27FC236}">
                <a16:creationId xmlns:a16="http://schemas.microsoft.com/office/drawing/2014/main" id="{C74C9579-815F-00AC-628B-4914450F901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2197424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8340A-4042-4BE9-8718-8654E45D0C3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6F0D619-AEE6-428E-B45A-89210BB978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3952187-D845-4A00-BBA9-2CC17C1E3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692476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31529-2D8A-41C6-B873-86F6385B705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25108CA-0FF5-4237-A584-E8883401D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126030C-27B4-4DB4-BC27-08119269B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312015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6F423-8BBC-4E9F-B3B0-5530EA133A3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E51297D-4F81-4035-B7AB-865563A600E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61163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9DC59CA-1A96-48F9-B6F6-A1F7DB6D41D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956ADC-61DD-4E2E-8C51-C9B23213229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39302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org">
    <p:spTree>
      <p:nvGrpSpPr>
        <p:cNvPr id="1" name=""/>
        <p:cNvGrpSpPr/>
        <p:nvPr/>
      </p:nvGrpSpPr>
      <p:grpSpPr>
        <a:xfrm>
          <a:off x="0" y="0"/>
          <a:ext cx="0" cy="0"/>
          <a:chOff x="0" y="0"/>
          <a:chExt cx="0" cy="0"/>
        </a:xfrm>
      </p:grpSpPr>
      <p:pic>
        <p:nvPicPr>
          <p:cNvPr id="3" name="Afbeelding 2" descr="Afbeelding met persoon, muur, binnen&#10;&#10;Automatisch gegenereerde beschrijving">
            <a:extLst>
              <a:ext uri="{FF2B5EF4-FFF2-40B4-BE49-F238E27FC236}">
                <a16:creationId xmlns:a16="http://schemas.microsoft.com/office/drawing/2014/main" id="{35DECECC-AF97-41D3-8996-A3B569E3C91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334"/>
          <a:stretch/>
        </p:blipFill>
        <p:spPr>
          <a:xfrm>
            <a:off x="0" y="0"/>
            <a:ext cx="10532853" cy="6858000"/>
          </a:xfrm>
          <a:prstGeom prst="rect">
            <a:avLst/>
          </a:prstGeom>
        </p:spPr>
      </p:pic>
      <p:pic>
        <p:nvPicPr>
          <p:cNvPr id="8" name="Afbeelding 7">
            <a:extLst>
              <a:ext uri="{FF2B5EF4-FFF2-40B4-BE49-F238E27FC236}">
                <a16:creationId xmlns:a16="http://schemas.microsoft.com/office/drawing/2014/main" id="{3C376768-9BF1-4420-8E7E-52DED15879F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2" name="Tekstvak 1">
            <a:extLst>
              <a:ext uri="{FF2B5EF4-FFF2-40B4-BE49-F238E27FC236}">
                <a16:creationId xmlns:a16="http://schemas.microsoft.com/office/drawing/2014/main" id="{2BBB8422-7501-41A3-D170-A56DA7B72B42}"/>
              </a:ext>
            </a:extLst>
          </p:cNvPr>
          <p:cNvSpPr txBox="1"/>
          <p:nvPr userDrawn="1"/>
        </p:nvSpPr>
        <p:spPr>
          <a:xfrm>
            <a:off x="1067641" y="4744487"/>
            <a:ext cx="5884002" cy="1569660"/>
          </a:xfrm>
          <a:prstGeom prst="rect">
            <a:avLst/>
          </a:prstGeom>
          <a:noFill/>
        </p:spPr>
        <p:txBody>
          <a:bodyPr wrap="square" rtlCol="0">
            <a:spAutoFit/>
          </a:bodyPr>
          <a:lstStyle/>
          <a:p>
            <a:r>
              <a:rPr lang="nl-NL" sz="3200" b="1">
                <a:solidFill>
                  <a:schemeClr val="bg1"/>
                </a:solidFill>
                <a:effectLst/>
                <a:latin typeface="Verdana" panose="020B0604030504040204" pitchFamily="34" charset="0"/>
                <a:ea typeface="Verdana" panose="020B0604030504040204" pitchFamily="34" charset="0"/>
              </a:rPr>
              <a:t>Bouwen aan </a:t>
            </a:r>
            <a:br>
              <a:rPr lang="nl-NL" sz="3200" b="1">
                <a:solidFill>
                  <a:schemeClr val="bg1"/>
                </a:solidFill>
                <a:effectLst/>
                <a:latin typeface="Verdana" panose="020B0604030504040204" pitchFamily="34" charset="0"/>
                <a:ea typeface="Verdana" panose="020B0604030504040204" pitchFamily="34" charset="0"/>
              </a:rPr>
            </a:br>
            <a:r>
              <a:rPr lang="nl-NL" sz="3200" b="1">
                <a:solidFill>
                  <a:schemeClr val="bg1"/>
                </a:solidFill>
                <a:effectLst/>
                <a:latin typeface="Verdana" panose="020B0604030504040204" pitchFamily="34" charset="0"/>
                <a:ea typeface="Verdana" panose="020B0604030504040204" pitchFamily="34" charset="0"/>
              </a:rPr>
              <a:t>de toekomst </a:t>
            </a:r>
            <a:br>
              <a:rPr lang="nl-NL" sz="3200" b="1">
                <a:solidFill>
                  <a:schemeClr val="bg1"/>
                </a:solidFill>
                <a:effectLst/>
                <a:latin typeface="Verdana" panose="020B0604030504040204" pitchFamily="34" charset="0"/>
                <a:ea typeface="Verdana" panose="020B0604030504040204" pitchFamily="34" charset="0"/>
              </a:rPr>
            </a:br>
            <a:r>
              <a:rPr lang="nl-NL" sz="3200" b="1">
                <a:solidFill>
                  <a:schemeClr val="bg1"/>
                </a:solidFill>
                <a:effectLst/>
                <a:latin typeface="Verdana" panose="020B0604030504040204" pitchFamily="34" charset="0"/>
                <a:ea typeface="Verdana" panose="020B0604030504040204" pitchFamily="34" charset="0"/>
              </a:rPr>
              <a:t>van gezondheid</a:t>
            </a:r>
          </a:p>
        </p:txBody>
      </p:sp>
      <p:pic>
        <p:nvPicPr>
          <p:cNvPr id="4" name="Graphic 3">
            <a:extLst>
              <a:ext uri="{FF2B5EF4-FFF2-40B4-BE49-F238E27FC236}">
                <a16:creationId xmlns:a16="http://schemas.microsoft.com/office/drawing/2014/main" id="{DA847731-E60F-1EC1-4D99-3852A22F1B2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45179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MCG heli">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ABEC6E2-76A2-4143-A1A5-C5A67EB0E10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t="6726" b="6726"/>
          <a:stretch/>
        </p:blipFill>
        <p:spPr>
          <a:xfrm>
            <a:off x="0" y="0"/>
            <a:ext cx="10808208" cy="6858000"/>
          </a:xfrm>
          <a:prstGeom prst="rect">
            <a:avLst/>
          </a:prstGeom>
        </p:spPr>
      </p:pic>
      <p:pic>
        <p:nvPicPr>
          <p:cNvPr id="7" name="Afbeelding 6">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1270479" y="5870575"/>
            <a:ext cx="4114800" cy="365125"/>
          </a:xfrm>
          <a:prstGeom prst="rect">
            <a:avLst/>
          </a:prstGeom>
        </p:spPr>
        <p:txBody>
          <a:bodyPr/>
          <a:lstStyle>
            <a:lvl1pPr>
              <a:defRPr>
                <a:solidFill>
                  <a:srgbClr val="FFFFFF"/>
                </a:solidFill>
              </a:defRPr>
            </a:lvl1pPr>
          </a:lstStyle>
          <a:p>
            <a:r>
              <a:rPr lang="nl-NL"/>
              <a:t>University Medical Center Groningen - Robin Ottjes</a:t>
            </a:r>
          </a:p>
        </p:txBody>
      </p:sp>
      <p:sp>
        <p:nvSpPr>
          <p:cNvPr id="4" name="Tijdelijke aanduiding voor datum 3">
            <a:extLst>
              <a:ext uri="{FF2B5EF4-FFF2-40B4-BE49-F238E27FC236}">
                <a16:creationId xmlns:a16="http://schemas.microsoft.com/office/drawing/2014/main" id="{F70430F3-8CD0-4F7B-8B5E-C037B30E29E9}"/>
              </a:ext>
            </a:extLst>
          </p:cNvPr>
          <p:cNvSpPr>
            <a:spLocks noGrp="1"/>
          </p:cNvSpPr>
          <p:nvPr>
            <p:ph type="dt" sz="half" idx="11"/>
          </p:nvPr>
        </p:nvSpPr>
        <p:spPr>
          <a:xfrm>
            <a:off x="165578" y="5870575"/>
            <a:ext cx="1348261" cy="365125"/>
          </a:xfrm>
          <a:prstGeom prst="rect">
            <a:avLst/>
          </a:prstGeom>
        </p:spPr>
        <p:txBody>
          <a:bodyPr/>
          <a:lstStyle>
            <a:lvl1pPr>
              <a:defRPr>
                <a:solidFill>
                  <a:srgbClr val="FFFFFF"/>
                </a:solidFill>
              </a:defRPr>
            </a:lvl1pPr>
          </a:lstStyle>
          <a:p>
            <a:endParaRPr lang="nl-NL"/>
          </a:p>
        </p:txBody>
      </p:sp>
      <p:sp>
        <p:nvSpPr>
          <p:cNvPr id="5" name="Tijdelijke aanduiding voor titel 1">
            <a:extLst>
              <a:ext uri="{FF2B5EF4-FFF2-40B4-BE49-F238E27FC236}">
                <a16:creationId xmlns:a16="http://schemas.microsoft.com/office/drawing/2014/main" id="{2684EE33-DA4C-49D7-B059-2FD0E6F523DA}"/>
              </a:ext>
            </a:extLst>
          </p:cNvPr>
          <p:cNvSpPr>
            <a:spLocks noGrp="1"/>
          </p:cNvSpPr>
          <p:nvPr>
            <p:ph type="title" hasCustomPrompt="1"/>
          </p:nvPr>
        </p:nvSpPr>
        <p:spPr>
          <a:xfrm>
            <a:off x="3327879" y="593725"/>
            <a:ext cx="5148072" cy="2835275"/>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nl-NL"/>
              <a:t>Klik om stijl </a:t>
            </a:r>
            <a:br>
              <a:rPr lang="nl-NL"/>
            </a:br>
            <a:r>
              <a:rPr lang="nl-NL"/>
              <a:t>te bewerken</a:t>
            </a:r>
          </a:p>
        </p:txBody>
      </p:sp>
      <p:pic>
        <p:nvPicPr>
          <p:cNvPr id="2" name="Graphic 1">
            <a:extLst>
              <a:ext uri="{FF2B5EF4-FFF2-40B4-BE49-F238E27FC236}">
                <a16:creationId xmlns:a16="http://schemas.microsoft.com/office/drawing/2014/main" id="{6C021F04-02D4-65AA-19D7-8AEEF03D90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153006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MCG hoofdingan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ABEC6E2-76A2-4143-A1A5-C5A67EB0E10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t="272" b="272"/>
          <a:stretch/>
        </p:blipFill>
        <p:spPr>
          <a:xfrm>
            <a:off x="0" y="0"/>
            <a:ext cx="10808208" cy="6858000"/>
          </a:xfrm>
          <a:prstGeom prst="rect">
            <a:avLst/>
          </a:prstGeom>
        </p:spPr>
      </p:pic>
      <p:pic>
        <p:nvPicPr>
          <p:cNvPr id="7" name="Afbeelding 6">
            <a:extLst>
              <a:ext uri="{FF2B5EF4-FFF2-40B4-BE49-F238E27FC236}">
                <a16:creationId xmlns:a16="http://schemas.microsoft.com/office/drawing/2014/main" id="{C0111320-A43D-452C-A058-907EC8B90BC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3623154" y="6080125"/>
            <a:ext cx="4114800" cy="365125"/>
          </a:xfrm>
          <a:prstGeom prst="rect">
            <a:avLst/>
          </a:prstGeom>
        </p:spPr>
        <p:txBody>
          <a:bodyPr/>
          <a:lstStyle>
            <a:lvl1pPr>
              <a:defRPr>
                <a:solidFill>
                  <a:srgbClr val="003183"/>
                </a:solidFill>
              </a:defRPr>
            </a:lvl1pPr>
          </a:lstStyle>
          <a:p>
            <a:r>
              <a:rPr lang="nl-NL"/>
              <a:t>University Medical Center Groningen - Robin Ottjes</a:t>
            </a:r>
          </a:p>
        </p:txBody>
      </p:sp>
      <p:sp>
        <p:nvSpPr>
          <p:cNvPr id="4" name="Tijdelijke aanduiding voor datum 3">
            <a:extLst>
              <a:ext uri="{FF2B5EF4-FFF2-40B4-BE49-F238E27FC236}">
                <a16:creationId xmlns:a16="http://schemas.microsoft.com/office/drawing/2014/main" id="{F70430F3-8CD0-4F7B-8B5E-C037B30E29E9}"/>
              </a:ext>
            </a:extLst>
          </p:cNvPr>
          <p:cNvSpPr>
            <a:spLocks noGrp="1"/>
          </p:cNvSpPr>
          <p:nvPr>
            <p:ph type="dt" sz="half" idx="11"/>
          </p:nvPr>
        </p:nvSpPr>
        <p:spPr>
          <a:xfrm>
            <a:off x="2518254" y="6080125"/>
            <a:ext cx="1220626" cy="365125"/>
          </a:xfrm>
          <a:prstGeom prst="rect">
            <a:avLst/>
          </a:prstGeom>
        </p:spPr>
        <p:txBody>
          <a:bodyPr/>
          <a:lstStyle>
            <a:lvl1pPr>
              <a:defRPr>
                <a:solidFill>
                  <a:srgbClr val="003183"/>
                </a:solidFill>
              </a:defRPr>
            </a:lvl1pPr>
          </a:lstStyle>
          <a:p>
            <a:endParaRPr lang="nl-NL"/>
          </a:p>
        </p:txBody>
      </p:sp>
      <p:sp>
        <p:nvSpPr>
          <p:cNvPr id="5" name="Tijdelijke aanduiding voor titel 1">
            <a:extLst>
              <a:ext uri="{FF2B5EF4-FFF2-40B4-BE49-F238E27FC236}">
                <a16:creationId xmlns:a16="http://schemas.microsoft.com/office/drawing/2014/main" id="{2684EE33-DA4C-49D7-B059-2FD0E6F523DA}"/>
              </a:ext>
            </a:extLst>
          </p:cNvPr>
          <p:cNvSpPr>
            <a:spLocks noGrp="1"/>
          </p:cNvSpPr>
          <p:nvPr>
            <p:ph type="title" hasCustomPrompt="1"/>
          </p:nvPr>
        </p:nvSpPr>
        <p:spPr>
          <a:xfrm>
            <a:off x="3327879" y="593725"/>
            <a:ext cx="5148072" cy="283527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pic>
        <p:nvPicPr>
          <p:cNvPr id="2" name="Graphic 1">
            <a:extLst>
              <a:ext uri="{FF2B5EF4-FFF2-40B4-BE49-F238E27FC236}">
                <a16:creationId xmlns:a16="http://schemas.microsoft.com/office/drawing/2014/main" id="{44A29B3B-7049-B903-AFA7-14D5B4164F5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340114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MCG hoofdingan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ABEC6E2-76A2-4143-A1A5-C5A67EB0E1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2514" t="2400" r="23695" b="2400"/>
          <a:stretch/>
        </p:blipFill>
        <p:spPr>
          <a:xfrm>
            <a:off x="0" y="0"/>
            <a:ext cx="6894594" cy="6858000"/>
          </a:xfrm>
          <a:prstGeom prst="rect">
            <a:avLst/>
          </a:prstGeom>
        </p:spPr>
      </p:pic>
      <p:pic>
        <p:nvPicPr>
          <p:cNvPr id="10" name="Foto">
            <a:extLst>
              <a:ext uri="{FF2B5EF4-FFF2-40B4-BE49-F238E27FC236}">
                <a16:creationId xmlns:a16="http://schemas.microsoft.com/office/drawing/2014/main" id="{938D7EDF-C5EC-4F97-B74E-65FBE8E3F60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38250" y="0"/>
            <a:ext cx="6753225" cy="6858000"/>
          </a:xfrm>
          <a:prstGeom prst="rect">
            <a:avLst/>
          </a:prstGeom>
        </p:spPr>
      </p:pic>
      <p:sp>
        <p:nvSpPr>
          <p:cNvPr id="2" name="Titel">
            <a:extLst>
              <a:ext uri="{FF2B5EF4-FFF2-40B4-BE49-F238E27FC236}">
                <a16:creationId xmlns:a16="http://schemas.microsoft.com/office/drawing/2014/main" id="{3EF05DFF-E160-81D8-185C-A9E1C0928B0F}"/>
              </a:ext>
            </a:extLst>
          </p:cNvPr>
          <p:cNvSpPr>
            <a:spLocks noGrp="1"/>
          </p:cNvSpPr>
          <p:nvPr>
            <p:ph type="title" hasCustomPrompt="1"/>
          </p:nvPr>
        </p:nvSpPr>
        <p:spPr>
          <a:xfrm>
            <a:off x="7137879" y="708025"/>
            <a:ext cx="4758846" cy="190182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6" name="Ondertitel">
            <a:extLst>
              <a:ext uri="{FF2B5EF4-FFF2-40B4-BE49-F238E27FC236}">
                <a16:creationId xmlns:a16="http://schemas.microsoft.com/office/drawing/2014/main" id="{DA19D30A-8C0B-2CCE-C990-0A359B48F0FE}"/>
              </a:ext>
            </a:extLst>
          </p:cNvPr>
          <p:cNvSpPr>
            <a:spLocks noGrp="1"/>
          </p:cNvSpPr>
          <p:nvPr>
            <p:ph type="subTitle" idx="1"/>
          </p:nvPr>
        </p:nvSpPr>
        <p:spPr>
          <a:xfrm>
            <a:off x="7148115" y="2250282"/>
            <a:ext cx="4410076" cy="1655762"/>
          </a:xfrm>
          <a:prstGeom prst="rect">
            <a:avLst/>
          </a:prstGeom>
        </p:spPr>
        <p:txBody>
          <a:bodyPr/>
          <a:lstStyle>
            <a:lvl1pPr marL="0" indent="0" algn="l">
              <a:buNone/>
              <a:defRPr sz="2400" b="0">
                <a:solidFill>
                  <a:srgbClr val="00318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descr="Afbeelding met Lettertype, Graphics, tekst, grafische vormgeving&#10;&#10;Automatisch gegenereerde beschrijving">
            <a:extLst>
              <a:ext uri="{FF2B5EF4-FFF2-40B4-BE49-F238E27FC236}">
                <a16:creationId xmlns:a16="http://schemas.microsoft.com/office/drawing/2014/main" id="{463A8B24-E5FF-575C-E7F3-17ED6A0C392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Tree>
    <p:extLst>
      <p:ext uri="{BB962C8B-B14F-4D97-AF65-F5344CB8AC3E}">
        <p14:creationId xmlns:p14="http://schemas.microsoft.com/office/powerpoint/2010/main" val="234353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org 2">
    <p:spTree>
      <p:nvGrpSpPr>
        <p:cNvPr id="1" name=""/>
        <p:cNvGrpSpPr/>
        <p:nvPr/>
      </p:nvGrpSpPr>
      <p:grpSpPr>
        <a:xfrm>
          <a:off x="0" y="0"/>
          <a:ext cx="0" cy="0"/>
          <a:chOff x="0" y="0"/>
          <a:chExt cx="0" cy="0"/>
        </a:xfrm>
      </p:grpSpPr>
      <p:pic>
        <p:nvPicPr>
          <p:cNvPr id="9" name="Foto">
            <a:extLst>
              <a:ext uri="{FF2B5EF4-FFF2-40B4-BE49-F238E27FC236}">
                <a16:creationId xmlns:a16="http://schemas.microsoft.com/office/drawing/2014/main" id="{9ABEC6E2-76A2-4143-A1A5-C5A67EB0E1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0668" t="2411" b="2411"/>
          <a:stretch/>
        </p:blipFill>
        <p:spPr>
          <a:xfrm>
            <a:off x="0" y="0"/>
            <a:ext cx="7493508" cy="6858000"/>
          </a:xfrm>
          <a:prstGeom prst="rect">
            <a:avLst/>
          </a:prstGeom>
        </p:spPr>
      </p:pic>
      <p:sp>
        <p:nvSpPr>
          <p:cNvPr id="11" name="Naam / afdeling">
            <a:extLst>
              <a:ext uri="{FF2B5EF4-FFF2-40B4-BE49-F238E27FC236}">
                <a16:creationId xmlns:a16="http://schemas.microsoft.com/office/drawing/2014/main" id="{0A4ABE56-E390-46D5-BED0-84444218E719}"/>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003183"/>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sp>
        <p:nvSpPr>
          <p:cNvPr id="10" name="Datum">
            <a:extLst>
              <a:ext uri="{FF2B5EF4-FFF2-40B4-BE49-F238E27FC236}">
                <a16:creationId xmlns:a16="http://schemas.microsoft.com/office/drawing/2014/main" id="{2C5E0B3C-8B83-4B80-9A7E-AF70DABEFDA7}"/>
              </a:ext>
            </a:extLst>
          </p:cNvPr>
          <p:cNvSpPr>
            <a:spLocks noGrp="1"/>
          </p:cNvSpPr>
          <p:nvPr>
            <p:ph type="dt" sz="half" idx="2"/>
          </p:nvPr>
        </p:nvSpPr>
        <p:spPr>
          <a:xfrm>
            <a:off x="165578" y="5870575"/>
            <a:ext cx="1510821"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pic>
        <p:nvPicPr>
          <p:cNvPr id="12" name="Foto">
            <a:extLst>
              <a:ext uri="{FF2B5EF4-FFF2-40B4-BE49-F238E27FC236}">
                <a16:creationId xmlns:a16="http://schemas.microsoft.com/office/drawing/2014/main" id="{D32CA3FB-87CD-4819-A14E-E31BEE85632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16913" y="0"/>
            <a:ext cx="6753225" cy="6858000"/>
          </a:xfrm>
          <a:prstGeom prst="rect">
            <a:avLst/>
          </a:prstGeom>
        </p:spPr>
      </p:pic>
      <p:sp>
        <p:nvSpPr>
          <p:cNvPr id="5" name="Titel">
            <a:extLst>
              <a:ext uri="{FF2B5EF4-FFF2-40B4-BE49-F238E27FC236}">
                <a16:creationId xmlns:a16="http://schemas.microsoft.com/office/drawing/2014/main" id="{2684EE33-DA4C-49D7-B059-2FD0E6F523DA}"/>
              </a:ext>
            </a:extLst>
          </p:cNvPr>
          <p:cNvSpPr>
            <a:spLocks noGrp="1"/>
          </p:cNvSpPr>
          <p:nvPr>
            <p:ph type="title" hasCustomPrompt="1"/>
          </p:nvPr>
        </p:nvSpPr>
        <p:spPr>
          <a:xfrm>
            <a:off x="7137879" y="708025"/>
            <a:ext cx="4758846" cy="190182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14" name="Ondertitel">
            <a:extLst>
              <a:ext uri="{FF2B5EF4-FFF2-40B4-BE49-F238E27FC236}">
                <a16:creationId xmlns:a16="http://schemas.microsoft.com/office/drawing/2014/main" id="{9B87CCFF-1F00-44E9-AFA0-1485C3157511}"/>
              </a:ext>
            </a:extLst>
          </p:cNvPr>
          <p:cNvSpPr>
            <a:spLocks noGrp="1"/>
          </p:cNvSpPr>
          <p:nvPr>
            <p:ph type="subTitle" idx="1"/>
          </p:nvPr>
        </p:nvSpPr>
        <p:spPr>
          <a:xfrm>
            <a:off x="7148115" y="2250282"/>
            <a:ext cx="4410076" cy="1655762"/>
          </a:xfrm>
          <a:prstGeom prst="rect">
            <a:avLst/>
          </a:prstGeom>
        </p:spPr>
        <p:txBody>
          <a:bodyPr/>
          <a:lstStyle>
            <a:lvl1pPr marL="342900" indent="-342900" algn="l">
              <a:buClr>
                <a:srgbClr val="FF7D00"/>
              </a:buClr>
              <a:buFont typeface="Arial" panose="020B0604020202020204" pitchFamily="34" charset="0"/>
              <a:buChar char="•"/>
              <a:defRPr sz="2400" b="0">
                <a:solidFill>
                  <a:srgbClr val="00318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2" name="Afbeelding 1" descr="Afbeelding met Lettertype, Graphics, tekst, grafische vormgeving&#10;&#10;Automatisch gegenereerde beschrijving">
            <a:extLst>
              <a:ext uri="{FF2B5EF4-FFF2-40B4-BE49-F238E27FC236}">
                <a16:creationId xmlns:a16="http://schemas.microsoft.com/office/drawing/2014/main" id="{83B69F6C-A516-D53C-8F2C-26BCDF0A3A89}"/>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Tree>
    <p:extLst>
      <p:ext uri="{BB962C8B-B14F-4D97-AF65-F5344CB8AC3E}">
        <p14:creationId xmlns:p14="http://schemas.microsoft.com/office/powerpoint/2010/main" val="1530624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org">
    <p:spTree>
      <p:nvGrpSpPr>
        <p:cNvPr id="1" name=""/>
        <p:cNvGrpSpPr/>
        <p:nvPr/>
      </p:nvGrpSpPr>
      <p:grpSpPr>
        <a:xfrm>
          <a:off x="0" y="0"/>
          <a:ext cx="0" cy="0"/>
          <a:chOff x="0" y="0"/>
          <a:chExt cx="0" cy="0"/>
        </a:xfrm>
      </p:grpSpPr>
      <p:pic>
        <p:nvPicPr>
          <p:cNvPr id="3" name="Afbeelding 2" descr="Afbeelding met boom, buiten, gras, lucht&#10;&#10;Automatisch gegenereerde beschrijving">
            <a:extLst>
              <a:ext uri="{FF2B5EF4-FFF2-40B4-BE49-F238E27FC236}">
                <a16:creationId xmlns:a16="http://schemas.microsoft.com/office/drawing/2014/main" id="{501F9D43-27F0-F0BB-5558-0E1DB2826F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6842604" cy="6858000"/>
          </a:xfrm>
          <a:prstGeom prst="rect">
            <a:avLst/>
          </a:prstGeom>
        </p:spPr>
      </p:pic>
      <p:sp>
        <p:nvSpPr>
          <p:cNvPr id="11" name="Naam / afdeling">
            <a:extLst>
              <a:ext uri="{FF2B5EF4-FFF2-40B4-BE49-F238E27FC236}">
                <a16:creationId xmlns:a16="http://schemas.microsoft.com/office/drawing/2014/main" id="{0A4ABE56-E390-46D5-BED0-84444218E719}"/>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003183"/>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sp>
        <p:nvSpPr>
          <p:cNvPr id="10" name="Datum">
            <a:extLst>
              <a:ext uri="{FF2B5EF4-FFF2-40B4-BE49-F238E27FC236}">
                <a16:creationId xmlns:a16="http://schemas.microsoft.com/office/drawing/2014/main" id="{2C5E0B3C-8B83-4B80-9A7E-AF70DABEFDA7}"/>
              </a:ext>
            </a:extLst>
          </p:cNvPr>
          <p:cNvSpPr>
            <a:spLocks noGrp="1"/>
          </p:cNvSpPr>
          <p:nvPr>
            <p:ph type="dt" sz="half" idx="2"/>
          </p:nvPr>
        </p:nvSpPr>
        <p:spPr>
          <a:xfrm>
            <a:off x="165578" y="5870575"/>
            <a:ext cx="1388901"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pic>
        <p:nvPicPr>
          <p:cNvPr id="6" name="Foto">
            <a:extLst>
              <a:ext uri="{FF2B5EF4-FFF2-40B4-BE49-F238E27FC236}">
                <a16:creationId xmlns:a16="http://schemas.microsoft.com/office/drawing/2014/main" id="{1A026B47-B7C0-C0B9-4067-9F6FFCDCE5B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16913" y="0"/>
            <a:ext cx="6753225" cy="6858000"/>
          </a:xfrm>
          <a:prstGeom prst="rect">
            <a:avLst/>
          </a:prstGeom>
        </p:spPr>
      </p:pic>
      <p:sp>
        <p:nvSpPr>
          <p:cNvPr id="5" name="Titel">
            <a:extLst>
              <a:ext uri="{FF2B5EF4-FFF2-40B4-BE49-F238E27FC236}">
                <a16:creationId xmlns:a16="http://schemas.microsoft.com/office/drawing/2014/main" id="{2684EE33-DA4C-49D7-B059-2FD0E6F523DA}"/>
              </a:ext>
            </a:extLst>
          </p:cNvPr>
          <p:cNvSpPr>
            <a:spLocks noGrp="1"/>
          </p:cNvSpPr>
          <p:nvPr>
            <p:ph type="title" hasCustomPrompt="1"/>
          </p:nvPr>
        </p:nvSpPr>
        <p:spPr>
          <a:xfrm>
            <a:off x="7137879" y="708025"/>
            <a:ext cx="4758846" cy="190182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14" name="Ondertitel">
            <a:extLst>
              <a:ext uri="{FF2B5EF4-FFF2-40B4-BE49-F238E27FC236}">
                <a16:creationId xmlns:a16="http://schemas.microsoft.com/office/drawing/2014/main" id="{9B87CCFF-1F00-44E9-AFA0-1485C3157511}"/>
              </a:ext>
            </a:extLst>
          </p:cNvPr>
          <p:cNvSpPr>
            <a:spLocks noGrp="1"/>
          </p:cNvSpPr>
          <p:nvPr>
            <p:ph type="subTitle" idx="1"/>
          </p:nvPr>
        </p:nvSpPr>
        <p:spPr>
          <a:xfrm>
            <a:off x="7148115" y="2250282"/>
            <a:ext cx="4410076" cy="1655762"/>
          </a:xfrm>
          <a:prstGeom prst="rect">
            <a:avLst/>
          </a:prstGeom>
        </p:spPr>
        <p:txBody>
          <a:bodyPr/>
          <a:lstStyle>
            <a:lvl1pPr marL="0" indent="0" algn="l">
              <a:buNone/>
              <a:defRPr sz="2400" b="0">
                <a:solidFill>
                  <a:srgbClr val="00318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2" name="Afbeelding 1" descr="Afbeelding met Lettertype, Graphics, tekst, grafische vormgeving&#10;&#10;Automatisch gegenereerde beschrijving">
            <a:extLst>
              <a:ext uri="{FF2B5EF4-FFF2-40B4-BE49-F238E27FC236}">
                <a16:creationId xmlns:a16="http://schemas.microsoft.com/office/drawing/2014/main" id="{5BA2FC2E-FA00-E722-B20D-B37B3515D14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Tree>
    <p:extLst>
      <p:ext uri="{BB962C8B-B14F-4D97-AF65-F5344CB8AC3E}">
        <p14:creationId xmlns:p14="http://schemas.microsoft.com/office/powerpoint/2010/main" val="32017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derzoek">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9FCD85-0A05-48CD-BA15-5C813ACAE23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7835" r="42225" b="7835"/>
          <a:stretch/>
        </p:blipFill>
        <p:spPr>
          <a:xfrm>
            <a:off x="0" y="0"/>
            <a:ext cx="7043928" cy="6858000"/>
          </a:xfrm>
          <a:prstGeom prst="rect">
            <a:avLst/>
          </a:prstGeom>
          <a:scene3d>
            <a:camera prst="orthographicFront">
              <a:rot lat="0" lon="0" rev="0"/>
            </a:camera>
            <a:lightRig rig="threePt" dir="t"/>
          </a:scene3d>
        </p:spPr>
      </p:pic>
      <p:sp>
        <p:nvSpPr>
          <p:cNvPr id="3" name="Tijdelijke aanduiding voor voettekst 2">
            <a:extLst>
              <a:ext uri="{FF2B5EF4-FFF2-40B4-BE49-F238E27FC236}">
                <a16:creationId xmlns:a16="http://schemas.microsoft.com/office/drawing/2014/main" id="{A90A633F-6546-4278-AEE2-3853D559EFB6}"/>
              </a:ext>
            </a:extLst>
          </p:cNvPr>
          <p:cNvSpPr>
            <a:spLocks noGrp="1"/>
          </p:cNvSpPr>
          <p:nvPr>
            <p:ph type="ftr" sz="quarter" idx="10"/>
          </p:nvPr>
        </p:nvSpPr>
        <p:spPr>
          <a:xfrm>
            <a:off x="1270479" y="5870575"/>
            <a:ext cx="4114800" cy="365125"/>
          </a:xfrm>
          <a:prstGeom prst="rect">
            <a:avLst/>
          </a:prstGeom>
        </p:spPr>
        <p:txBody>
          <a:bodyPr/>
          <a:lstStyle/>
          <a:p>
            <a:r>
              <a:rPr lang="nl-NL"/>
              <a:t>University Medical Center Groningen - Robin Ottjes</a:t>
            </a:r>
          </a:p>
        </p:txBody>
      </p:sp>
      <p:pic>
        <p:nvPicPr>
          <p:cNvPr id="9" name="Foto">
            <a:extLst>
              <a:ext uri="{FF2B5EF4-FFF2-40B4-BE49-F238E27FC236}">
                <a16:creationId xmlns:a16="http://schemas.microsoft.com/office/drawing/2014/main" id="{84A1C80F-4D74-4399-A7A8-85CBABA6AC3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38250" y="-9144"/>
            <a:ext cx="6753225" cy="6858000"/>
          </a:xfrm>
          <a:prstGeom prst="rect">
            <a:avLst/>
          </a:prstGeom>
        </p:spPr>
      </p:pic>
      <p:sp>
        <p:nvSpPr>
          <p:cNvPr id="2" name="Titel">
            <a:extLst>
              <a:ext uri="{FF2B5EF4-FFF2-40B4-BE49-F238E27FC236}">
                <a16:creationId xmlns:a16="http://schemas.microsoft.com/office/drawing/2014/main" id="{BFF1F873-7949-7432-D8C5-D1FE76FBBC5D}"/>
              </a:ext>
            </a:extLst>
          </p:cNvPr>
          <p:cNvSpPr>
            <a:spLocks noGrp="1"/>
          </p:cNvSpPr>
          <p:nvPr>
            <p:ph type="title" hasCustomPrompt="1"/>
          </p:nvPr>
        </p:nvSpPr>
        <p:spPr>
          <a:xfrm>
            <a:off x="7137879" y="708025"/>
            <a:ext cx="4758846" cy="1901825"/>
          </a:xfrm>
          <a:prstGeom prst="rect">
            <a:avLst/>
          </a:prstGeom>
        </p:spPr>
        <p:txBody>
          <a:bodyPr vert="horz" lIns="91440" tIns="45720" rIns="91440" bIns="45720" rtlCol="0" anchor="ctr">
            <a:normAutofit/>
          </a:bodyPr>
          <a:lstStyle>
            <a:lvl1pPr>
              <a:defRPr>
                <a:solidFill>
                  <a:srgbClr val="003183"/>
                </a:solidFill>
                <a:effectLst/>
              </a:defRPr>
            </a:lvl1pPr>
          </a:lstStyle>
          <a:p>
            <a:r>
              <a:rPr lang="nl-NL"/>
              <a:t>Klik om stijl </a:t>
            </a:r>
            <a:br>
              <a:rPr lang="nl-NL"/>
            </a:br>
            <a:r>
              <a:rPr lang="nl-NL"/>
              <a:t>te bewerken</a:t>
            </a:r>
          </a:p>
        </p:txBody>
      </p:sp>
      <p:sp>
        <p:nvSpPr>
          <p:cNvPr id="7" name="Ondertitel">
            <a:extLst>
              <a:ext uri="{FF2B5EF4-FFF2-40B4-BE49-F238E27FC236}">
                <a16:creationId xmlns:a16="http://schemas.microsoft.com/office/drawing/2014/main" id="{CCB4C8C0-1F51-4C7C-442D-534139207E17}"/>
              </a:ext>
            </a:extLst>
          </p:cNvPr>
          <p:cNvSpPr>
            <a:spLocks noGrp="1"/>
          </p:cNvSpPr>
          <p:nvPr>
            <p:ph type="subTitle" idx="1"/>
          </p:nvPr>
        </p:nvSpPr>
        <p:spPr>
          <a:xfrm>
            <a:off x="7148115" y="2250282"/>
            <a:ext cx="4410076" cy="1655762"/>
          </a:xfrm>
          <a:prstGeom prst="rect">
            <a:avLst/>
          </a:prstGeom>
        </p:spPr>
        <p:txBody>
          <a:bodyPr/>
          <a:lstStyle>
            <a:lvl1pPr marL="0" indent="0" algn="l">
              <a:buNone/>
              <a:defRPr sz="2400" b="0">
                <a:solidFill>
                  <a:srgbClr val="00318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descr="Afbeelding met Lettertype, Graphics, tekst, grafische vormgeving&#10;&#10;Automatisch gegenereerde beschrijving">
            <a:extLst>
              <a:ext uri="{FF2B5EF4-FFF2-40B4-BE49-F238E27FC236}">
                <a16:creationId xmlns:a16="http://schemas.microsoft.com/office/drawing/2014/main" id="{984353F0-3631-0C89-7EA7-AA290F56CF5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
        <p:nvSpPr>
          <p:cNvPr id="5" name="Datum">
            <a:extLst>
              <a:ext uri="{FF2B5EF4-FFF2-40B4-BE49-F238E27FC236}">
                <a16:creationId xmlns:a16="http://schemas.microsoft.com/office/drawing/2014/main" id="{8D2AC4E3-B84F-6211-5613-E07282FAA748}"/>
              </a:ext>
            </a:extLst>
          </p:cNvPr>
          <p:cNvSpPr>
            <a:spLocks noGrp="1"/>
          </p:cNvSpPr>
          <p:nvPr>
            <p:ph type="dt" sz="half" idx="2"/>
          </p:nvPr>
        </p:nvSpPr>
        <p:spPr>
          <a:xfrm>
            <a:off x="165578" y="5870575"/>
            <a:ext cx="1388901"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spTree>
    <p:extLst>
      <p:ext uri="{BB962C8B-B14F-4D97-AF65-F5344CB8AC3E}">
        <p14:creationId xmlns:p14="http://schemas.microsoft.com/office/powerpoint/2010/main" val="142911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image" Target="../media/image9.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svg"/><Relationship Id="rId5" Type="http://schemas.openxmlformats.org/officeDocument/2006/relationships/slideLayout" Target="../slideLayouts/slideLayout20.xml"/><Relationship Id="rId10"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D20F2387-C557-4839-9BB4-2BEBB627F5CE}"/>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9" name="Tijdelijke aanduiding voor titel 1">
            <a:extLst>
              <a:ext uri="{FF2B5EF4-FFF2-40B4-BE49-F238E27FC236}">
                <a16:creationId xmlns:a16="http://schemas.microsoft.com/office/drawing/2014/main" id="{68073E58-A999-450C-996A-6D048FACF3E4}"/>
              </a:ext>
            </a:extLst>
          </p:cNvPr>
          <p:cNvSpPr>
            <a:spLocks noGrp="1"/>
          </p:cNvSpPr>
          <p:nvPr>
            <p:ph type="title"/>
          </p:nvPr>
        </p:nvSpPr>
        <p:spPr>
          <a:xfrm>
            <a:off x="5385279" y="1517650"/>
            <a:ext cx="4155187" cy="2835275"/>
          </a:xfrm>
          <a:prstGeom prst="rect">
            <a:avLst/>
          </a:prstGeom>
        </p:spPr>
        <p:txBody>
          <a:bodyPr vert="horz" lIns="91440" tIns="45720" rIns="91440" bIns="45720" rtlCol="0" anchor="ctr">
            <a:normAutofit/>
          </a:bodyPr>
          <a:lstStyle/>
          <a:p>
            <a:r>
              <a:rPr lang="nl-NL"/>
              <a:t>Klik om stijl te bewerken</a:t>
            </a:r>
          </a:p>
        </p:txBody>
      </p:sp>
      <p:sp>
        <p:nvSpPr>
          <p:cNvPr id="12" name="Tijdelijke aanduiding voor datum 3">
            <a:extLst>
              <a:ext uri="{FF2B5EF4-FFF2-40B4-BE49-F238E27FC236}">
                <a16:creationId xmlns:a16="http://schemas.microsoft.com/office/drawing/2014/main" id="{79A26040-2792-4D15-8977-5C04534964CF}"/>
              </a:ext>
            </a:extLst>
          </p:cNvPr>
          <p:cNvSpPr>
            <a:spLocks noGrp="1"/>
          </p:cNvSpPr>
          <p:nvPr>
            <p:ph type="dt" sz="half" idx="2"/>
          </p:nvPr>
        </p:nvSpPr>
        <p:spPr>
          <a:xfrm>
            <a:off x="165578" y="5870575"/>
            <a:ext cx="1358421"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sp>
        <p:nvSpPr>
          <p:cNvPr id="13" name="Tijdelijke aanduiding voor voettekst 4">
            <a:extLst>
              <a:ext uri="{FF2B5EF4-FFF2-40B4-BE49-F238E27FC236}">
                <a16:creationId xmlns:a16="http://schemas.microsoft.com/office/drawing/2014/main" id="{5B1436B5-1B9B-4C5C-AD7E-2491251FB0AC}"/>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003183"/>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pic>
        <p:nvPicPr>
          <p:cNvPr id="2" name="Graphic 1">
            <a:extLst>
              <a:ext uri="{FF2B5EF4-FFF2-40B4-BE49-F238E27FC236}">
                <a16:creationId xmlns:a16="http://schemas.microsoft.com/office/drawing/2014/main" id="{ABC7964D-CBFD-7C63-D6ED-A479BFB35336}"/>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1220747683"/>
      </p:ext>
    </p:extLst>
  </p:cSld>
  <p:clrMap bg1="lt1" tx1="dk1" bg2="lt2" tx2="dk2" accent1="accent1" accent2="accent2" accent3="accent3" accent4="accent4" accent5="accent5" accent6="accent6" hlink="hlink" folHlink="folHlink"/>
  <p:sldLayoutIdLst>
    <p:sldLayoutId id="2147483741" r:id="rId1"/>
    <p:sldLayoutId id="2147483730" r:id="rId2"/>
    <p:sldLayoutId id="2147483744" r:id="rId3"/>
    <p:sldLayoutId id="2147483743" r:id="rId4"/>
    <p:sldLayoutId id="2147483745" r:id="rId5"/>
  </p:sldLayoutIdLst>
  <p:hf hdr="0" dt="0"/>
  <p:txStyles>
    <p:titleStyle>
      <a:lvl1pPr algn="l" defTabSz="914400" rtl="0" eaLnBrk="1" latinLnBrk="0" hangingPunct="1">
        <a:lnSpc>
          <a:spcPct val="90000"/>
        </a:lnSpc>
        <a:spcBef>
          <a:spcPct val="0"/>
        </a:spcBef>
        <a:buNone/>
        <a:defRPr sz="4400" b="1" kern="1200">
          <a:solidFill>
            <a:srgbClr val="003183"/>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4B847E5-5EEA-4D23-979B-FC1FF0EB38C3}"/>
              </a:ext>
            </a:extLst>
          </p:cNvPr>
          <p:cNvSpPr/>
          <p:nvPr userDrawn="1"/>
        </p:nvSpPr>
        <p:spPr>
          <a:xfrm>
            <a:off x="6438900" y="0"/>
            <a:ext cx="57531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oettekst 4">
            <a:extLst>
              <a:ext uri="{FF2B5EF4-FFF2-40B4-BE49-F238E27FC236}">
                <a16:creationId xmlns:a16="http://schemas.microsoft.com/office/drawing/2014/main" id="{5B1436B5-1B9B-4C5C-AD7E-2491251FB0AC}"/>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003183"/>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pic>
        <p:nvPicPr>
          <p:cNvPr id="7" name="Foto">
            <a:extLst>
              <a:ext uri="{FF2B5EF4-FFF2-40B4-BE49-F238E27FC236}">
                <a16:creationId xmlns:a16="http://schemas.microsoft.com/office/drawing/2014/main" id="{082402A7-3EA7-49CF-9A42-A44436246C6D}"/>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1238250" y="0"/>
            <a:ext cx="6753225" cy="6858000"/>
          </a:xfrm>
          <a:prstGeom prst="rect">
            <a:avLst/>
          </a:prstGeom>
        </p:spPr>
      </p:pic>
      <p:sp>
        <p:nvSpPr>
          <p:cNvPr id="9" name="Tijdelijke aanduiding voor titel 1">
            <a:extLst>
              <a:ext uri="{FF2B5EF4-FFF2-40B4-BE49-F238E27FC236}">
                <a16:creationId xmlns:a16="http://schemas.microsoft.com/office/drawing/2014/main" id="{68073E58-A999-450C-996A-6D048FACF3E4}"/>
              </a:ext>
            </a:extLst>
          </p:cNvPr>
          <p:cNvSpPr>
            <a:spLocks noGrp="1"/>
          </p:cNvSpPr>
          <p:nvPr>
            <p:ph type="title"/>
          </p:nvPr>
        </p:nvSpPr>
        <p:spPr>
          <a:xfrm>
            <a:off x="6169913" y="1624994"/>
            <a:ext cx="4155187" cy="2835275"/>
          </a:xfrm>
          <a:prstGeom prst="rect">
            <a:avLst/>
          </a:prstGeom>
        </p:spPr>
        <p:txBody>
          <a:bodyPr vert="horz" lIns="91440" tIns="45720" rIns="91440" bIns="45720" rtlCol="0" anchor="ctr">
            <a:normAutofit/>
          </a:bodyPr>
          <a:lstStyle/>
          <a:p>
            <a:r>
              <a:rPr lang="nl-NL"/>
              <a:t>Klik om stijl te bewerken</a:t>
            </a:r>
          </a:p>
        </p:txBody>
      </p:sp>
      <p:pic>
        <p:nvPicPr>
          <p:cNvPr id="3" name="Graphic 2">
            <a:extLst>
              <a:ext uri="{FF2B5EF4-FFF2-40B4-BE49-F238E27FC236}">
                <a16:creationId xmlns:a16="http://schemas.microsoft.com/office/drawing/2014/main" id="{2D10763F-6EA2-018E-6F7B-2725F30E908C}"/>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18954" y="6199632"/>
            <a:ext cx="1178966" cy="245618"/>
          </a:xfrm>
          <a:prstGeom prst="rect">
            <a:avLst/>
          </a:prstGeom>
        </p:spPr>
      </p:pic>
      <p:pic>
        <p:nvPicPr>
          <p:cNvPr id="5" name="Afbeelding 4" descr="Afbeelding met Lettertype, Graphics, tekst, grafische vormgeving&#10;&#10;Automatisch gegenereerde beschrijving">
            <a:extLst>
              <a:ext uri="{FF2B5EF4-FFF2-40B4-BE49-F238E27FC236}">
                <a16:creationId xmlns:a16="http://schemas.microsoft.com/office/drawing/2014/main" id="{83D62406-792A-8B8D-8095-58150A0A363C}"/>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6096000" y="6085263"/>
            <a:ext cx="2029230" cy="475752"/>
          </a:xfrm>
          <a:prstGeom prst="rect">
            <a:avLst/>
          </a:prstGeom>
        </p:spPr>
      </p:pic>
    </p:spTree>
    <p:extLst>
      <p:ext uri="{BB962C8B-B14F-4D97-AF65-F5344CB8AC3E}">
        <p14:creationId xmlns:p14="http://schemas.microsoft.com/office/powerpoint/2010/main" val="3169020740"/>
      </p:ext>
    </p:extLst>
  </p:cSld>
  <p:clrMap bg1="lt1" tx1="dk1" bg2="lt2" tx2="dk2" accent1="accent1" accent2="accent2" accent3="accent3" accent4="accent4" accent5="accent5" accent6="accent6" hlink="hlink" folHlink="folHlink"/>
  <p:sldLayoutIdLst>
    <p:sldLayoutId id="2147483766" r:id="rId1"/>
    <p:sldLayoutId id="2147483804" r:id="rId2"/>
    <p:sldLayoutId id="2147483762" r:id="rId3"/>
    <p:sldLayoutId id="2147483763" r:id="rId4"/>
    <p:sldLayoutId id="2147483764" r:id="rId5"/>
    <p:sldLayoutId id="2147483807" r:id="rId6"/>
    <p:sldLayoutId id="2147483805" r:id="rId7"/>
    <p:sldLayoutId id="2147483767" r:id="rId8"/>
    <p:sldLayoutId id="2147483765" r:id="rId9"/>
    <p:sldLayoutId id="2147483808" r:id="rId10"/>
  </p:sldLayoutIdLst>
  <p:hf hdr="0" dt="0"/>
  <p:txStyles>
    <p:titleStyle>
      <a:lvl1pPr algn="l" defTabSz="914400" rtl="0" eaLnBrk="1" latinLnBrk="0" hangingPunct="1">
        <a:lnSpc>
          <a:spcPct val="90000"/>
        </a:lnSpc>
        <a:spcBef>
          <a:spcPct val="0"/>
        </a:spcBef>
        <a:buNone/>
        <a:defRPr sz="4400" b="1" kern="1200">
          <a:solidFill>
            <a:srgbClr val="003183"/>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jdelijke aanduiding voor titel 1">
            <a:extLst>
              <a:ext uri="{FF2B5EF4-FFF2-40B4-BE49-F238E27FC236}">
                <a16:creationId xmlns:a16="http://schemas.microsoft.com/office/drawing/2014/main" id="{68073E58-A999-450C-996A-6D048FACF3E4}"/>
              </a:ext>
            </a:extLst>
          </p:cNvPr>
          <p:cNvSpPr>
            <a:spLocks noGrp="1"/>
          </p:cNvSpPr>
          <p:nvPr>
            <p:ph type="title"/>
          </p:nvPr>
        </p:nvSpPr>
        <p:spPr>
          <a:xfrm>
            <a:off x="6169913" y="1624994"/>
            <a:ext cx="4155187" cy="2835275"/>
          </a:xfrm>
          <a:prstGeom prst="rect">
            <a:avLst/>
          </a:prstGeom>
        </p:spPr>
        <p:txBody>
          <a:bodyPr vert="horz" lIns="91440" tIns="45720" rIns="91440" bIns="45720" rtlCol="0" anchor="ctr">
            <a:normAutofit/>
          </a:bodyPr>
          <a:lstStyle/>
          <a:p>
            <a:r>
              <a:rPr lang="nl-NL"/>
              <a:t>Klik om stijl te bewerken</a:t>
            </a:r>
          </a:p>
        </p:txBody>
      </p:sp>
      <p:pic>
        <p:nvPicPr>
          <p:cNvPr id="10" name="Afbeelding 9">
            <a:extLst>
              <a:ext uri="{FF2B5EF4-FFF2-40B4-BE49-F238E27FC236}">
                <a16:creationId xmlns:a16="http://schemas.microsoft.com/office/drawing/2014/main" id="{D20F2387-C557-4839-9BB4-2BEBB627F5CE}"/>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3407479" y="0"/>
            <a:ext cx="8784521" cy="6858000"/>
          </a:xfrm>
          <a:prstGeom prst="rect">
            <a:avLst/>
          </a:prstGeom>
        </p:spPr>
      </p:pic>
      <p:sp>
        <p:nvSpPr>
          <p:cNvPr id="12" name="Tijdelijke aanduiding voor datum 3">
            <a:extLst>
              <a:ext uri="{FF2B5EF4-FFF2-40B4-BE49-F238E27FC236}">
                <a16:creationId xmlns:a16="http://schemas.microsoft.com/office/drawing/2014/main" id="{79A26040-2792-4D15-8977-5C04534964CF}"/>
              </a:ext>
            </a:extLst>
          </p:cNvPr>
          <p:cNvSpPr>
            <a:spLocks noGrp="1"/>
          </p:cNvSpPr>
          <p:nvPr>
            <p:ph type="dt" sz="half" idx="2"/>
          </p:nvPr>
        </p:nvSpPr>
        <p:spPr>
          <a:xfrm>
            <a:off x="165579" y="5870575"/>
            <a:ext cx="1070384" cy="365125"/>
          </a:xfrm>
          <a:prstGeom prst="rect">
            <a:avLst/>
          </a:prstGeom>
        </p:spPr>
        <p:txBody>
          <a:bodyPr vert="horz" lIns="91440" tIns="45720" rIns="91440" bIns="45720" rtlCol="0" anchor="ctr"/>
          <a:lstStyle>
            <a:lvl1pPr algn="l">
              <a:defRPr sz="1200">
                <a:solidFill>
                  <a:srgbClr val="003183"/>
                </a:solidFill>
                <a:latin typeface="Verdana" panose="020B0604030504040204" pitchFamily="34" charset="0"/>
                <a:ea typeface="Verdana" panose="020B0604030504040204" pitchFamily="34" charset="0"/>
              </a:defRPr>
            </a:lvl1pPr>
          </a:lstStyle>
          <a:p>
            <a:endParaRPr lang="nl-NL"/>
          </a:p>
        </p:txBody>
      </p:sp>
      <p:sp>
        <p:nvSpPr>
          <p:cNvPr id="13" name="Tijdelijke aanduiding voor voettekst 4">
            <a:extLst>
              <a:ext uri="{FF2B5EF4-FFF2-40B4-BE49-F238E27FC236}">
                <a16:creationId xmlns:a16="http://schemas.microsoft.com/office/drawing/2014/main" id="{5B1436B5-1B9B-4C5C-AD7E-2491251FB0AC}"/>
              </a:ext>
            </a:extLst>
          </p:cNvPr>
          <p:cNvSpPr>
            <a:spLocks noGrp="1"/>
          </p:cNvSpPr>
          <p:nvPr>
            <p:ph type="ftr" sz="quarter" idx="3"/>
          </p:nvPr>
        </p:nvSpPr>
        <p:spPr>
          <a:xfrm>
            <a:off x="1270479" y="5870575"/>
            <a:ext cx="4114800" cy="365125"/>
          </a:xfrm>
          <a:prstGeom prst="rect">
            <a:avLst/>
          </a:prstGeom>
        </p:spPr>
        <p:txBody>
          <a:bodyPr vert="horz" lIns="91440" tIns="45720" rIns="91440" bIns="45720" rtlCol="0" anchor="ctr"/>
          <a:lstStyle>
            <a:lvl1pPr algn="l">
              <a:defRPr lang="nl-NL" sz="1200" b="1" kern="1200">
                <a:solidFill>
                  <a:srgbClr val="003183"/>
                </a:solidFill>
                <a:latin typeface="Verdana" panose="020B0604030504040204" pitchFamily="34" charset="0"/>
                <a:ea typeface="Verdana" panose="020B0604030504040204" pitchFamily="34" charset="0"/>
                <a:cs typeface="+mn-cs"/>
              </a:defRPr>
            </a:lvl1pPr>
          </a:lstStyle>
          <a:p>
            <a:r>
              <a:rPr lang="nl-NL"/>
              <a:t>University Medical Center Groningen - Robin Ottjes</a:t>
            </a:r>
          </a:p>
        </p:txBody>
      </p:sp>
      <p:pic>
        <p:nvPicPr>
          <p:cNvPr id="2" name="Graphic 1">
            <a:extLst>
              <a:ext uri="{FF2B5EF4-FFF2-40B4-BE49-F238E27FC236}">
                <a16:creationId xmlns:a16="http://schemas.microsoft.com/office/drawing/2014/main" id="{69E90DBB-42D7-1F22-966A-AD6DD85BD02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18954" y="6199632"/>
            <a:ext cx="1178966" cy="245618"/>
          </a:xfrm>
          <a:prstGeom prst="rect">
            <a:avLst/>
          </a:prstGeom>
        </p:spPr>
      </p:pic>
    </p:spTree>
    <p:extLst>
      <p:ext uri="{BB962C8B-B14F-4D97-AF65-F5344CB8AC3E}">
        <p14:creationId xmlns:p14="http://schemas.microsoft.com/office/powerpoint/2010/main" val="3212015021"/>
      </p:ext>
    </p:extLst>
  </p:cSld>
  <p:clrMap bg1="lt1" tx1="dk1" bg2="lt2" tx2="dk2" accent1="accent1" accent2="accent2" accent3="accent3" accent4="accent4" accent5="accent5" accent6="accent6" hlink="hlink" folHlink="folHlink"/>
  <p:sldLayoutIdLst>
    <p:sldLayoutId id="2147483773" r:id="rId1"/>
    <p:sldLayoutId id="2147483777" r:id="rId2"/>
    <p:sldLayoutId id="2147483775" r:id="rId3"/>
    <p:sldLayoutId id="2147483806" r:id="rId4"/>
    <p:sldLayoutId id="2147483779" r:id="rId5"/>
    <p:sldLayoutId id="2147483776" r:id="rId6"/>
    <p:sldLayoutId id="2147483809" r:id="rId7"/>
  </p:sldLayoutIdLst>
  <p:hf hdr="0" dt="0"/>
  <p:txStyles>
    <p:titleStyle>
      <a:lvl1pPr algn="l" defTabSz="914400" rtl="0" eaLnBrk="1" latinLnBrk="0" hangingPunct="1">
        <a:lnSpc>
          <a:spcPct val="90000"/>
        </a:lnSpc>
        <a:spcBef>
          <a:spcPct val="0"/>
        </a:spcBef>
        <a:buNone/>
        <a:defRPr sz="4400" b="1" kern="1200">
          <a:solidFill>
            <a:srgbClr val="003183"/>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3377AC0-65C7-48B9-ACCA-420426FE8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69E3CD0-1962-4346-9EE7-165EE1012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a:extLst>
              <a:ext uri="{FF2B5EF4-FFF2-40B4-BE49-F238E27FC236}">
                <a16:creationId xmlns:a16="http://schemas.microsoft.com/office/drawing/2014/main" id="{F378BF98-AD04-3B79-6C12-AF29651569BC}"/>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9512531" y="0"/>
            <a:ext cx="2679469" cy="6858000"/>
          </a:xfrm>
          <a:prstGeom prst="rect">
            <a:avLst/>
          </a:prstGeom>
        </p:spPr>
      </p:pic>
    </p:spTree>
    <p:extLst>
      <p:ext uri="{BB962C8B-B14F-4D97-AF65-F5344CB8AC3E}">
        <p14:creationId xmlns:p14="http://schemas.microsoft.com/office/powerpoint/2010/main" val="308206309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dt="0"/>
  <p:txStyles>
    <p:titleStyle>
      <a:lvl1pPr algn="l" defTabSz="914400" rtl="0" eaLnBrk="1" latinLnBrk="0" hangingPunct="1">
        <a:lnSpc>
          <a:spcPct val="90000"/>
        </a:lnSpc>
        <a:spcBef>
          <a:spcPct val="0"/>
        </a:spcBef>
        <a:buNone/>
        <a:defRPr sz="4400" b="1" kern="1200">
          <a:solidFill>
            <a:srgbClr val="003183"/>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FF7D00"/>
        </a:buClr>
        <a:buSzPct val="75000"/>
        <a:buFont typeface="Verdana" panose="020B0604030504040204" pitchFamily="34" charset="0"/>
        <a:buChar char="•"/>
        <a:defRPr sz="2800" kern="1200">
          <a:solidFill>
            <a:srgbClr val="003183"/>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2400" kern="1200">
          <a:solidFill>
            <a:srgbClr val="003183"/>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2000" kern="1200">
          <a:solidFill>
            <a:srgbClr val="003183"/>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1800" kern="1200">
          <a:solidFill>
            <a:srgbClr val="003183"/>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1800" kern="1200">
          <a:solidFill>
            <a:srgbClr val="003183"/>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CB13C7C-9AAE-4832-AF06-29ECE0D27F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nl-NL"/>
          </a:p>
        </p:txBody>
      </p:sp>
      <p:sp>
        <p:nvSpPr>
          <p:cNvPr id="3" name="Tijdelijke aanduiding voor tekst 2">
            <a:extLst>
              <a:ext uri="{FF2B5EF4-FFF2-40B4-BE49-F238E27FC236}">
                <a16:creationId xmlns:a16="http://schemas.microsoft.com/office/drawing/2014/main" id="{D9673104-B77C-4A4D-A28C-477158A8B1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17761695"/>
      </p:ext>
    </p:extLst>
  </p:cSld>
  <p:clrMap bg1="lt1" tx1="dk1" bg2="lt2" tx2="dk2" accent1="accent1" accent2="accent2" accent3="accent3" accent4="accent4" accent5="accent5" accent6="accent6" hlink="hlink" folHlink="folHlink"/>
  <p:sldLayoutIdLst>
    <p:sldLayoutId id="2147483769" r:id="rId1"/>
  </p:sldLayoutIdLst>
  <p:hf hdr="0" dt="0"/>
  <p:txStyles>
    <p:titleStyle>
      <a:lvl1pPr algn="l" defTabSz="914400" rtl="0" eaLnBrk="1" latinLnBrk="0" hangingPunct="1">
        <a:lnSpc>
          <a:spcPct val="90000"/>
        </a:lnSpc>
        <a:spcBef>
          <a:spcPct val="0"/>
        </a:spcBef>
        <a:buNone/>
        <a:defRPr sz="36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hyperlink" Target="https://commons.wikimedia.org/wiki/File:Open_Access_logo_PLoS_white_green.sv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research.rug.nl/" TargetMode="External"/><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r.f.ottjes@umcg.nl"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hyperlink" Target="https://commons.wikimedia.org/wiki/File:Proud_as_a_Peacock.JPG%20&#8211;%20CC-BY-S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hyperlink" Target="https://wiki.lib.sun.ac.za/index.php?title=File:Oa-choice-cartoonmice.jpg" TargetMode="Externa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ytuł 5"/>
          <p:cNvSpPr>
            <a:spLocks noGrp="1"/>
          </p:cNvSpPr>
          <p:nvPr>
            <p:ph type="ctrTitle"/>
          </p:nvPr>
        </p:nvSpPr>
        <p:spPr>
          <a:xfrm>
            <a:off x="1956987" y="1679896"/>
            <a:ext cx="9617499" cy="932675"/>
          </a:xfrm>
        </p:spPr>
        <p:txBody>
          <a:bodyPr anchor="t">
            <a:normAutofit fontScale="90000"/>
          </a:bodyPr>
          <a:lstStyle/>
          <a:p>
            <a:pPr algn="l"/>
            <a:r>
              <a:rPr lang="en-IE" sz="4400" i="1">
                <a:effectLst/>
                <a:latin typeface="inherit"/>
                <a:ea typeface="Times New Roman" panose="02020603050405020304" pitchFamily="18" charset="0"/>
                <a:cs typeface="Calibri" panose="020F0502020204030204" pitchFamily="34" charset="0"/>
              </a:rPr>
              <a:t>Managing and monitoring open access in an institutional CRIS</a:t>
            </a:r>
            <a:r>
              <a:rPr lang="pl-PL" sz="4400" b="1">
                <a:latin typeface="+mn-lt"/>
              </a:rPr>
              <a:t> </a:t>
            </a:r>
            <a:r>
              <a:rPr lang="nl-NL" sz="4400" b="1">
                <a:latin typeface="+mn-lt"/>
              </a:rPr>
              <a:t>: </a:t>
            </a:r>
            <a:r>
              <a:rPr lang="en-IE" sz="4400" i="1">
                <a:effectLst/>
                <a:latin typeface="inherit"/>
                <a:ea typeface="Times New Roman" panose="02020603050405020304" pitchFamily="18" charset="0"/>
                <a:cs typeface="Calibri" panose="020F0502020204030204" pitchFamily="34" charset="0"/>
              </a:rPr>
              <a:t>Experiences of the UMCG in registering nearly 100% open access</a:t>
            </a:r>
            <a:br>
              <a:rPr lang="nl-NL" sz="1600"/>
            </a:br>
            <a:endParaRPr lang="pl-PL" sz="4400"/>
          </a:p>
        </p:txBody>
      </p:sp>
      <p:sp>
        <p:nvSpPr>
          <p:cNvPr id="7" name="Podtytuł 6"/>
          <p:cNvSpPr>
            <a:spLocks noGrp="1"/>
          </p:cNvSpPr>
          <p:nvPr>
            <p:ph type="subTitle" idx="1"/>
          </p:nvPr>
        </p:nvSpPr>
        <p:spPr>
          <a:xfrm>
            <a:off x="1956987" y="3690473"/>
            <a:ext cx="9616945" cy="1789051"/>
          </a:xfrm>
        </p:spPr>
        <p:txBody>
          <a:bodyPr>
            <a:normAutofit/>
          </a:bodyPr>
          <a:lstStyle/>
          <a:p>
            <a:pPr algn="l"/>
            <a:r>
              <a:rPr lang="nl-NL" dirty="0"/>
              <a:t>Robin </a:t>
            </a:r>
            <a:r>
              <a:rPr lang="nl-NL" b="1" dirty="0"/>
              <a:t>Ottjes</a:t>
            </a:r>
            <a:r>
              <a:rPr lang="pl-PL" sz="2000" b="1" baseline="30000" dirty="0"/>
              <a:t>1</a:t>
            </a:r>
            <a:endParaRPr lang="pl-PL" sz="1800" b="1" baseline="30000" dirty="0"/>
          </a:p>
          <a:p>
            <a:pPr algn="l"/>
            <a:endParaRPr lang="pl-PL" sz="1800" b="1" baseline="30000" dirty="0">
              <a:latin typeface="+mj-lt"/>
            </a:endParaRPr>
          </a:p>
          <a:p>
            <a:pPr algn="l"/>
            <a:r>
              <a:rPr lang="pl-PL" sz="2000" b="1" baseline="30000" dirty="0"/>
              <a:t>1</a:t>
            </a:r>
            <a:r>
              <a:rPr lang="pl-PL" sz="2000" b="1" dirty="0"/>
              <a:t> </a:t>
            </a:r>
            <a:r>
              <a:rPr lang="nl-NL" sz="1800" dirty="0" err="1"/>
              <a:t>Medical</a:t>
            </a:r>
            <a:r>
              <a:rPr lang="nl-NL" sz="1800" dirty="0"/>
              <a:t> Library, University </a:t>
            </a:r>
            <a:r>
              <a:rPr lang="nl-NL" sz="1800" dirty="0" err="1"/>
              <a:t>Medical</a:t>
            </a:r>
            <a:r>
              <a:rPr lang="nl-NL" sz="1800" dirty="0"/>
              <a:t> Center Groningen, </a:t>
            </a:r>
            <a:r>
              <a:rPr lang="nl-NL" sz="1800"/>
              <a:t>The Netherlands.</a:t>
            </a:r>
            <a:endParaRPr lang="pl-PL" sz="1800" dirty="0"/>
          </a:p>
          <a:p>
            <a:pPr algn="l"/>
            <a:endParaRPr lang="pl-PL" sz="2000" dirty="0">
              <a:latin typeface="+mj-lt"/>
            </a:endParaRPr>
          </a:p>
        </p:txBody>
      </p:sp>
    </p:spTree>
    <p:extLst>
      <p:ext uri="{BB962C8B-B14F-4D97-AF65-F5344CB8AC3E}">
        <p14:creationId xmlns:p14="http://schemas.microsoft.com/office/powerpoint/2010/main" val="1377645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75BC-BE63-7585-9925-B4BCDFB0D62F}"/>
              </a:ext>
            </a:extLst>
          </p:cNvPr>
          <p:cNvSpPr>
            <a:spLocks noGrp="1"/>
          </p:cNvSpPr>
          <p:nvPr>
            <p:ph type="title"/>
          </p:nvPr>
        </p:nvSpPr>
        <p:spPr>
          <a:xfrm>
            <a:off x="838200" y="365125"/>
            <a:ext cx="10515600" cy="1325563"/>
          </a:xfrm>
        </p:spPr>
        <p:txBody>
          <a:bodyPr anchor="ctr">
            <a:normAutofit/>
          </a:bodyPr>
          <a:lstStyle/>
          <a:p>
            <a:r>
              <a:rPr lang="en-GB"/>
              <a:t>Using our CRIS</a:t>
            </a:r>
            <a:endParaRPr lang="LID4096"/>
          </a:p>
        </p:txBody>
      </p:sp>
      <p:pic>
        <p:nvPicPr>
          <p:cNvPr id="1026" name="Picture 2">
            <a:extLst>
              <a:ext uri="{FF2B5EF4-FFF2-40B4-BE49-F238E27FC236}">
                <a16:creationId xmlns:a16="http://schemas.microsoft.com/office/drawing/2014/main" id="{AFB4C775-8F25-B642-A2F3-01CCF33094A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1082165" y="1683069"/>
            <a:ext cx="2862306" cy="4472354"/>
          </a:xfrm>
          <a:prstGeom prst="rect">
            <a:avLst/>
          </a:prstGeom>
          <a:solidFill>
            <a:srgbClr val="FFFFFF"/>
          </a:solidFill>
        </p:spPr>
      </p:pic>
      <p:sp>
        <p:nvSpPr>
          <p:cNvPr id="3" name="Content Placeholder 2">
            <a:extLst>
              <a:ext uri="{FF2B5EF4-FFF2-40B4-BE49-F238E27FC236}">
                <a16:creationId xmlns:a16="http://schemas.microsoft.com/office/drawing/2014/main" id="{4FFCBCC5-48F0-BB94-3336-ECB7AE3DD054}"/>
              </a:ext>
            </a:extLst>
          </p:cNvPr>
          <p:cNvSpPr>
            <a:spLocks noGrp="1"/>
          </p:cNvSpPr>
          <p:nvPr>
            <p:ph sz="half" idx="2"/>
          </p:nvPr>
        </p:nvSpPr>
        <p:spPr>
          <a:xfrm>
            <a:off x="4139379" y="1734639"/>
            <a:ext cx="6310431" cy="4442324"/>
          </a:xfrm>
        </p:spPr>
        <p:txBody>
          <a:bodyPr>
            <a:normAutofit lnSpcReduction="10000"/>
          </a:bodyPr>
          <a:lstStyle/>
          <a:p>
            <a:r>
              <a:rPr lang="en-GB"/>
              <a:t>In 2017 project for ‘Green open access’</a:t>
            </a:r>
          </a:p>
          <a:p>
            <a:endParaRPr lang="en-GB"/>
          </a:p>
          <a:p>
            <a:endParaRPr lang="en-GB"/>
          </a:p>
          <a:p>
            <a:r>
              <a:rPr lang="en-GB"/>
              <a:t>“Author accepted manuscript” in our CRIS</a:t>
            </a:r>
          </a:p>
          <a:p>
            <a:endParaRPr lang="en-GB"/>
          </a:p>
          <a:p>
            <a:endParaRPr lang="en-GB"/>
          </a:p>
          <a:p>
            <a:r>
              <a:rPr lang="en-GB"/>
              <a:t>Not mandatory. Dependent on researchers</a:t>
            </a:r>
          </a:p>
          <a:p>
            <a:endParaRPr lang="en-GB" sz="2400"/>
          </a:p>
        </p:txBody>
      </p:sp>
      <p:sp>
        <p:nvSpPr>
          <p:cNvPr id="7" name="TextBox 6">
            <a:extLst>
              <a:ext uri="{FF2B5EF4-FFF2-40B4-BE49-F238E27FC236}">
                <a16:creationId xmlns:a16="http://schemas.microsoft.com/office/drawing/2014/main" id="{6E40BDEF-A525-7ACB-89A6-855E57632350}"/>
              </a:ext>
            </a:extLst>
          </p:cNvPr>
          <p:cNvSpPr txBox="1"/>
          <p:nvPr/>
        </p:nvSpPr>
        <p:spPr>
          <a:xfrm>
            <a:off x="478859" y="6430403"/>
            <a:ext cx="718681" cy="276999"/>
          </a:xfrm>
          <a:prstGeom prst="rect">
            <a:avLst/>
          </a:prstGeom>
          <a:noFill/>
        </p:spPr>
        <p:txBody>
          <a:bodyPr wrap="square" rtlCol="0">
            <a:spAutoFit/>
          </a:bodyPr>
          <a:lstStyle/>
          <a:p>
            <a:r>
              <a:rPr lang="nl-NL" sz="1200">
                <a:hlinkClick r:id="rId4"/>
              </a:rPr>
              <a:t>Source</a:t>
            </a:r>
            <a:endParaRPr lang="nl-NL" sz="1200"/>
          </a:p>
        </p:txBody>
      </p:sp>
    </p:spTree>
    <p:extLst>
      <p:ext uri="{BB962C8B-B14F-4D97-AF65-F5344CB8AC3E}">
        <p14:creationId xmlns:p14="http://schemas.microsoft.com/office/powerpoint/2010/main" val="1228949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99079-FB01-0740-0456-3BE090E8D6C9}"/>
              </a:ext>
            </a:extLst>
          </p:cNvPr>
          <p:cNvSpPr>
            <a:spLocks noGrp="1"/>
          </p:cNvSpPr>
          <p:nvPr>
            <p:ph type="title"/>
          </p:nvPr>
        </p:nvSpPr>
        <p:spPr>
          <a:xfrm>
            <a:off x="838200" y="365125"/>
            <a:ext cx="10515600" cy="1325563"/>
          </a:xfrm>
        </p:spPr>
        <p:txBody>
          <a:bodyPr anchor="ctr">
            <a:normAutofit/>
          </a:bodyPr>
          <a:lstStyle/>
          <a:p>
            <a:r>
              <a:rPr lang="en-GB"/>
              <a:t>How to get the AAM?</a:t>
            </a:r>
            <a:endParaRPr lang="LID4096"/>
          </a:p>
        </p:txBody>
      </p:sp>
      <p:sp>
        <p:nvSpPr>
          <p:cNvPr id="6" name="Text Placeholder 5">
            <a:extLst>
              <a:ext uri="{FF2B5EF4-FFF2-40B4-BE49-F238E27FC236}">
                <a16:creationId xmlns:a16="http://schemas.microsoft.com/office/drawing/2014/main" id="{CBF24A58-E3C2-03DF-424D-D972E3EE3330}"/>
              </a:ext>
            </a:extLst>
          </p:cNvPr>
          <p:cNvSpPr>
            <a:spLocks noGrp="1"/>
          </p:cNvSpPr>
          <p:nvPr>
            <p:ph sz="half" idx="1"/>
          </p:nvPr>
        </p:nvSpPr>
        <p:spPr>
          <a:xfrm>
            <a:off x="838200" y="1825625"/>
            <a:ext cx="5181600" cy="4351338"/>
          </a:xfrm>
        </p:spPr>
        <p:txBody>
          <a:bodyPr>
            <a:normAutofit/>
          </a:bodyPr>
          <a:lstStyle/>
          <a:p>
            <a:endParaRPr lang="en-GB"/>
          </a:p>
          <a:p>
            <a:r>
              <a:rPr lang="en-GB"/>
              <a:t>A form on the website.</a:t>
            </a:r>
          </a:p>
          <a:p>
            <a:endParaRPr lang="en-GB"/>
          </a:p>
          <a:p>
            <a:r>
              <a:rPr lang="en-GB"/>
              <a:t>Emailing researchers directly.</a:t>
            </a:r>
          </a:p>
          <a:p>
            <a:endParaRPr lang="en-GB"/>
          </a:p>
          <a:p>
            <a:r>
              <a:rPr lang="en-GB" noProof="0"/>
              <a:t>Labor </a:t>
            </a:r>
            <a:r>
              <a:rPr lang="en-GB"/>
              <a:t>intensive!</a:t>
            </a:r>
            <a:endParaRPr lang="LID4096"/>
          </a:p>
        </p:txBody>
      </p:sp>
      <p:pic>
        <p:nvPicPr>
          <p:cNvPr id="8" name="Content Placeholder 7">
            <a:extLst>
              <a:ext uri="{FF2B5EF4-FFF2-40B4-BE49-F238E27FC236}">
                <a16:creationId xmlns:a16="http://schemas.microsoft.com/office/drawing/2014/main" id="{30F4D314-CBB3-F55F-DC58-C35C82AA092D}"/>
              </a:ext>
            </a:extLst>
          </p:cNvPr>
          <p:cNvPicPr>
            <a:picLocks noGrp="1" noChangeAspect="1"/>
          </p:cNvPicPr>
          <p:nvPr>
            <p:ph sz="half" idx="2"/>
          </p:nvPr>
        </p:nvPicPr>
        <p:blipFill>
          <a:blip r:embed="rId2"/>
          <a:stretch>
            <a:fillRect/>
          </a:stretch>
        </p:blipFill>
        <p:spPr>
          <a:xfrm>
            <a:off x="6172200" y="1896269"/>
            <a:ext cx="5181600" cy="4210049"/>
          </a:xfrm>
          <a:noFill/>
        </p:spPr>
      </p:pic>
    </p:spTree>
    <p:extLst>
      <p:ext uri="{BB962C8B-B14F-4D97-AF65-F5344CB8AC3E}">
        <p14:creationId xmlns:p14="http://schemas.microsoft.com/office/powerpoint/2010/main" val="397150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F6A059-27A0-BEC2-0DC9-5DD29C409F1D}"/>
              </a:ext>
            </a:extLst>
          </p:cNvPr>
          <p:cNvSpPr>
            <a:spLocks noGrp="1"/>
          </p:cNvSpPr>
          <p:nvPr>
            <p:ph type="title"/>
          </p:nvPr>
        </p:nvSpPr>
        <p:spPr>
          <a:xfrm>
            <a:off x="838200" y="365125"/>
            <a:ext cx="10515600" cy="1325563"/>
          </a:xfrm>
        </p:spPr>
        <p:txBody>
          <a:bodyPr anchor="ctr">
            <a:normAutofit/>
          </a:bodyPr>
          <a:lstStyle/>
          <a:p>
            <a:r>
              <a:rPr lang="en-GB"/>
              <a:t>Creating awareness</a:t>
            </a:r>
            <a:endParaRPr lang="LID4096"/>
          </a:p>
        </p:txBody>
      </p:sp>
      <p:graphicFrame>
        <p:nvGraphicFramePr>
          <p:cNvPr id="14" name="Content Placeholder 5">
            <a:extLst>
              <a:ext uri="{FF2B5EF4-FFF2-40B4-BE49-F238E27FC236}">
                <a16:creationId xmlns:a16="http://schemas.microsoft.com/office/drawing/2014/main" id="{5D5BE44D-8B72-3E37-893B-18F636E99A40}"/>
              </a:ext>
            </a:extLst>
          </p:cNvPr>
          <p:cNvGraphicFramePr>
            <a:graphicFrameLocks noGrp="1"/>
          </p:cNvGraphicFramePr>
          <p:nvPr>
            <p:ph idx="1"/>
            <p:extLst>
              <p:ext uri="{D42A27DB-BD31-4B8C-83A1-F6EECF244321}">
                <p14:modId xmlns:p14="http://schemas.microsoft.com/office/powerpoint/2010/main" val="33590736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988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48E1B-187B-AAF6-28D6-57B14BF420AE}"/>
              </a:ext>
            </a:extLst>
          </p:cNvPr>
          <p:cNvPicPr>
            <a:picLocks noChangeAspect="1"/>
          </p:cNvPicPr>
          <p:nvPr/>
        </p:nvPicPr>
        <p:blipFill>
          <a:blip r:embed="rId2"/>
          <a:srcRect t="1596" r="3" b="319"/>
          <a:stretch/>
        </p:blipFill>
        <p:spPr>
          <a:xfrm>
            <a:off x="5183188" y="987425"/>
            <a:ext cx="6172200" cy="4873625"/>
          </a:xfrm>
          <a:prstGeom prst="rect">
            <a:avLst/>
          </a:prstGeom>
          <a:noFill/>
        </p:spPr>
      </p:pic>
      <p:sp>
        <p:nvSpPr>
          <p:cNvPr id="12" name="Title 1">
            <a:extLst>
              <a:ext uri="{FF2B5EF4-FFF2-40B4-BE49-F238E27FC236}">
                <a16:creationId xmlns:a16="http://schemas.microsoft.com/office/drawing/2014/main" id="{91E1795D-1053-0EBE-6310-ECFA9549FDF0}"/>
              </a:ext>
            </a:extLst>
          </p:cNvPr>
          <p:cNvSpPr>
            <a:spLocks noGrp="1"/>
          </p:cNvSpPr>
          <p:nvPr>
            <p:ph type="title"/>
          </p:nvPr>
        </p:nvSpPr>
        <p:spPr>
          <a:xfrm>
            <a:off x="839788" y="457200"/>
            <a:ext cx="3932237" cy="1600200"/>
          </a:xfrm>
        </p:spPr>
        <p:txBody>
          <a:bodyPr/>
          <a:lstStyle/>
          <a:p>
            <a:r>
              <a:rPr lang="en-US"/>
              <a:t>Showing missed chances</a:t>
            </a:r>
          </a:p>
        </p:txBody>
      </p:sp>
      <p:sp>
        <p:nvSpPr>
          <p:cNvPr id="14" name="Text Placeholder 3">
            <a:extLst>
              <a:ext uri="{FF2B5EF4-FFF2-40B4-BE49-F238E27FC236}">
                <a16:creationId xmlns:a16="http://schemas.microsoft.com/office/drawing/2014/main" id="{B7E5155B-A10C-64E6-C0CE-1CD11C018DEC}"/>
              </a:ext>
            </a:extLst>
          </p:cNvPr>
          <p:cNvSpPr>
            <a:spLocks noGrp="1"/>
          </p:cNvSpPr>
          <p:nvPr>
            <p:ph type="body" sz="half" idx="2"/>
          </p:nvPr>
        </p:nvSpPr>
        <p:spPr>
          <a:xfrm>
            <a:off x="839788" y="2057400"/>
            <a:ext cx="3932237" cy="3811588"/>
          </a:xfrm>
        </p:spPr>
        <p:txBody>
          <a:bodyPr/>
          <a:lstStyle/>
          <a:p>
            <a:endParaRPr lang="en-US"/>
          </a:p>
          <a:p>
            <a:r>
              <a:rPr lang="en-US"/>
              <a:t>Within impact analysis or department yearly reports show the open access potential.</a:t>
            </a:r>
          </a:p>
          <a:p>
            <a:endParaRPr lang="en-US"/>
          </a:p>
          <a:p>
            <a:r>
              <a:rPr lang="en-US"/>
              <a:t>Most of the time: could have been 100% if all services from the library had been used</a:t>
            </a:r>
          </a:p>
        </p:txBody>
      </p:sp>
    </p:spTree>
    <p:extLst>
      <p:ext uri="{BB962C8B-B14F-4D97-AF65-F5344CB8AC3E}">
        <p14:creationId xmlns:p14="http://schemas.microsoft.com/office/powerpoint/2010/main" val="2572158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56A19-1BE8-434E-100D-25F29DEB10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884A92-23FB-B21C-7C29-0F6C17114887}"/>
              </a:ext>
            </a:extLst>
          </p:cNvPr>
          <p:cNvSpPr>
            <a:spLocks noGrp="1"/>
          </p:cNvSpPr>
          <p:nvPr>
            <p:ph type="title"/>
          </p:nvPr>
        </p:nvSpPr>
        <p:spPr>
          <a:xfrm>
            <a:off x="838200" y="365125"/>
            <a:ext cx="10515600" cy="1325563"/>
          </a:xfrm>
        </p:spPr>
        <p:txBody>
          <a:bodyPr anchor="ctr">
            <a:normAutofit/>
          </a:bodyPr>
          <a:lstStyle/>
          <a:p>
            <a:r>
              <a:rPr lang="en-GB"/>
              <a:t>Creating awareness</a:t>
            </a:r>
            <a:endParaRPr lang="LID4096"/>
          </a:p>
        </p:txBody>
      </p:sp>
      <p:graphicFrame>
        <p:nvGraphicFramePr>
          <p:cNvPr id="8" name="Content Placeholder 5">
            <a:extLst>
              <a:ext uri="{FF2B5EF4-FFF2-40B4-BE49-F238E27FC236}">
                <a16:creationId xmlns:a16="http://schemas.microsoft.com/office/drawing/2014/main" id="{725C2175-8FD3-93F6-5D01-675AD9C144CE}"/>
              </a:ext>
            </a:extLst>
          </p:cNvPr>
          <p:cNvGraphicFramePr>
            <a:graphicFrameLocks noGrp="1"/>
          </p:cNvGraphicFramePr>
          <p:nvPr>
            <p:ph idx="1"/>
            <p:extLst>
              <p:ext uri="{D42A27DB-BD31-4B8C-83A1-F6EECF244321}">
                <p14:modId xmlns:p14="http://schemas.microsoft.com/office/powerpoint/2010/main" val="36523718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9018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09EF-6BBB-B268-D6A8-82D130BFFCC1}"/>
              </a:ext>
            </a:extLst>
          </p:cNvPr>
          <p:cNvSpPr>
            <a:spLocks noGrp="1"/>
          </p:cNvSpPr>
          <p:nvPr>
            <p:ph type="title"/>
          </p:nvPr>
        </p:nvSpPr>
        <p:spPr/>
        <p:txBody>
          <a:bodyPr/>
          <a:lstStyle/>
          <a:p>
            <a:r>
              <a:rPr lang="en-GB"/>
              <a:t>Dutch copyright law: “Taverne”</a:t>
            </a:r>
            <a:endParaRPr lang="LID4096"/>
          </a:p>
        </p:txBody>
      </p:sp>
      <p:sp>
        <p:nvSpPr>
          <p:cNvPr id="3" name="Content Placeholder 2">
            <a:extLst>
              <a:ext uri="{FF2B5EF4-FFF2-40B4-BE49-F238E27FC236}">
                <a16:creationId xmlns:a16="http://schemas.microsoft.com/office/drawing/2014/main" id="{E2CE349E-21A3-D5A7-674C-E6D264019C14}"/>
              </a:ext>
            </a:extLst>
          </p:cNvPr>
          <p:cNvSpPr>
            <a:spLocks noGrp="1"/>
          </p:cNvSpPr>
          <p:nvPr>
            <p:ph idx="1"/>
          </p:nvPr>
        </p:nvSpPr>
        <p:spPr/>
        <p:txBody>
          <a:bodyPr/>
          <a:lstStyle/>
          <a:p>
            <a:r>
              <a:rPr lang="en-GB"/>
              <a:t>Article 25fa to the Dutch Copyright law</a:t>
            </a:r>
          </a:p>
          <a:p>
            <a:pPr lvl="1"/>
            <a:r>
              <a:rPr lang="en-GB"/>
              <a:t>Passed in parlement with 148 votes in </a:t>
            </a:r>
            <a:r>
              <a:rPr lang="en-GB" err="1"/>
              <a:t>favor</a:t>
            </a:r>
            <a:r>
              <a:rPr lang="en-GB"/>
              <a:t> and 2 abstained (out of 150) in 2015.</a:t>
            </a:r>
          </a:p>
          <a:p>
            <a:pPr lvl="1"/>
            <a:endParaRPr lang="en-GB"/>
          </a:p>
          <a:p>
            <a:r>
              <a:rPr lang="en-GB"/>
              <a:t>Named ‘Taverne amendment’ after the politician </a:t>
            </a:r>
            <a:r>
              <a:rPr lang="en-GB" err="1"/>
              <a:t>Edzo</a:t>
            </a:r>
            <a:r>
              <a:rPr lang="en-GB"/>
              <a:t> Taverne.</a:t>
            </a:r>
            <a:endParaRPr lang="LID4096"/>
          </a:p>
        </p:txBody>
      </p:sp>
    </p:spTree>
    <p:extLst>
      <p:ext uri="{BB962C8B-B14F-4D97-AF65-F5344CB8AC3E}">
        <p14:creationId xmlns:p14="http://schemas.microsoft.com/office/powerpoint/2010/main" val="378187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9CCCAD-D37E-5054-D872-FEDA6B878DD2}"/>
              </a:ext>
            </a:extLst>
          </p:cNvPr>
          <p:cNvSpPr txBox="1"/>
          <p:nvPr/>
        </p:nvSpPr>
        <p:spPr>
          <a:xfrm>
            <a:off x="1575515" y="1874728"/>
            <a:ext cx="9040969" cy="3108543"/>
          </a:xfrm>
          <a:prstGeom prst="rect">
            <a:avLst/>
          </a:prstGeom>
          <a:noFill/>
        </p:spPr>
        <p:txBody>
          <a:bodyPr wrap="square">
            <a:spAutoFit/>
          </a:bodyPr>
          <a:lstStyle/>
          <a:p>
            <a:r>
              <a:rPr lang="en-US" sz="2800"/>
              <a:t>"The maker of a short scientific work, the research for which has been paid for in whole or in part by Dutch public funds, shall be entitled to make that work available to the public for no consideration following a reasonable period of time after the work was first published, provided that clear reference is made to the source of the first publication of the work." (Dutch Copyright Act 2015) </a:t>
            </a:r>
            <a:endParaRPr lang="LID4096" sz="2800"/>
          </a:p>
        </p:txBody>
      </p:sp>
    </p:spTree>
    <p:extLst>
      <p:ext uri="{BB962C8B-B14F-4D97-AF65-F5344CB8AC3E}">
        <p14:creationId xmlns:p14="http://schemas.microsoft.com/office/powerpoint/2010/main" val="1549776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avel and a book&#10;&#10;AI-generated content may be incorrect.">
            <a:extLst>
              <a:ext uri="{FF2B5EF4-FFF2-40B4-BE49-F238E27FC236}">
                <a16:creationId xmlns:a16="http://schemas.microsoft.com/office/drawing/2014/main" id="{768AEEFE-BE55-72C0-837D-084752F2B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0553" y="195321"/>
            <a:ext cx="6351447" cy="6351447"/>
          </a:xfrm>
          <a:prstGeom prst="rect">
            <a:avLst/>
          </a:prstGeom>
        </p:spPr>
      </p:pic>
      <p:sp>
        <p:nvSpPr>
          <p:cNvPr id="4" name="Title 3">
            <a:extLst>
              <a:ext uri="{FF2B5EF4-FFF2-40B4-BE49-F238E27FC236}">
                <a16:creationId xmlns:a16="http://schemas.microsoft.com/office/drawing/2014/main" id="{225F9E75-C3A9-C85F-51F3-DD009440D992}"/>
              </a:ext>
            </a:extLst>
          </p:cNvPr>
          <p:cNvSpPr>
            <a:spLocks noGrp="1"/>
          </p:cNvSpPr>
          <p:nvPr>
            <p:ph type="title"/>
          </p:nvPr>
        </p:nvSpPr>
        <p:spPr/>
        <p:txBody>
          <a:bodyPr/>
          <a:lstStyle/>
          <a:p>
            <a:r>
              <a:rPr lang="en-GB"/>
              <a:t>‘Taverne’ in practice	</a:t>
            </a:r>
            <a:endParaRPr lang="LID4096"/>
          </a:p>
        </p:txBody>
      </p:sp>
      <p:sp>
        <p:nvSpPr>
          <p:cNvPr id="5" name="Content Placeholder 4">
            <a:extLst>
              <a:ext uri="{FF2B5EF4-FFF2-40B4-BE49-F238E27FC236}">
                <a16:creationId xmlns:a16="http://schemas.microsoft.com/office/drawing/2014/main" id="{711E9178-6D05-4AC8-72B9-81BC1F23361D}"/>
              </a:ext>
            </a:extLst>
          </p:cNvPr>
          <p:cNvSpPr>
            <a:spLocks noGrp="1"/>
          </p:cNvSpPr>
          <p:nvPr>
            <p:ph idx="1"/>
          </p:nvPr>
        </p:nvSpPr>
        <p:spPr/>
        <p:txBody>
          <a:bodyPr/>
          <a:lstStyle/>
          <a:p>
            <a:r>
              <a:rPr lang="en-GB"/>
              <a:t>National pilot in 2019</a:t>
            </a:r>
          </a:p>
          <a:p>
            <a:endParaRPr lang="en-GB"/>
          </a:p>
          <a:p>
            <a:r>
              <a:rPr lang="en-GB"/>
              <a:t>Full adoption in 2020</a:t>
            </a:r>
          </a:p>
          <a:p>
            <a:endParaRPr lang="en-GB"/>
          </a:p>
          <a:p>
            <a:r>
              <a:rPr lang="en-GB"/>
              <a:t>Difference between institutions</a:t>
            </a:r>
          </a:p>
          <a:p>
            <a:pPr lvl="1"/>
            <a:r>
              <a:rPr lang="en-GB"/>
              <a:t>Opt-in or opt-out?</a:t>
            </a:r>
            <a:endParaRPr lang="LID4096"/>
          </a:p>
        </p:txBody>
      </p:sp>
    </p:spTree>
    <p:extLst>
      <p:ext uri="{BB962C8B-B14F-4D97-AF65-F5344CB8AC3E}">
        <p14:creationId xmlns:p14="http://schemas.microsoft.com/office/powerpoint/2010/main" val="101657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FC32-4148-D489-F2E6-94044303F2E8}"/>
              </a:ext>
            </a:extLst>
          </p:cNvPr>
          <p:cNvSpPr>
            <a:spLocks noGrp="1"/>
          </p:cNvSpPr>
          <p:nvPr>
            <p:ph type="title"/>
          </p:nvPr>
        </p:nvSpPr>
        <p:spPr/>
        <p:txBody>
          <a:bodyPr/>
          <a:lstStyle/>
          <a:p>
            <a:r>
              <a:rPr lang="en-GB"/>
              <a:t>Workflow in CRIS</a:t>
            </a:r>
            <a:endParaRPr lang="LID4096"/>
          </a:p>
        </p:txBody>
      </p:sp>
      <p:graphicFrame>
        <p:nvGraphicFramePr>
          <p:cNvPr id="4" name="Content Placeholder 3">
            <a:extLst>
              <a:ext uri="{FF2B5EF4-FFF2-40B4-BE49-F238E27FC236}">
                <a16:creationId xmlns:a16="http://schemas.microsoft.com/office/drawing/2014/main" id="{0A4B179C-C599-5FDE-43CB-9390E0D4F646}"/>
              </a:ext>
            </a:extLst>
          </p:cNvPr>
          <p:cNvGraphicFramePr>
            <a:graphicFrameLocks noGrp="1"/>
          </p:cNvGraphicFramePr>
          <p:nvPr>
            <p:ph idx="1"/>
            <p:extLst>
              <p:ext uri="{D42A27DB-BD31-4B8C-83A1-F6EECF244321}">
                <p14:modId xmlns:p14="http://schemas.microsoft.com/office/powerpoint/2010/main" val="17428880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2386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3B437-B08A-1FA4-0901-DA05B086196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nl-NL" b="1" kern="1200">
                <a:latin typeface="Verdana" panose="020B0604030504040204" pitchFamily="34" charset="0"/>
                <a:ea typeface="Verdana" panose="020B0604030504040204" pitchFamily="34" charset="0"/>
                <a:cs typeface="+mj-cs"/>
              </a:rPr>
              <a:t>Data quality checks</a:t>
            </a:r>
          </a:p>
        </p:txBody>
      </p:sp>
      <p:sp>
        <p:nvSpPr>
          <p:cNvPr id="6" name="Text Placeholder 6">
            <a:extLst>
              <a:ext uri="{FF2B5EF4-FFF2-40B4-BE49-F238E27FC236}">
                <a16:creationId xmlns:a16="http://schemas.microsoft.com/office/drawing/2014/main" id="{3DD2F0B2-89BF-21D6-A576-612E56F51E7B}"/>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7D00"/>
              </a:buClr>
              <a:buSzPct val="75000"/>
              <a:buFont typeface="Verdana" panose="020B0604030504040204" pitchFamily="34" charset="0"/>
              <a:buChar char="•"/>
              <a:defRPr sz="2800" kern="1200">
                <a:solidFill>
                  <a:srgbClr val="003183"/>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2400" kern="1200">
                <a:solidFill>
                  <a:srgbClr val="003183"/>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2000" kern="1200">
                <a:solidFill>
                  <a:srgbClr val="003183"/>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1800" kern="1200">
                <a:solidFill>
                  <a:srgbClr val="003183"/>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1800" kern="1200">
                <a:solidFill>
                  <a:srgbClr val="003183"/>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err="1"/>
              <a:t>Insight</a:t>
            </a:r>
            <a:r>
              <a:rPr lang="nl-NL" sz="2400"/>
              <a:t>:</a:t>
            </a:r>
          </a:p>
          <a:p>
            <a:pPr marL="685800" lvl="2">
              <a:spcBef>
                <a:spcPts val="1000"/>
              </a:spcBef>
            </a:pPr>
            <a:r>
              <a:rPr lang="nl-NL" err="1"/>
              <a:t>What</a:t>
            </a:r>
            <a:r>
              <a:rPr lang="nl-NL"/>
              <a:t> is </a:t>
            </a:r>
            <a:r>
              <a:rPr lang="nl-NL" err="1"/>
              <a:t>our</a:t>
            </a:r>
            <a:r>
              <a:rPr lang="nl-NL"/>
              <a:t> OA percentage </a:t>
            </a:r>
            <a:r>
              <a:rPr lang="nl-NL" err="1"/>
              <a:t>this</a:t>
            </a:r>
            <a:r>
              <a:rPr lang="nl-NL"/>
              <a:t> </a:t>
            </a:r>
            <a:r>
              <a:rPr lang="nl-NL" err="1"/>
              <a:t>year</a:t>
            </a:r>
            <a:r>
              <a:rPr lang="nl-NL"/>
              <a:t>?</a:t>
            </a:r>
          </a:p>
          <a:p>
            <a:endParaRPr lang="nl-NL" sz="2400"/>
          </a:p>
          <a:p>
            <a:r>
              <a:rPr lang="nl-NL" sz="2400" err="1"/>
              <a:t>Quality</a:t>
            </a:r>
            <a:r>
              <a:rPr lang="nl-NL" sz="2400"/>
              <a:t>:</a:t>
            </a:r>
          </a:p>
          <a:p>
            <a:pPr marL="685800" lvl="2">
              <a:spcBef>
                <a:spcPts val="1000"/>
              </a:spcBef>
            </a:pPr>
            <a:r>
              <a:rPr lang="nl-NL" err="1"/>
              <a:t>Our</a:t>
            </a:r>
            <a:r>
              <a:rPr lang="nl-NL"/>
              <a:t> goal is 100% open access</a:t>
            </a:r>
          </a:p>
          <a:p>
            <a:pPr marL="685800" lvl="2">
              <a:spcBef>
                <a:spcPts val="1000"/>
              </a:spcBef>
            </a:pPr>
            <a:r>
              <a:rPr lang="nl-NL" err="1"/>
              <a:t>Why</a:t>
            </a:r>
            <a:r>
              <a:rPr lang="nl-NL"/>
              <a:t> is 1,3% </a:t>
            </a:r>
            <a:r>
              <a:rPr lang="nl-NL" err="1"/>
              <a:t>closed</a:t>
            </a:r>
            <a:r>
              <a:rPr lang="nl-NL"/>
              <a:t>? </a:t>
            </a:r>
            <a:r>
              <a:rPr lang="nl-NL" err="1"/>
              <a:t>Why</a:t>
            </a:r>
            <a:r>
              <a:rPr lang="nl-NL"/>
              <a:t> 0,1% none?</a:t>
            </a:r>
          </a:p>
          <a:p>
            <a:pPr marL="228600" lvl="1">
              <a:spcBef>
                <a:spcPts val="1000"/>
              </a:spcBef>
            </a:pPr>
            <a:endParaRPr lang="nl-NL"/>
          </a:p>
          <a:p>
            <a:r>
              <a:rPr lang="nl-NL" sz="2400"/>
              <a:t>Check </a:t>
            </a:r>
            <a:r>
              <a:rPr lang="nl-NL" sz="2400" err="1"/>
              <a:t>the</a:t>
            </a:r>
            <a:r>
              <a:rPr lang="nl-NL" sz="2400"/>
              <a:t> records</a:t>
            </a:r>
          </a:p>
          <a:p>
            <a:pPr lvl="1"/>
            <a:r>
              <a:rPr lang="nl-NL" sz="2000" err="1"/>
              <a:t>Try</a:t>
            </a:r>
            <a:r>
              <a:rPr lang="nl-NL" sz="2000"/>
              <a:t> </a:t>
            </a:r>
            <a:r>
              <a:rPr lang="nl-NL" sz="2000" err="1"/>
              <a:t>to</a:t>
            </a:r>
            <a:r>
              <a:rPr lang="nl-NL" sz="2000"/>
              <a:t> make </a:t>
            </a:r>
            <a:r>
              <a:rPr lang="nl-NL" sz="2000" err="1"/>
              <a:t>them</a:t>
            </a:r>
            <a:r>
              <a:rPr lang="nl-NL" sz="2000"/>
              <a:t> open</a:t>
            </a:r>
          </a:p>
        </p:txBody>
      </p:sp>
      <p:pic>
        <p:nvPicPr>
          <p:cNvPr id="10" name="Content Placeholder 8">
            <a:extLst>
              <a:ext uri="{FF2B5EF4-FFF2-40B4-BE49-F238E27FC236}">
                <a16:creationId xmlns:a16="http://schemas.microsoft.com/office/drawing/2014/main" id="{6D3567FD-D751-1D3E-4369-CA76DF1716AA}"/>
              </a:ext>
            </a:extLst>
          </p:cNvPr>
          <p:cNvPicPr>
            <a:picLocks noGrp="1" noChangeAspect="1"/>
          </p:cNvPicPr>
          <p:nvPr>
            <p:ph sz="half" idx="2"/>
          </p:nvPr>
        </p:nvPicPr>
        <p:blipFill>
          <a:blip r:embed="rId2"/>
          <a:stretch>
            <a:fillRect/>
          </a:stretch>
        </p:blipFill>
        <p:spPr>
          <a:xfrm>
            <a:off x="6749878" y="1690688"/>
            <a:ext cx="4786470" cy="4351337"/>
          </a:xfrm>
        </p:spPr>
      </p:pic>
    </p:spTree>
    <p:extLst>
      <p:ext uri="{BB962C8B-B14F-4D97-AF65-F5344CB8AC3E}">
        <p14:creationId xmlns:p14="http://schemas.microsoft.com/office/powerpoint/2010/main" val="2145316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4C158-2C43-042B-140D-FF1B17A20CC9}"/>
              </a:ext>
            </a:extLst>
          </p:cNvPr>
          <p:cNvSpPr>
            <a:spLocks noGrp="1"/>
          </p:cNvSpPr>
          <p:nvPr>
            <p:ph type="title"/>
          </p:nvPr>
        </p:nvSpPr>
        <p:spPr>
          <a:xfrm>
            <a:off x="7148114" y="76653"/>
            <a:ext cx="4758846" cy="1901825"/>
          </a:xfrm>
        </p:spPr>
        <p:txBody>
          <a:bodyPr anchor="ctr">
            <a:normAutofit/>
          </a:bodyPr>
          <a:lstStyle/>
          <a:p>
            <a:r>
              <a:rPr lang="en-GB"/>
              <a:t>Contents</a:t>
            </a:r>
            <a:endParaRPr lang="LID4096"/>
          </a:p>
        </p:txBody>
      </p:sp>
      <p:sp>
        <p:nvSpPr>
          <p:cNvPr id="5" name="Content Placeholder 4">
            <a:extLst>
              <a:ext uri="{FF2B5EF4-FFF2-40B4-BE49-F238E27FC236}">
                <a16:creationId xmlns:a16="http://schemas.microsoft.com/office/drawing/2014/main" id="{5226A956-9178-2846-24DD-FBA34C6176D5}"/>
              </a:ext>
            </a:extLst>
          </p:cNvPr>
          <p:cNvSpPr>
            <a:spLocks noGrp="1"/>
          </p:cNvSpPr>
          <p:nvPr>
            <p:ph type="subTitle" idx="1"/>
          </p:nvPr>
        </p:nvSpPr>
        <p:spPr>
          <a:xfrm>
            <a:off x="7148114" y="1494971"/>
            <a:ext cx="4840685" cy="4027715"/>
          </a:xfrm>
        </p:spPr>
        <p:txBody>
          <a:bodyPr>
            <a:normAutofit/>
          </a:bodyPr>
          <a:lstStyle/>
          <a:p>
            <a:r>
              <a:rPr lang="en-GB" sz="2000"/>
              <a:t>Current situation: Ranking and monitoring</a:t>
            </a:r>
          </a:p>
          <a:p>
            <a:endParaRPr lang="en-GB" sz="2000"/>
          </a:p>
          <a:p>
            <a:r>
              <a:rPr lang="en-GB" sz="2000"/>
              <a:t>How did we reach nearly 100%?</a:t>
            </a:r>
          </a:p>
          <a:p>
            <a:pPr marL="342900" indent="-342900">
              <a:buFont typeface="Arial" panose="020B0604020202020204" pitchFamily="34" charset="0"/>
              <a:buChar char="•"/>
            </a:pPr>
            <a:r>
              <a:rPr lang="en-GB" sz="2000"/>
              <a:t>Open access policy &amp; publisher deals</a:t>
            </a:r>
          </a:p>
          <a:p>
            <a:pPr marL="342900" indent="-342900">
              <a:buFont typeface="Arial" panose="020B0604020202020204" pitchFamily="34" charset="0"/>
              <a:buChar char="•"/>
            </a:pPr>
            <a:r>
              <a:rPr lang="en-GB" sz="2000"/>
              <a:t>Using our Current Research Information System (CRIS)</a:t>
            </a:r>
          </a:p>
          <a:p>
            <a:pPr marL="342900" indent="-342900">
              <a:buFont typeface="Arial" panose="020B0604020202020204" pitchFamily="34" charset="0"/>
              <a:buChar char="•"/>
            </a:pPr>
            <a:r>
              <a:rPr lang="en-GB" sz="2000"/>
              <a:t>Dutch copyright law: “Taverne”</a:t>
            </a:r>
            <a:endParaRPr lang="LID4096" sz="2000"/>
          </a:p>
        </p:txBody>
      </p:sp>
    </p:spTree>
    <p:extLst>
      <p:ext uri="{BB962C8B-B14F-4D97-AF65-F5344CB8AC3E}">
        <p14:creationId xmlns:p14="http://schemas.microsoft.com/office/powerpoint/2010/main" val="1379155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6DA3-89F2-E982-0BBE-A94C1B389E64}"/>
              </a:ext>
            </a:extLst>
          </p:cNvPr>
          <p:cNvSpPr>
            <a:spLocks noGrp="1"/>
          </p:cNvSpPr>
          <p:nvPr>
            <p:ph type="title"/>
          </p:nvPr>
        </p:nvSpPr>
        <p:spPr/>
        <p:txBody>
          <a:bodyPr/>
          <a:lstStyle/>
          <a:p>
            <a:r>
              <a:rPr lang="en-GB"/>
              <a:t>How to access?</a:t>
            </a:r>
            <a:endParaRPr lang="LID4096"/>
          </a:p>
        </p:txBody>
      </p:sp>
      <p:sp>
        <p:nvSpPr>
          <p:cNvPr id="3" name="Content Placeholder 2">
            <a:extLst>
              <a:ext uri="{FF2B5EF4-FFF2-40B4-BE49-F238E27FC236}">
                <a16:creationId xmlns:a16="http://schemas.microsoft.com/office/drawing/2014/main" id="{C16A25B9-31AE-DB18-E753-27D41A2A6EC4}"/>
              </a:ext>
            </a:extLst>
          </p:cNvPr>
          <p:cNvSpPr>
            <a:spLocks noGrp="1"/>
          </p:cNvSpPr>
          <p:nvPr>
            <p:ph idx="1"/>
          </p:nvPr>
        </p:nvSpPr>
        <p:spPr/>
        <p:txBody>
          <a:bodyPr/>
          <a:lstStyle/>
          <a:p>
            <a:r>
              <a:rPr lang="en-GB"/>
              <a:t>Available via Research Portal: </a:t>
            </a:r>
            <a:r>
              <a:rPr lang="en-GB">
                <a:hlinkClick r:id="rId3"/>
              </a:rPr>
              <a:t>https://research.rug.nl/</a:t>
            </a:r>
            <a:r>
              <a:rPr lang="en-GB"/>
              <a:t> </a:t>
            </a:r>
          </a:p>
          <a:p>
            <a:endParaRPr lang="en-GB"/>
          </a:p>
          <a:p>
            <a:endParaRPr lang="LID4096"/>
          </a:p>
        </p:txBody>
      </p:sp>
      <p:pic>
        <p:nvPicPr>
          <p:cNvPr id="5" name="Picture 4">
            <a:extLst>
              <a:ext uri="{FF2B5EF4-FFF2-40B4-BE49-F238E27FC236}">
                <a16:creationId xmlns:a16="http://schemas.microsoft.com/office/drawing/2014/main" id="{D52A0EE9-9E45-30D9-F12E-A36F70039ABE}"/>
              </a:ext>
            </a:extLst>
          </p:cNvPr>
          <p:cNvPicPr>
            <a:picLocks noChangeAspect="1"/>
          </p:cNvPicPr>
          <p:nvPr/>
        </p:nvPicPr>
        <p:blipFill>
          <a:blip r:embed="rId4"/>
          <a:stretch>
            <a:fillRect/>
          </a:stretch>
        </p:blipFill>
        <p:spPr>
          <a:xfrm>
            <a:off x="452232" y="2340977"/>
            <a:ext cx="11067415" cy="3835986"/>
          </a:xfrm>
          <a:prstGeom prst="rect">
            <a:avLst/>
          </a:prstGeom>
        </p:spPr>
      </p:pic>
      <p:pic>
        <p:nvPicPr>
          <p:cNvPr id="7" name="Picture 6">
            <a:extLst>
              <a:ext uri="{FF2B5EF4-FFF2-40B4-BE49-F238E27FC236}">
                <a16:creationId xmlns:a16="http://schemas.microsoft.com/office/drawing/2014/main" id="{A779F47C-A8D1-2F84-3C17-0BD64D4A9F76}"/>
              </a:ext>
            </a:extLst>
          </p:cNvPr>
          <p:cNvPicPr>
            <a:picLocks noChangeAspect="1"/>
          </p:cNvPicPr>
          <p:nvPr/>
        </p:nvPicPr>
        <p:blipFill>
          <a:blip r:embed="rId5"/>
          <a:stretch>
            <a:fillRect/>
          </a:stretch>
        </p:blipFill>
        <p:spPr>
          <a:xfrm>
            <a:off x="452232" y="6176963"/>
            <a:ext cx="1552792" cy="381053"/>
          </a:xfrm>
          <a:prstGeom prst="rect">
            <a:avLst/>
          </a:prstGeom>
        </p:spPr>
      </p:pic>
      <p:pic>
        <p:nvPicPr>
          <p:cNvPr id="9" name="Picture 8">
            <a:extLst>
              <a:ext uri="{FF2B5EF4-FFF2-40B4-BE49-F238E27FC236}">
                <a16:creationId xmlns:a16="http://schemas.microsoft.com/office/drawing/2014/main" id="{DB0B61B6-573E-866B-1535-D67065B7FD94}"/>
              </a:ext>
            </a:extLst>
          </p:cNvPr>
          <p:cNvPicPr>
            <a:picLocks noChangeAspect="1"/>
          </p:cNvPicPr>
          <p:nvPr/>
        </p:nvPicPr>
        <p:blipFill>
          <a:blip r:embed="rId6"/>
          <a:stretch>
            <a:fillRect/>
          </a:stretch>
        </p:blipFill>
        <p:spPr>
          <a:xfrm>
            <a:off x="3959816" y="6172339"/>
            <a:ext cx="1083283" cy="519976"/>
          </a:xfrm>
          <a:prstGeom prst="rect">
            <a:avLst/>
          </a:prstGeom>
        </p:spPr>
      </p:pic>
      <p:pic>
        <p:nvPicPr>
          <p:cNvPr id="11" name="Picture 10">
            <a:extLst>
              <a:ext uri="{FF2B5EF4-FFF2-40B4-BE49-F238E27FC236}">
                <a16:creationId xmlns:a16="http://schemas.microsoft.com/office/drawing/2014/main" id="{24AB7E71-7103-F566-202C-7B59117AECC1}"/>
              </a:ext>
            </a:extLst>
          </p:cNvPr>
          <p:cNvPicPr>
            <a:picLocks noChangeAspect="1"/>
          </p:cNvPicPr>
          <p:nvPr/>
        </p:nvPicPr>
        <p:blipFill>
          <a:blip r:embed="rId7"/>
          <a:stretch>
            <a:fillRect/>
          </a:stretch>
        </p:blipFill>
        <p:spPr>
          <a:xfrm>
            <a:off x="6706087" y="6198030"/>
            <a:ext cx="2224340" cy="354219"/>
          </a:xfrm>
          <a:prstGeom prst="rect">
            <a:avLst/>
          </a:prstGeom>
        </p:spPr>
      </p:pic>
    </p:spTree>
    <p:extLst>
      <p:ext uri="{BB962C8B-B14F-4D97-AF65-F5344CB8AC3E}">
        <p14:creationId xmlns:p14="http://schemas.microsoft.com/office/powerpoint/2010/main" val="41873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0B8B-F3DC-0A49-AE5C-40B605507BA7}"/>
              </a:ext>
            </a:extLst>
          </p:cNvPr>
          <p:cNvSpPr>
            <a:spLocks noGrp="1"/>
          </p:cNvSpPr>
          <p:nvPr>
            <p:ph type="title"/>
          </p:nvPr>
        </p:nvSpPr>
        <p:spPr/>
        <p:txBody>
          <a:bodyPr/>
          <a:lstStyle/>
          <a:p>
            <a:r>
              <a:rPr lang="en-GB"/>
              <a:t>Future</a:t>
            </a:r>
            <a:endParaRPr lang="LID4096"/>
          </a:p>
        </p:txBody>
      </p:sp>
      <p:sp>
        <p:nvSpPr>
          <p:cNvPr id="3" name="Content Placeholder 2">
            <a:extLst>
              <a:ext uri="{FF2B5EF4-FFF2-40B4-BE49-F238E27FC236}">
                <a16:creationId xmlns:a16="http://schemas.microsoft.com/office/drawing/2014/main" id="{FB48C9E2-DF9B-604F-C2FC-35E09ADF947A}"/>
              </a:ext>
            </a:extLst>
          </p:cNvPr>
          <p:cNvSpPr>
            <a:spLocks noGrp="1"/>
          </p:cNvSpPr>
          <p:nvPr>
            <p:ph idx="1"/>
          </p:nvPr>
        </p:nvSpPr>
        <p:spPr/>
        <p:txBody>
          <a:bodyPr/>
          <a:lstStyle/>
          <a:p>
            <a:r>
              <a:rPr lang="en-GB"/>
              <a:t>We are happy with our current Open Access workflow and percentage</a:t>
            </a:r>
          </a:p>
          <a:p>
            <a:endParaRPr lang="en-GB"/>
          </a:p>
          <a:p>
            <a:r>
              <a:rPr lang="en-GB"/>
              <a:t>It is </a:t>
            </a:r>
            <a:r>
              <a:rPr lang="en-GB" noProof="0" err="1"/>
              <a:t>labor</a:t>
            </a:r>
            <a:r>
              <a:rPr lang="en-GB"/>
              <a:t> intensive – especially on library staff</a:t>
            </a:r>
          </a:p>
          <a:p>
            <a:endParaRPr lang="en-GB"/>
          </a:p>
          <a:p>
            <a:r>
              <a:rPr lang="en-GB"/>
              <a:t>Looking to automate the process</a:t>
            </a:r>
            <a:endParaRPr lang="LID4096"/>
          </a:p>
        </p:txBody>
      </p:sp>
    </p:spTree>
    <p:extLst>
      <p:ext uri="{BB962C8B-B14F-4D97-AF65-F5344CB8AC3E}">
        <p14:creationId xmlns:p14="http://schemas.microsoft.com/office/powerpoint/2010/main" val="2551210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20BDADE8-1D46-7B39-13FE-F02D72657DA2}"/>
              </a:ext>
            </a:extLst>
          </p:cNvPr>
          <p:cNvSpPr>
            <a:spLocks noGrp="1"/>
          </p:cNvSpPr>
          <p:nvPr>
            <p:ph type="title"/>
          </p:nvPr>
        </p:nvSpPr>
        <p:spPr>
          <a:xfrm>
            <a:off x="0" y="0"/>
            <a:ext cx="9698007" cy="2835275"/>
          </a:xfrm>
        </p:spPr>
        <p:txBody>
          <a:bodyPr/>
          <a:lstStyle/>
          <a:p>
            <a:r>
              <a:rPr lang="nl-NL" err="1"/>
              <a:t>Thank</a:t>
            </a:r>
            <a:r>
              <a:rPr lang="nl-NL"/>
              <a:t> </a:t>
            </a:r>
            <a:r>
              <a:rPr lang="nl-NL" err="1"/>
              <a:t>you</a:t>
            </a:r>
            <a:r>
              <a:rPr lang="nl-NL"/>
              <a:t> </a:t>
            </a:r>
            <a:r>
              <a:rPr lang="nl-NL" err="1"/>
              <a:t>for</a:t>
            </a:r>
            <a:r>
              <a:rPr lang="nl-NL"/>
              <a:t> </a:t>
            </a:r>
            <a:r>
              <a:rPr lang="nl-NL" err="1"/>
              <a:t>your</a:t>
            </a:r>
            <a:r>
              <a:rPr lang="nl-NL"/>
              <a:t> attention!</a:t>
            </a:r>
          </a:p>
        </p:txBody>
      </p:sp>
      <p:sp>
        <p:nvSpPr>
          <p:cNvPr id="6" name="TextBox 5">
            <a:extLst>
              <a:ext uri="{FF2B5EF4-FFF2-40B4-BE49-F238E27FC236}">
                <a16:creationId xmlns:a16="http://schemas.microsoft.com/office/drawing/2014/main" id="{748AF550-15B5-3E76-96C4-062C94E4CB34}"/>
              </a:ext>
            </a:extLst>
          </p:cNvPr>
          <p:cNvSpPr txBox="1"/>
          <p:nvPr/>
        </p:nvSpPr>
        <p:spPr>
          <a:xfrm>
            <a:off x="353683" y="3010619"/>
            <a:ext cx="7530860" cy="1631216"/>
          </a:xfrm>
          <a:prstGeom prst="rect">
            <a:avLst/>
          </a:prstGeom>
          <a:noFill/>
        </p:spPr>
        <p:txBody>
          <a:bodyPr wrap="square" rtlCol="0">
            <a:spAutoFit/>
          </a:bodyPr>
          <a:lstStyle/>
          <a:p>
            <a:r>
              <a:rPr lang="nl-NL" sz="2400" err="1">
                <a:solidFill>
                  <a:schemeClr val="bg1"/>
                </a:solidFill>
              </a:rPr>
              <a:t>Any</a:t>
            </a:r>
            <a:r>
              <a:rPr lang="nl-NL" sz="2400">
                <a:solidFill>
                  <a:schemeClr val="bg1"/>
                </a:solidFill>
              </a:rPr>
              <a:t> </a:t>
            </a:r>
            <a:r>
              <a:rPr lang="nl-NL" sz="2400" err="1">
                <a:solidFill>
                  <a:schemeClr val="bg1"/>
                </a:solidFill>
              </a:rPr>
              <a:t>questions</a:t>
            </a:r>
            <a:r>
              <a:rPr lang="nl-NL" sz="2400">
                <a:solidFill>
                  <a:schemeClr val="bg1"/>
                </a:solidFill>
              </a:rPr>
              <a:t>?</a:t>
            </a:r>
          </a:p>
          <a:p>
            <a:r>
              <a:rPr lang="nl-NL" sz="2400">
                <a:solidFill>
                  <a:schemeClr val="bg1"/>
                </a:solidFill>
              </a:rPr>
              <a:t>E-mail me: </a:t>
            </a:r>
            <a:r>
              <a:rPr lang="nl-NL" sz="2400">
                <a:solidFill>
                  <a:schemeClr val="bg1"/>
                </a:solidFill>
                <a:hlinkClick r:id="rId2">
                  <a:extLst>
                    <a:ext uri="{A12FA001-AC4F-418D-AE19-62706E023703}">
                      <ahyp:hlinkClr xmlns:ahyp="http://schemas.microsoft.com/office/drawing/2018/hyperlinkcolor" val="tx"/>
                    </a:ext>
                  </a:extLst>
                </a:hlinkClick>
              </a:rPr>
              <a:t>r.f.ottjes@umcg.nl</a:t>
            </a:r>
            <a:endParaRPr lang="nl-NL" sz="2400">
              <a:solidFill>
                <a:schemeClr val="bg1"/>
              </a:solidFill>
            </a:endParaRPr>
          </a:p>
          <a:p>
            <a:endParaRPr lang="nl-NL" sz="2400">
              <a:solidFill>
                <a:schemeClr val="bg1"/>
              </a:solidFill>
            </a:endParaRPr>
          </a:p>
          <a:p>
            <a:r>
              <a:rPr lang="nl-NL" sz="2800">
                <a:solidFill>
                  <a:schemeClr val="bg1"/>
                </a:solidFill>
              </a:rPr>
              <a:t>or </a:t>
            </a:r>
            <a:r>
              <a:rPr lang="nl-NL" sz="2800" err="1">
                <a:solidFill>
                  <a:schemeClr val="bg1"/>
                </a:solidFill>
              </a:rPr>
              <a:t>come</a:t>
            </a:r>
            <a:r>
              <a:rPr lang="nl-NL" sz="2800">
                <a:solidFill>
                  <a:schemeClr val="bg1"/>
                </a:solidFill>
              </a:rPr>
              <a:t> talk </a:t>
            </a:r>
            <a:r>
              <a:rPr lang="nl-NL" sz="2800" err="1">
                <a:solidFill>
                  <a:schemeClr val="bg1"/>
                </a:solidFill>
              </a:rPr>
              <a:t>to</a:t>
            </a:r>
            <a:r>
              <a:rPr lang="nl-NL" sz="2800">
                <a:solidFill>
                  <a:schemeClr val="bg1"/>
                </a:solidFill>
              </a:rPr>
              <a:t> me here in </a:t>
            </a:r>
            <a:r>
              <a:rPr lang="nl-NL" sz="2800" b="0" i="0" err="1">
                <a:solidFill>
                  <a:srgbClr val="ECECEC"/>
                </a:solidFill>
                <a:effectLst/>
                <a:latin typeface="Google Sans"/>
              </a:rPr>
              <a:t>Łódź</a:t>
            </a:r>
            <a:r>
              <a:rPr lang="nl-NL" sz="2800">
                <a:solidFill>
                  <a:schemeClr val="bg1"/>
                </a:solidFill>
              </a:rPr>
              <a:t>!</a:t>
            </a:r>
          </a:p>
        </p:txBody>
      </p:sp>
      <p:pic>
        <p:nvPicPr>
          <p:cNvPr id="7" name="Picture 6" descr="A person and person smiling&#10;&#10;Description automatically generated">
            <a:extLst>
              <a:ext uri="{FF2B5EF4-FFF2-40B4-BE49-F238E27FC236}">
                <a16:creationId xmlns:a16="http://schemas.microsoft.com/office/drawing/2014/main" id="{2EE99F15-B10F-B27E-AA14-3C3B05BF4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354" y="1807234"/>
            <a:ext cx="4955875" cy="4955875"/>
          </a:xfrm>
          <a:prstGeom prst="rect">
            <a:avLst/>
          </a:prstGeom>
        </p:spPr>
      </p:pic>
    </p:spTree>
    <p:extLst>
      <p:ext uri="{BB962C8B-B14F-4D97-AF65-F5344CB8AC3E}">
        <p14:creationId xmlns:p14="http://schemas.microsoft.com/office/powerpoint/2010/main" val="3956260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943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18A6-8DA3-9585-F1EF-755421A841F5}"/>
              </a:ext>
            </a:extLst>
          </p:cNvPr>
          <p:cNvSpPr>
            <a:spLocks noGrp="1"/>
          </p:cNvSpPr>
          <p:nvPr>
            <p:ph type="title"/>
          </p:nvPr>
        </p:nvSpPr>
        <p:spPr/>
        <p:txBody>
          <a:bodyPr/>
          <a:lstStyle/>
          <a:p>
            <a:r>
              <a:rPr lang="en-GB"/>
              <a:t>Ranking and monitoring</a:t>
            </a:r>
            <a:endParaRPr lang="LID4096"/>
          </a:p>
        </p:txBody>
      </p:sp>
      <p:pic>
        <p:nvPicPr>
          <p:cNvPr id="7" name="Content Placeholder 6">
            <a:extLst>
              <a:ext uri="{FF2B5EF4-FFF2-40B4-BE49-F238E27FC236}">
                <a16:creationId xmlns:a16="http://schemas.microsoft.com/office/drawing/2014/main" id="{DB7C6776-8353-7BE9-819B-02B733C86C96}"/>
              </a:ext>
            </a:extLst>
          </p:cNvPr>
          <p:cNvPicPr>
            <a:picLocks noGrp="1" noChangeAspect="1"/>
          </p:cNvPicPr>
          <p:nvPr>
            <p:ph sz="half" idx="1"/>
          </p:nvPr>
        </p:nvPicPr>
        <p:blipFill>
          <a:blip r:embed="rId2"/>
          <a:stretch>
            <a:fillRect/>
          </a:stretch>
        </p:blipFill>
        <p:spPr>
          <a:xfrm>
            <a:off x="508760" y="1825626"/>
            <a:ext cx="5511040" cy="4105894"/>
          </a:xfrm>
        </p:spPr>
      </p:pic>
      <p:pic>
        <p:nvPicPr>
          <p:cNvPr id="9" name="Content Placeholder 8">
            <a:extLst>
              <a:ext uri="{FF2B5EF4-FFF2-40B4-BE49-F238E27FC236}">
                <a16:creationId xmlns:a16="http://schemas.microsoft.com/office/drawing/2014/main" id="{8819F601-6D45-65B6-BD86-65593AC8A4FA}"/>
              </a:ext>
            </a:extLst>
          </p:cNvPr>
          <p:cNvPicPr>
            <a:picLocks noGrp="1" noChangeAspect="1"/>
          </p:cNvPicPr>
          <p:nvPr>
            <p:ph sz="half" idx="2"/>
          </p:nvPr>
        </p:nvPicPr>
        <p:blipFill>
          <a:blip r:embed="rId3"/>
          <a:stretch>
            <a:fillRect/>
          </a:stretch>
        </p:blipFill>
        <p:spPr>
          <a:xfrm>
            <a:off x="6172199" y="1838948"/>
            <a:ext cx="5473263" cy="4105894"/>
          </a:xfrm>
        </p:spPr>
      </p:pic>
    </p:spTree>
    <p:extLst>
      <p:ext uri="{BB962C8B-B14F-4D97-AF65-F5344CB8AC3E}">
        <p14:creationId xmlns:p14="http://schemas.microsoft.com/office/powerpoint/2010/main" val="3492969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577B2D-6A2D-E232-5E55-EB20B91568F0}"/>
              </a:ext>
            </a:extLst>
          </p:cNvPr>
          <p:cNvPicPr>
            <a:picLocks noChangeAspect="1"/>
          </p:cNvPicPr>
          <p:nvPr/>
        </p:nvPicPr>
        <p:blipFill>
          <a:blip r:embed="rId2"/>
          <a:stretch>
            <a:fillRect/>
          </a:stretch>
        </p:blipFill>
        <p:spPr>
          <a:xfrm>
            <a:off x="2411161" y="0"/>
            <a:ext cx="7369677" cy="6858000"/>
          </a:xfrm>
          <a:prstGeom prst="rect">
            <a:avLst/>
          </a:prstGeom>
        </p:spPr>
      </p:pic>
    </p:spTree>
    <p:extLst>
      <p:ext uri="{BB962C8B-B14F-4D97-AF65-F5344CB8AC3E}">
        <p14:creationId xmlns:p14="http://schemas.microsoft.com/office/powerpoint/2010/main" val="2662873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54E6-75C2-0144-B446-E8FCF428FA0B}"/>
              </a:ext>
            </a:extLst>
          </p:cNvPr>
          <p:cNvSpPr>
            <a:spLocks noGrp="1"/>
          </p:cNvSpPr>
          <p:nvPr>
            <p:ph type="title"/>
          </p:nvPr>
        </p:nvSpPr>
        <p:spPr>
          <a:xfrm>
            <a:off x="838200" y="365125"/>
            <a:ext cx="10515600" cy="1325563"/>
          </a:xfrm>
        </p:spPr>
        <p:txBody>
          <a:bodyPr anchor="ctr">
            <a:normAutofit/>
          </a:bodyPr>
          <a:lstStyle/>
          <a:p>
            <a:r>
              <a:rPr lang="en-GB"/>
              <a:t>How?</a:t>
            </a:r>
            <a:endParaRPr lang="LID4096"/>
          </a:p>
        </p:txBody>
      </p:sp>
      <p:sp>
        <p:nvSpPr>
          <p:cNvPr id="3" name="Content Placeholder 2">
            <a:extLst>
              <a:ext uri="{FF2B5EF4-FFF2-40B4-BE49-F238E27FC236}">
                <a16:creationId xmlns:a16="http://schemas.microsoft.com/office/drawing/2014/main" id="{1B4BF74F-B032-D5DD-40CF-C13118DCD489}"/>
              </a:ext>
            </a:extLst>
          </p:cNvPr>
          <p:cNvSpPr>
            <a:spLocks noGrp="1"/>
          </p:cNvSpPr>
          <p:nvPr>
            <p:ph sz="half" idx="1"/>
          </p:nvPr>
        </p:nvSpPr>
        <p:spPr>
          <a:xfrm>
            <a:off x="838200" y="1825625"/>
            <a:ext cx="5181600" cy="4351338"/>
          </a:xfrm>
        </p:spPr>
        <p:txBody>
          <a:bodyPr>
            <a:normAutofit/>
          </a:bodyPr>
          <a:lstStyle/>
          <a:p>
            <a:r>
              <a:rPr lang="en-GB"/>
              <a:t>Enough bragging… lets see how we managed this</a:t>
            </a:r>
          </a:p>
          <a:p>
            <a:endParaRPr lang="en-GB"/>
          </a:p>
          <a:p>
            <a:r>
              <a:rPr lang="en-GB"/>
              <a:t>Two components:</a:t>
            </a:r>
          </a:p>
          <a:p>
            <a:pPr marL="914400" lvl="1" indent="-457200">
              <a:buFont typeface="+mj-lt"/>
              <a:buAutoNum type="arabicPeriod"/>
            </a:pPr>
            <a:r>
              <a:rPr lang="en-GB" sz="2800"/>
              <a:t>Open access policy &amp; national publisher deals</a:t>
            </a:r>
          </a:p>
          <a:p>
            <a:pPr marL="914400" lvl="1" indent="-457200">
              <a:buFont typeface="+mj-lt"/>
              <a:buAutoNum type="arabicPeriod"/>
            </a:pPr>
            <a:r>
              <a:rPr lang="en-GB" sz="2800"/>
              <a:t>Dutch copyright law &amp; our CRIS</a:t>
            </a:r>
            <a:endParaRPr lang="LID4096" sz="2800"/>
          </a:p>
        </p:txBody>
      </p:sp>
      <p:pic>
        <p:nvPicPr>
          <p:cNvPr id="4" name="Picture 3" descr="A peacock with its tail spread out&#10;&#10;AI-generated content may be incorrect.">
            <a:extLst>
              <a:ext uri="{FF2B5EF4-FFF2-40B4-BE49-F238E27FC236}">
                <a16:creationId xmlns:a16="http://schemas.microsoft.com/office/drawing/2014/main" id="{F5285BAB-86D6-F500-92A2-2F364F23B625}"/>
              </a:ext>
            </a:extLst>
          </p:cNvPr>
          <p:cNvPicPr>
            <a:picLocks noChangeAspect="1"/>
          </p:cNvPicPr>
          <p:nvPr/>
        </p:nvPicPr>
        <p:blipFill>
          <a:blip r:embed="rId3"/>
          <a:srcRect l="6522" r="2" b="2"/>
          <a:stretch/>
        </p:blipFill>
        <p:spPr>
          <a:xfrm>
            <a:off x="6172200" y="1825625"/>
            <a:ext cx="5181600" cy="4351338"/>
          </a:xfrm>
          <a:prstGeom prst="rect">
            <a:avLst/>
          </a:prstGeom>
          <a:noFill/>
        </p:spPr>
      </p:pic>
      <p:sp>
        <p:nvSpPr>
          <p:cNvPr id="6" name="TextBox 5">
            <a:extLst>
              <a:ext uri="{FF2B5EF4-FFF2-40B4-BE49-F238E27FC236}">
                <a16:creationId xmlns:a16="http://schemas.microsoft.com/office/drawing/2014/main" id="{36120D47-C813-51BF-5C35-A6CC8888D1FF}"/>
              </a:ext>
            </a:extLst>
          </p:cNvPr>
          <p:cNvSpPr txBox="1"/>
          <p:nvPr/>
        </p:nvSpPr>
        <p:spPr>
          <a:xfrm>
            <a:off x="9557677" y="6121593"/>
            <a:ext cx="718681" cy="276999"/>
          </a:xfrm>
          <a:prstGeom prst="rect">
            <a:avLst/>
          </a:prstGeom>
          <a:noFill/>
        </p:spPr>
        <p:txBody>
          <a:bodyPr wrap="square" rtlCol="0">
            <a:spAutoFit/>
          </a:bodyPr>
          <a:lstStyle/>
          <a:p>
            <a:r>
              <a:rPr lang="nl-NL" sz="1200">
                <a:hlinkClick r:id="rId4"/>
              </a:rPr>
              <a:t>Source</a:t>
            </a:r>
            <a:endParaRPr lang="nl-NL" sz="1200"/>
          </a:p>
        </p:txBody>
      </p:sp>
    </p:spTree>
    <p:extLst>
      <p:ext uri="{BB962C8B-B14F-4D97-AF65-F5344CB8AC3E}">
        <p14:creationId xmlns:p14="http://schemas.microsoft.com/office/powerpoint/2010/main" val="75156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66B22E-67D7-C63A-AFB9-C84F3EC85866}"/>
              </a:ext>
            </a:extLst>
          </p:cNvPr>
          <p:cNvSpPr>
            <a:spLocks noGrp="1"/>
          </p:cNvSpPr>
          <p:nvPr>
            <p:ph type="title"/>
          </p:nvPr>
        </p:nvSpPr>
        <p:spPr/>
        <p:txBody>
          <a:bodyPr/>
          <a:lstStyle/>
          <a:p>
            <a:r>
              <a:rPr lang="en-GB"/>
              <a:t>Open Access policy</a:t>
            </a:r>
            <a:endParaRPr lang="LID4096"/>
          </a:p>
        </p:txBody>
      </p:sp>
      <p:sp>
        <p:nvSpPr>
          <p:cNvPr id="6" name="Content Placeholder 5">
            <a:extLst>
              <a:ext uri="{FF2B5EF4-FFF2-40B4-BE49-F238E27FC236}">
                <a16:creationId xmlns:a16="http://schemas.microsoft.com/office/drawing/2014/main" id="{E1C514C6-DA98-8DD3-6EA0-0E97AB0DD59F}"/>
              </a:ext>
            </a:extLst>
          </p:cNvPr>
          <p:cNvSpPr>
            <a:spLocks noGrp="1"/>
          </p:cNvSpPr>
          <p:nvPr>
            <p:ph idx="1"/>
          </p:nvPr>
        </p:nvSpPr>
        <p:spPr/>
        <p:txBody>
          <a:bodyPr/>
          <a:lstStyle/>
          <a:p>
            <a:r>
              <a:rPr lang="en-GB"/>
              <a:t>2021-2026: Strategic Plan university</a:t>
            </a:r>
          </a:p>
          <a:p>
            <a:pPr lvl="1"/>
            <a:r>
              <a:rPr lang="en-GB"/>
              <a:t>(Open access encouraged &gt; Improve support and financial infrastructure for making open access publishing simpler and more feasible in every discipline).</a:t>
            </a:r>
          </a:p>
          <a:p>
            <a:pPr lvl="1"/>
            <a:endParaRPr lang="en-GB"/>
          </a:p>
          <a:p>
            <a:r>
              <a:rPr lang="en-GB"/>
              <a:t>2024: Open access policy</a:t>
            </a:r>
          </a:p>
          <a:p>
            <a:pPr lvl="1"/>
            <a:r>
              <a:rPr lang="en-GB"/>
              <a:t>Commit to 100% open access</a:t>
            </a:r>
          </a:p>
          <a:p>
            <a:pPr lvl="1"/>
            <a:r>
              <a:rPr lang="en-GB"/>
              <a:t>Two routes: immediate and via CRIS</a:t>
            </a:r>
            <a:endParaRPr lang="LID4096"/>
          </a:p>
        </p:txBody>
      </p:sp>
    </p:spTree>
    <p:extLst>
      <p:ext uri="{BB962C8B-B14F-4D97-AF65-F5344CB8AC3E}">
        <p14:creationId xmlns:p14="http://schemas.microsoft.com/office/powerpoint/2010/main" val="4069499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966AD1-F87C-BE33-F29A-C416E504CA8D}"/>
              </a:ext>
            </a:extLst>
          </p:cNvPr>
          <p:cNvSpPr txBox="1"/>
          <p:nvPr/>
        </p:nvSpPr>
        <p:spPr>
          <a:xfrm>
            <a:off x="9033178" y="1886120"/>
            <a:ext cx="1461376" cy="369332"/>
          </a:xfrm>
          <a:prstGeom prst="rect">
            <a:avLst/>
          </a:prstGeom>
          <a:noFill/>
        </p:spPr>
        <p:txBody>
          <a:bodyPr wrap="square" rtlCol="0">
            <a:spAutoFit/>
          </a:bodyPr>
          <a:lstStyle/>
          <a:p>
            <a:r>
              <a:rPr lang="en-US">
                <a:solidFill>
                  <a:srgbClr val="00B050"/>
                </a:solidFill>
              </a:rPr>
              <a:t>Repository</a:t>
            </a:r>
          </a:p>
        </p:txBody>
      </p:sp>
      <p:grpSp>
        <p:nvGrpSpPr>
          <p:cNvPr id="9" name="Group 8">
            <a:extLst>
              <a:ext uri="{FF2B5EF4-FFF2-40B4-BE49-F238E27FC236}">
                <a16:creationId xmlns:a16="http://schemas.microsoft.com/office/drawing/2014/main" id="{63586537-6B33-ECCB-A6AF-A7E604408075}"/>
              </a:ext>
            </a:extLst>
          </p:cNvPr>
          <p:cNvGrpSpPr/>
          <p:nvPr/>
        </p:nvGrpSpPr>
        <p:grpSpPr>
          <a:xfrm>
            <a:off x="5144746" y="440012"/>
            <a:ext cx="6521545" cy="5541402"/>
            <a:chOff x="5189495" y="1421242"/>
            <a:chExt cx="6521545" cy="5334540"/>
          </a:xfrm>
        </p:grpSpPr>
        <p:grpSp>
          <p:nvGrpSpPr>
            <p:cNvPr id="10" name="Group 9">
              <a:extLst>
                <a:ext uri="{FF2B5EF4-FFF2-40B4-BE49-F238E27FC236}">
                  <a16:creationId xmlns:a16="http://schemas.microsoft.com/office/drawing/2014/main" id="{E59D960A-28C3-35FD-46F7-B91EE236F73A}"/>
                </a:ext>
              </a:extLst>
            </p:cNvPr>
            <p:cNvGrpSpPr/>
            <p:nvPr/>
          </p:nvGrpSpPr>
          <p:grpSpPr>
            <a:xfrm>
              <a:off x="7760867" y="1895799"/>
              <a:ext cx="2463472" cy="1310988"/>
              <a:chOff x="14911039" y="2642554"/>
              <a:chExt cx="2463472" cy="1310988"/>
            </a:xfrm>
          </p:grpSpPr>
          <p:sp>
            <p:nvSpPr>
              <p:cNvPr id="18" name="TextBox 17">
                <a:extLst>
                  <a:ext uri="{FF2B5EF4-FFF2-40B4-BE49-F238E27FC236}">
                    <a16:creationId xmlns:a16="http://schemas.microsoft.com/office/drawing/2014/main" id="{87F93C25-4A20-E545-D905-02E08DBFE165}"/>
                  </a:ext>
                </a:extLst>
              </p:cNvPr>
              <p:cNvSpPr txBox="1"/>
              <p:nvPr/>
            </p:nvSpPr>
            <p:spPr>
              <a:xfrm>
                <a:off x="14911039" y="3584210"/>
                <a:ext cx="1461376" cy="369332"/>
              </a:xfrm>
              <a:prstGeom prst="rect">
                <a:avLst/>
              </a:prstGeom>
              <a:noFill/>
            </p:spPr>
            <p:txBody>
              <a:bodyPr wrap="square" rtlCol="0">
                <a:spAutoFit/>
              </a:bodyPr>
              <a:lstStyle/>
              <a:p>
                <a:r>
                  <a:rPr lang="en-US">
                    <a:solidFill>
                      <a:schemeClr val="bg1">
                        <a:lumMod val="50000"/>
                      </a:schemeClr>
                    </a:solidFill>
                  </a:rPr>
                  <a:t>Repository</a:t>
                </a:r>
              </a:p>
            </p:txBody>
          </p:sp>
          <p:sp>
            <p:nvSpPr>
              <p:cNvPr id="19" name="Right Brace 18">
                <a:extLst>
                  <a:ext uri="{FF2B5EF4-FFF2-40B4-BE49-F238E27FC236}">
                    <a16:creationId xmlns:a16="http://schemas.microsoft.com/office/drawing/2014/main" id="{98AABF8B-ECFB-A66F-8186-70AEA0304C0F}"/>
                  </a:ext>
                </a:extLst>
              </p:cNvPr>
              <p:cNvSpPr/>
              <p:nvPr/>
            </p:nvSpPr>
            <p:spPr>
              <a:xfrm rot="16200000">
                <a:off x="16098614" y="1662321"/>
                <a:ext cx="295663" cy="2256130"/>
              </a:xfrm>
              <a:prstGeom prst="rightBrace">
                <a:avLst/>
              </a:prstGeom>
              <a:ln w="158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solidFill>
                    <a:srgbClr val="00B050"/>
                  </a:solidFill>
                </a:endParaRPr>
              </a:p>
            </p:txBody>
          </p:sp>
          <p:sp>
            <p:nvSpPr>
              <p:cNvPr id="20" name="TextBox 19">
                <a:extLst>
                  <a:ext uri="{FF2B5EF4-FFF2-40B4-BE49-F238E27FC236}">
                    <a16:creationId xmlns:a16="http://schemas.microsoft.com/office/drawing/2014/main" id="{11CFC8A2-F193-BBD4-6B06-9043CB8106F0}"/>
                  </a:ext>
                </a:extLst>
              </p:cNvPr>
              <p:cNvSpPr txBox="1"/>
              <p:nvPr/>
            </p:nvSpPr>
            <p:spPr>
              <a:xfrm>
                <a:off x="15055055" y="3287630"/>
                <a:ext cx="1098123" cy="369332"/>
              </a:xfrm>
              <a:prstGeom prst="rect">
                <a:avLst/>
              </a:prstGeom>
              <a:noFill/>
            </p:spPr>
            <p:txBody>
              <a:bodyPr wrap="square" rtlCol="0">
                <a:spAutoFit/>
              </a:bodyPr>
              <a:lstStyle/>
              <a:p>
                <a:r>
                  <a:rPr lang="nl-NL" b="1">
                    <a:solidFill>
                      <a:schemeClr val="bg1">
                        <a:lumMod val="50000"/>
                      </a:schemeClr>
                    </a:solidFill>
                    <a:latin typeface="Bradley Hand ITC" panose="03070402050302030203" pitchFamily="66" charset="0"/>
                  </a:rPr>
                  <a:t>Taverne</a:t>
                </a:r>
              </a:p>
            </p:txBody>
          </p:sp>
        </p:grpSp>
        <p:sp>
          <p:nvSpPr>
            <p:cNvPr id="11" name="Right Brace 10">
              <a:extLst>
                <a:ext uri="{FF2B5EF4-FFF2-40B4-BE49-F238E27FC236}">
                  <a16:creationId xmlns:a16="http://schemas.microsoft.com/office/drawing/2014/main" id="{AF953118-2E39-134C-51BF-03C28BD46F44}"/>
                </a:ext>
              </a:extLst>
            </p:cNvPr>
            <p:cNvSpPr/>
            <p:nvPr/>
          </p:nvSpPr>
          <p:spPr>
            <a:xfrm rot="16200000">
              <a:off x="6224593" y="955252"/>
              <a:ext cx="367011" cy="2161190"/>
            </a:xfrm>
            <a:prstGeom prst="rightBrace">
              <a:avLst/>
            </a:prstGeom>
            <a:ln w="1905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TextBox 11">
              <a:extLst>
                <a:ext uri="{FF2B5EF4-FFF2-40B4-BE49-F238E27FC236}">
                  <a16:creationId xmlns:a16="http://schemas.microsoft.com/office/drawing/2014/main" id="{F991F01D-3F86-E8DB-DBD6-2185634DA36E}"/>
                </a:ext>
              </a:extLst>
            </p:cNvPr>
            <p:cNvSpPr txBox="1"/>
            <p:nvPr/>
          </p:nvSpPr>
          <p:spPr>
            <a:xfrm>
              <a:off x="6096000" y="1421242"/>
              <a:ext cx="1606292" cy="423582"/>
            </a:xfrm>
            <a:prstGeom prst="rect">
              <a:avLst/>
            </a:prstGeom>
            <a:solidFill>
              <a:schemeClr val="bg1"/>
            </a:solidFill>
          </p:spPr>
          <p:txBody>
            <a:bodyPr wrap="square" rtlCol="0">
              <a:spAutoFit/>
            </a:bodyPr>
            <a:lstStyle/>
            <a:p>
              <a:r>
                <a:rPr lang="nl-NL" b="1">
                  <a:solidFill>
                    <a:srgbClr val="FF9900"/>
                  </a:solidFill>
                  <a:latin typeface="Bradley Hand ITC" panose="03070402050302030203" pitchFamily="66" charset="0"/>
                </a:rPr>
                <a:t>gold</a:t>
              </a:r>
            </a:p>
          </p:txBody>
        </p:sp>
        <p:sp>
          <p:nvSpPr>
            <p:cNvPr id="13" name="TextBox 12">
              <a:extLst>
                <a:ext uri="{FF2B5EF4-FFF2-40B4-BE49-F238E27FC236}">
                  <a16:creationId xmlns:a16="http://schemas.microsoft.com/office/drawing/2014/main" id="{16DDE895-DF49-68D1-11B9-72606000EE05}"/>
                </a:ext>
              </a:extLst>
            </p:cNvPr>
            <p:cNvSpPr txBox="1"/>
            <p:nvPr/>
          </p:nvSpPr>
          <p:spPr>
            <a:xfrm>
              <a:off x="8800368" y="1493250"/>
              <a:ext cx="1781523" cy="423582"/>
            </a:xfrm>
            <a:prstGeom prst="rect">
              <a:avLst/>
            </a:prstGeom>
            <a:noFill/>
          </p:spPr>
          <p:txBody>
            <a:bodyPr wrap="square" rtlCol="0">
              <a:spAutoFit/>
            </a:bodyPr>
            <a:lstStyle/>
            <a:p>
              <a:r>
                <a:rPr lang="nl-NL" b="1">
                  <a:solidFill>
                    <a:srgbClr val="00B050"/>
                  </a:solidFill>
                  <a:latin typeface="Bradley Hand ITC" panose="03070402050302030203" pitchFamily="66" charset="0"/>
                </a:rPr>
                <a:t>green</a:t>
              </a:r>
            </a:p>
          </p:txBody>
        </p:sp>
        <p:pic>
          <p:nvPicPr>
            <p:cNvPr id="14" name="Picture 13">
              <a:extLst>
                <a:ext uri="{FF2B5EF4-FFF2-40B4-BE49-F238E27FC236}">
                  <a16:creationId xmlns:a16="http://schemas.microsoft.com/office/drawing/2014/main" id="{132A127C-71C1-D6AE-BD85-231F416F37BF}"/>
                </a:ext>
              </a:extLst>
            </p:cNvPr>
            <p:cNvPicPr>
              <a:picLocks noChangeAspect="1"/>
            </p:cNvPicPr>
            <p:nvPr/>
          </p:nvPicPr>
          <p:blipFill>
            <a:blip r:embed="rId3"/>
            <a:stretch>
              <a:fillRect/>
            </a:stretch>
          </p:blipFill>
          <p:spPr>
            <a:xfrm>
              <a:off x="5189495" y="3398790"/>
              <a:ext cx="6521545" cy="3356992"/>
            </a:xfrm>
            <a:prstGeom prst="rect">
              <a:avLst/>
            </a:prstGeom>
          </p:spPr>
        </p:pic>
        <p:sp>
          <p:nvSpPr>
            <p:cNvPr id="15" name="TextBox 14">
              <a:extLst>
                <a:ext uri="{FF2B5EF4-FFF2-40B4-BE49-F238E27FC236}">
                  <a16:creationId xmlns:a16="http://schemas.microsoft.com/office/drawing/2014/main" id="{A8B1A4D6-757B-7BE9-EF5C-CA57153C552D}"/>
                </a:ext>
              </a:extLst>
            </p:cNvPr>
            <p:cNvSpPr txBox="1"/>
            <p:nvPr/>
          </p:nvSpPr>
          <p:spPr>
            <a:xfrm>
              <a:off x="5205505" y="2433662"/>
              <a:ext cx="1461376" cy="923330"/>
            </a:xfrm>
            <a:prstGeom prst="rect">
              <a:avLst/>
            </a:prstGeom>
            <a:noFill/>
          </p:spPr>
          <p:txBody>
            <a:bodyPr wrap="square" rtlCol="0">
              <a:spAutoFit/>
            </a:bodyPr>
            <a:lstStyle/>
            <a:p>
              <a:r>
                <a:rPr lang="en-US">
                  <a:solidFill>
                    <a:srgbClr val="FFC000"/>
                  </a:solidFill>
                </a:rPr>
                <a:t>Open Access Journal</a:t>
              </a:r>
            </a:p>
          </p:txBody>
        </p:sp>
        <p:sp>
          <p:nvSpPr>
            <p:cNvPr id="16" name="TextBox 15">
              <a:extLst>
                <a:ext uri="{FF2B5EF4-FFF2-40B4-BE49-F238E27FC236}">
                  <a16:creationId xmlns:a16="http://schemas.microsoft.com/office/drawing/2014/main" id="{25C679CD-5CFF-2A15-89C5-9CEE702F14AE}"/>
                </a:ext>
              </a:extLst>
            </p:cNvPr>
            <p:cNvSpPr txBox="1"/>
            <p:nvPr/>
          </p:nvSpPr>
          <p:spPr>
            <a:xfrm>
              <a:off x="6666881" y="2540874"/>
              <a:ext cx="1461376" cy="646331"/>
            </a:xfrm>
            <a:prstGeom prst="rect">
              <a:avLst/>
            </a:prstGeom>
            <a:noFill/>
          </p:spPr>
          <p:txBody>
            <a:bodyPr wrap="square" rtlCol="0">
              <a:spAutoFit/>
            </a:bodyPr>
            <a:lstStyle/>
            <a:p>
              <a:r>
                <a:rPr lang="en-US">
                  <a:solidFill>
                    <a:srgbClr val="FF6600"/>
                  </a:solidFill>
                </a:rPr>
                <a:t>Hybrid Journal </a:t>
              </a:r>
            </a:p>
          </p:txBody>
        </p:sp>
        <p:pic>
          <p:nvPicPr>
            <p:cNvPr id="17" name="Picture 16">
              <a:extLst>
                <a:ext uri="{FF2B5EF4-FFF2-40B4-BE49-F238E27FC236}">
                  <a16:creationId xmlns:a16="http://schemas.microsoft.com/office/drawing/2014/main" id="{D8EDCB7A-50AE-FCE2-DE49-56B3FC49066B}"/>
                </a:ext>
              </a:extLst>
            </p:cNvPr>
            <p:cNvPicPr>
              <a:picLocks noChangeAspect="1"/>
            </p:cNvPicPr>
            <p:nvPr/>
          </p:nvPicPr>
          <p:blipFill>
            <a:blip r:embed="rId4"/>
            <a:stretch>
              <a:fillRect/>
            </a:stretch>
          </p:blipFill>
          <p:spPr>
            <a:xfrm>
              <a:off x="5327503" y="3356992"/>
              <a:ext cx="749972" cy="1443128"/>
            </a:xfrm>
            <a:prstGeom prst="rect">
              <a:avLst/>
            </a:prstGeom>
          </p:spPr>
        </p:pic>
      </p:grpSp>
      <p:sp>
        <p:nvSpPr>
          <p:cNvPr id="21" name="TextBox 20">
            <a:extLst>
              <a:ext uri="{FF2B5EF4-FFF2-40B4-BE49-F238E27FC236}">
                <a16:creationId xmlns:a16="http://schemas.microsoft.com/office/drawing/2014/main" id="{2BAF9671-1AEC-200A-EA23-651B9E40592D}"/>
              </a:ext>
            </a:extLst>
          </p:cNvPr>
          <p:cNvSpPr txBox="1"/>
          <p:nvPr/>
        </p:nvSpPr>
        <p:spPr>
          <a:xfrm>
            <a:off x="9267879" y="1606554"/>
            <a:ext cx="1781523" cy="423582"/>
          </a:xfrm>
          <a:prstGeom prst="rect">
            <a:avLst/>
          </a:prstGeom>
          <a:noFill/>
        </p:spPr>
        <p:txBody>
          <a:bodyPr wrap="square" rtlCol="0">
            <a:spAutoFit/>
          </a:bodyPr>
          <a:lstStyle/>
          <a:p>
            <a:r>
              <a:rPr lang="nl-NL" b="1">
                <a:solidFill>
                  <a:srgbClr val="00B050"/>
                </a:solidFill>
                <a:latin typeface="Bradley Hand ITC" panose="03070402050302030203" pitchFamily="66" charset="0"/>
              </a:rPr>
              <a:t>green</a:t>
            </a:r>
          </a:p>
        </p:txBody>
      </p:sp>
      <p:sp>
        <p:nvSpPr>
          <p:cNvPr id="37" name="Content Placeholder 2">
            <a:extLst>
              <a:ext uri="{FF2B5EF4-FFF2-40B4-BE49-F238E27FC236}">
                <a16:creationId xmlns:a16="http://schemas.microsoft.com/office/drawing/2014/main" id="{084F1718-A803-71BD-35C9-618C82E1ED91}"/>
              </a:ext>
            </a:extLst>
          </p:cNvPr>
          <p:cNvSpPr txBox="1">
            <a:spLocks/>
          </p:cNvSpPr>
          <p:nvPr/>
        </p:nvSpPr>
        <p:spPr>
          <a:xfrm>
            <a:off x="394490" y="440012"/>
            <a:ext cx="5337801" cy="639909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Clr>
                <a:srgbClr val="FF7D00"/>
              </a:buClr>
              <a:buSzPct val="75000"/>
              <a:buFont typeface="Verdana" panose="020B0604030504040204" pitchFamily="34" charset="0"/>
              <a:buChar char="•"/>
              <a:defRPr sz="2800" kern="1200">
                <a:solidFill>
                  <a:srgbClr val="003183"/>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2400" kern="1200">
                <a:solidFill>
                  <a:srgbClr val="003183"/>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2000" kern="1200">
                <a:solidFill>
                  <a:srgbClr val="003183"/>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1800" kern="1200">
                <a:solidFill>
                  <a:srgbClr val="003183"/>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FF7D00"/>
              </a:buClr>
              <a:buSzPct val="75000"/>
              <a:buFont typeface="Verdana" panose="020B0604030504040204" pitchFamily="34" charset="0"/>
              <a:buChar char="•"/>
              <a:defRPr sz="1800" kern="1200">
                <a:solidFill>
                  <a:srgbClr val="003183"/>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nl-NL" sz="3400" b="1"/>
              <a:t>Types of OA</a:t>
            </a:r>
            <a:br>
              <a:rPr lang="nl-NL"/>
            </a:br>
            <a:endParaRPr lang="nl-NL"/>
          </a:p>
          <a:p>
            <a:pPr marL="0" indent="0">
              <a:buFont typeface="Verdana" panose="020B0604030504040204" pitchFamily="34" charset="0"/>
              <a:buNone/>
            </a:pPr>
            <a:endParaRPr lang="nl-NL" sz="2300" b="1">
              <a:solidFill>
                <a:srgbClr val="FFCC00"/>
              </a:solidFill>
            </a:endParaRPr>
          </a:p>
          <a:p>
            <a:pPr marL="0" indent="0">
              <a:buFont typeface="Verdana" panose="020B0604030504040204" pitchFamily="34" charset="0"/>
              <a:buNone/>
            </a:pPr>
            <a:r>
              <a:rPr lang="nl-NL" sz="2300" b="1">
                <a:solidFill>
                  <a:srgbClr val="FFCC00"/>
                </a:solidFill>
              </a:rPr>
              <a:t>Gold</a:t>
            </a:r>
          </a:p>
          <a:p>
            <a:pPr>
              <a:lnSpc>
                <a:spcPct val="150000"/>
              </a:lnSpc>
              <a:buClr>
                <a:schemeClr val="tx1"/>
              </a:buClr>
            </a:pPr>
            <a:r>
              <a:rPr lang="nl-NL" sz="2300" b="1">
                <a:solidFill>
                  <a:srgbClr val="FFCC00"/>
                </a:solidFill>
              </a:rPr>
              <a:t>Gold </a:t>
            </a:r>
            <a:r>
              <a:rPr lang="nl-NL" sz="2300"/>
              <a:t>Open access </a:t>
            </a:r>
            <a:r>
              <a:rPr lang="nl-NL" sz="2300" err="1"/>
              <a:t>journals</a:t>
            </a:r>
            <a:r>
              <a:rPr lang="nl-NL" sz="2300"/>
              <a:t> (</a:t>
            </a:r>
            <a:r>
              <a:rPr lang="nl-NL" sz="2300" err="1"/>
              <a:t>APCs</a:t>
            </a:r>
            <a:r>
              <a:rPr lang="nl-NL" sz="2300"/>
              <a:t>)</a:t>
            </a:r>
          </a:p>
          <a:p>
            <a:pPr>
              <a:lnSpc>
                <a:spcPct val="150000"/>
              </a:lnSpc>
              <a:buClr>
                <a:schemeClr val="tx1"/>
              </a:buClr>
            </a:pPr>
            <a:r>
              <a:rPr lang="nl-NL" sz="2300" b="1" err="1">
                <a:solidFill>
                  <a:srgbClr val="FF6600"/>
                </a:solidFill>
              </a:rPr>
              <a:t>Hybrid</a:t>
            </a:r>
            <a:r>
              <a:rPr lang="nl-NL" sz="2300"/>
              <a:t> </a:t>
            </a:r>
            <a:r>
              <a:rPr lang="nl-NL" sz="2300" err="1"/>
              <a:t>journals</a:t>
            </a:r>
            <a:r>
              <a:rPr lang="nl-NL" sz="2300"/>
              <a:t>  </a:t>
            </a:r>
            <a:br>
              <a:rPr lang="nl-NL" sz="2300"/>
            </a:br>
            <a:r>
              <a:rPr lang="nl-NL" sz="2300" err="1"/>
              <a:t>Often</a:t>
            </a:r>
            <a:r>
              <a:rPr lang="nl-NL" sz="2300"/>
              <a:t> large discounts</a:t>
            </a:r>
            <a:r>
              <a:rPr lang="nl-NL" sz="2300">
                <a:solidFill>
                  <a:srgbClr val="C00000"/>
                </a:solidFill>
              </a:rPr>
              <a:t>(15-100%!)</a:t>
            </a:r>
          </a:p>
          <a:p>
            <a:pPr marL="0" indent="0">
              <a:lnSpc>
                <a:spcPct val="150000"/>
              </a:lnSpc>
              <a:buClr>
                <a:schemeClr val="tx1"/>
              </a:buClr>
              <a:buFont typeface="Verdana" panose="020B0604030504040204" pitchFamily="34" charset="0"/>
              <a:buNone/>
            </a:pPr>
            <a:endParaRPr lang="nl-NL" sz="2300" b="1">
              <a:solidFill>
                <a:srgbClr val="00863D"/>
              </a:solidFill>
            </a:endParaRPr>
          </a:p>
          <a:p>
            <a:pPr marL="0" indent="0">
              <a:lnSpc>
                <a:spcPct val="150000"/>
              </a:lnSpc>
              <a:buClr>
                <a:schemeClr val="tx1"/>
              </a:buClr>
              <a:buFont typeface="Verdana" panose="020B0604030504040204" pitchFamily="34" charset="0"/>
              <a:buNone/>
            </a:pPr>
            <a:r>
              <a:rPr lang="nl-NL" sz="2300" b="1">
                <a:solidFill>
                  <a:srgbClr val="00863D"/>
                </a:solidFill>
              </a:rPr>
              <a:t>Green</a:t>
            </a:r>
            <a:endParaRPr lang="nl-NL" sz="2300">
              <a:solidFill>
                <a:srgbClr val="00863D"/>
              </a:solidFill>
            </a:endParaRPr>
          </a:p>
          <a:p>
            <a:pPr>
              <a:lnSpc>
                <a:spcPct val="150000"/>
              </a:lnSpc>
              <a:buClr>
                <a:schemeClr val="tx1"/>
              </a:buClr>
            </a:pPr>
            <a:r>
              <a:rPr lang="nl-NL" sz="2300" b="1">
                <a:solidFill>
                  <a:schemeClr val="bg1">
                    <a:lumMod val="65000"/>
                  </a:schemeClr>
                </a:solidFill>
              </a:rPr>
              <a:t>Copyright </a:t>
            </a:r>
            <a:r>
              <a:rPr lang="nl-NL" sz="2300" b="1" err="1">
                <a:solidFill>
                  <a:schemeClr val="bg1">
                    <a:lumMod val="65000"/>
                  </a:schemeClr>
                </a:solidFill>
              </a:rPr>
              <a:t>law</a:t>
            </a:r>
            <a:r>
              <a:rPr lang="nl-NL" sz="2300" b="1">
                <a:solidFill>
                  <a:schemeClr val="bg1">
                    <a:lumMod val="65000"/>
                  </a:schemeClr>
                </a:solidFill>
              </a:rPr>
              <a:t> </a:t>
            </a:r>
            <a:r>
              <a:rPr lang="nl-NL" sz="2300" b="1" err="1">
                <a:solidFill>
                  <a:schemeClr val="bg1">
                    <a:lumMod val="65000"/>
                  </a:schemeClr>
                </a:solidFill>
              </a:rPr>
              <a:t>Article</a:t>
            </a:r>
            <a:r>
              <a:rPr lang="nl-NL" sz="2300" b="1">
                <a:solidFill>
                  <a:schemeClr val="bg1">
                    <a:lumMod val="65000"/>
                  </a:schemeClr>
                </a:solidFill>
              </a:rPr>
              <a:t> 25fa (“Taverne”)</a:t>
            </a:r>
          </a:p>
          <a:p>
            <a:pPr lvl="1">
              <a:lnSpc>
                <a:spcPct val="150000"/>
              </a:lnSpc>
              <a:buClr>
                <a:schemeClr val="tx1"/>
              </a:buClr>
            </a:pPr>
            <a:r>
              <a:rPr lang="nl-NL" sz="2300" err="1"/>
              <a:t>Publishers</a:t>
            </a:r>
            <a:r>
              <a:rPr lang="nl-NL" sz="2300"/>
              <a:t> </a:t>
            </a:r>
            <a:r>
              <a:rPr lang="nl-NL" sz="2300" err="1"/>
              <a:t>version</a:t>
            </a:r>
            <a:r>
              <a:rPr lang="nl-NL" sz="2300"/>
              <a:t> (</a:t>
            </a:r>
            <a:r>
              <a:rPr lang="nl-NL" sz="2300">
                <a:solidFill>
                  <a:srgbClr val="C00000"/>
                </a:solidFill>
              </a:rPr>
              <a:t>free</a:t>
            </a:r>
            <a:r>
              <a:rPr lang="nl-NL" sz="2300"/>
              <a:t>)</a:t>
            </a:r>
          </a:p>
          <a:p>
            <a:pPr lvl="1">
              <a:lnSpc>
                <a:spcPct val="150000"/>
              </a:lnSpc>
              <a:buClr>
                <a:schemeClr val="tx1"/>
              </a:buClr>
            </a:pPr>
            <a:r>
              <a:rPr lang="nl-NL" sz="2300"/>
              <a:t>Made </a:t>
            </a:r>
            <a:r>
              <a:rPr lang="nl-NL" sz="2300" err="1"/>
              <a:t>available</a:t>
            </a:r>
            <a:r>
              <a:rPr lang="nl-NL" sz="2300"/>
              <a:t> via CRIS </a:t>
            </a:r>
            <a:r>
              <a:rPr lang="nl-NL" sz="2300" err="1"/>
              <a:t>after</a:t>
            </a:r>
            <a:r>
              <a:rPr lang="nl-NL" sz="2300"/>
              <a:t> embargo</a:t>
            </a:r>
          </a:p>
          <a:p>
            <a:pPr>
              <a:lnSpc>
                <a:spcPct val="150000"/>
              </a:lnSpc>
              <a:buClr>
                <a:schemeClr val="tx1"/>
              </a:buClr>
            </a:pPr>
            <a:r>
              <a:rPr lang="nl-NL" sz="2300" b="1">
                <a:solidFill>
                  <a:srgbClr val="00863D"/>
                </a:solidFill>
              </a:rPr>
              <a:t>Green</a:t>
            </a:r>
            <a:endParaRPr lang="nl-NL" sz="2300">
              <a:solidFill>
                <a:srgbClr val="00863D"/>
              </a:solidFill>
            </a:endParaRPr>
          </a:p>
          <a:p>
            <a:pPr lvl="1">
              <a:lnSpc>
                <a:spcPct val="150000"/>
              </a:lnSpc>
              <a:buClr>
                <a:schemeClr val="tx1"/>
              </a:buClr>
            </a:pPr>
            <a:r>
              <a:rPr lang="nl-NL" sz="2300"/>
              <a:t>Author </a:t>
            </a:r>
            <a:r>
              <a:rPr lang="nl-NL" sz="2300" err="1"/>
              <a:t>accepted</a:t>
            </a:r>
            <a:r>
              <a:rPr lang="nl-NL" sz="2300"/>
              <a:t> manuscript(</a:t>
            </a:r>
            <a:r>
              <a:rPr lang="nl-NL" sz="2300">
                <a:solidFill>
                  <a:srgbClr val="C00000"/>
                </a:solidFill>
              </a:rPr>
              <a:t>free</a:t>
            </a:r>
            <a:r>
              <a:rPr lang="nl-NL" sz="2300"/>
              <a:t>)</a:t>
            </a:r>
          </a:p>
          <a:p>
            <a:pPr lvl="1">
              <a:lnSpc>
                <a:spcPct val="150000"/>
              </a:lnSpc>
              <a:buClr>
                <a:schemeClr val="tx1"/>
              </a:buClr>
            </a:pPr>
            <a:r>
              <a:rPr lang="nl-NL" sz="2300"/>
              <a:t>Made </a:t>
            </a:r>
            <a:r>
              <a:rPr lang="nl-NL" sz="2300" err="1"/>
              <a:t>available</a:t>
            </a:r>
            <a:r>
              <a:rPr lang="nl-NL" sz="2300"/>
              <a:t> via CRIS</a:t>
            </a:r>
          </a:p>
        </p:txBody>
      </p:sp>
      <p:sp>
        <p:nvSpPr>
          <p:cNvPr id="2" name="TextBox 1">
            <a:extLst>
              <a:ext uri="{FF2B5EF4-FFF2-40B4-BE49-F238E27FC236}">
                <a16:creationId xmlns:a16="http://schemas.microsoft.com/office/drawing/2014/main" id="{F39B2AC4-BF55-AFA0-A556-1005DD5EBE00}"/>
              </a:ext>
            </a:extLst>
          </p:cNvPr>
          <p:cNvSpPr txBox="1"/>
          <p:nvPr/>
        </p:nvSpPr>
        <p:spPr>
          <a:xfrm>
            <a:off x="9763866" y="5943208"/>
            <a:ext cx="718681" cy="276999"/>
          </a:xfrm>
          <a:prstGeom prst="rect">
            <a:avLst/>
          </a:prstGeom>
          <a:noFill/>
        </p:spPr>
        <p:txBody>
          <a:bodyPr wrap="square" rtlCol="0">
            <a:spAutoFit/>
          </a:bodyPr>
          <a:lstStyle/>
          <a:p>
            <a:r>
              <a:rPr lang="nl-NL" sz="1200">
                <a:hlinkClick r:id="rId5"/>
              </a:rPr>
              <a:t>Source</a:t>
            </a:r>
            <a:endParaRPr lang="nl-NL" sz="1200"/>
          </a:p>
        </p:txBody>
      </p:sp>
    </p:spTree>
    <p:extLst>
      <p:ext uri="{BB962C8B-B14F-4D97-AF65-F5344CB8AC3E}">
        <p14:creationId xmlns:p14="http://schemas.microsoft.com/office/powerpoint/2010/main" val="356520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E0AD-0BDE-66C1-F4B2-A0248F8F4F3B}"/>
              </a:ext>
            </a:extLst>
          </p:cNvPr>
          <p:cNvSpPr>
            <a:spLocks noGrp="1"/>
          </p:cNvSpPr>
          <p:nvPr>
            <p:ph type="title"/>
          </p:nvPr>
        </p:nvSpPr>
        <p:spPr/>
        <p:txBody>
          <a:bodyPr/>
          <a:lstStyle/>
          <a:p>
            <a:r>
              <a:rPr lang="en-GB"/>
              <a:t>National open access deals</a:t>
            </a:r>
            <a:endParaRPr lang="LID4096"/>
          </a:p>
        </p:txBody>
      </p:sp>
      <p:sp>
        <p:nvSpPr>
          <p:cNvPr id="3" name="Content Placeholder 2">
            <a:extLst>
              <a:ext uri="{FF2B5EF4-FFF2-40B4-BE49-F238E27FC236}">
                <a16:creationId xmlns:a16="http://schemas.microsoft.com/office/drawing/2014/main" id="{3580D23B-B905-E181-E100-8B4F101FCF57}"/>
              </a:ext>
            </a:extLst>
          </p:cNvPr>
          <p:cNvSpPr>
            <a:spLocks noGrp="1"/>
          </p:cNvSpPr>
          <p:nvPr>
            <p:ph idx="1"/>
          </p:nvPr>
        </p:nvSpPr>
        <p:spPr>
          <a:xfrm>
            <a:off x="838199" y="1825625"/>
            <a:ext cx="10904621" cy="4351338"/>
          </a:xfrm>
        </p:spPr>
        <p:txBody>
          <a:bodyPr/>
          <a:lstStyle/>
          <a:p>
            <a:r>
              <a:rPr lang="en-GB"/>
              <a:t>Multiple organisations working together:</a:t>
            </a:r>
          </a:p>
          <a:p>
            <a:pPr lvl="1"/>
            <a:r>
              <a:rPr lang="en-GB"/>
              <a:t>Association of Universities in the Netherlands </a:t>
            </a:r>
          </a:p>
          <a:p>
            <a:pPr lvl="1"/>
            <a:r>
              <a:rPr lang="en-GB"/>
              <a:t>Dutch consortium of University Libraries and Royal library (UKB)</a:t>
            </a:r>
          </a:p>
          <a:p>
            <a:pPr lvl="1"/>
            <a:r>
              <a:rPr lang="en-GB"/>
              <a:t>Netherlands Organization for Scientific Research (NWO)</a:t>
            </a:r>
          </a:p>
          <a:p>
            <a:pPr lvl="1"/>
            <a:r>
              <a:rPr lang="en-GB"/>
              <a:t>Netherlands Federation of University Medical </a:t>
            </a:r>
            <a:r>
              <a:rPr lang="en-GB" err="1"/>
              <a:t>Centers</a:t>
            </a:r>
            <a:r>
              <a:rPr lang="en-GB"/>
              <a:t> (NFU)</a:t>
            </a:r>
          </a:p>
          <a:p>
            <a:endParaRPr lang="en-GB"/>
          </a:p>
          <a:p>
            <a:r>
              <a:rPr lang="en-GB"/>
              <a:t>National deals with publishers about APC discount</a:t>
            </a:r>
          </a:p>
          <a:p>
            <a:endParaRPr lang="en-GB"/>
          </a:p>
          <a:p>
            <a:r>
              <a:rPr lang="en-GB"/>
              <a:t>Discount ranging from 15-100%</a:t>
            </a:r>
            <a:endParaRPr lang="LID4096"/>
          </a:p>
        </p:txBody>
      </p:sp>
    </p:spTree>
    <p:extLst>
      <p:ext uri="{BB962C8B-B14F-4D97-AF65-F5344CB8AC3E}">
        <p14:creationId xmlns:p14="http://schemas.microsoft.com/office/powerpoint/2010/main" val="204703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BF44-E596-DDCE-1BF1-DD7261312EF2}"/>
              </a:ext>
            </a:extLst>
          </p:cNvPr>
          <p:cNvSpPr>
            <a:spLocks noGrp="1"/>
          </p:cNvSpPr>
          <p:nvPr>
            <p:ph type="title"/>
          </p:nvPr>
        </p:nvSpPr>
        <p:spPr/>
        <p:txBody>
          <a:bodyPr/>
          <a:lstStyle/>
          <a:p>
            <a:r>
              <a:rPr lang="nl-NL"/>
              <a:t>Policy &amp; </a:t>
            </a:r>
            <a:r>
              <a:rPr lang="nl-NL" err="1"/>
              <a:t>national</a:t>
            </a:r>
            <a:r>
              <a:rPr lang="nl-NL"/>
              <a:t> deals summary</a:t>
            </a:r>
          </a:p>
        </p:txBody>
      </p:sp>
      <p:sp>
        <p:nvSpPr>
          <p:cNvPr id="3" name="Content Placeholder 2">
            <a:extLst>
              <a:ext uri="{FF2B5EF4-FFF2-40B4-BE49-F238E27FC236}">
                <a16:creationId xmlns:a16="http://schemas.microsoft.com/office/drawing/2014/main" id="{2B357509-5AD0-E925-6987-E3E4C803357D}"/>
              </a:ext>
            </a:extLst>
          </p:cNvPr>
          <p:cNvSpPr>
            <a:spLocks noGrp="1"/>
          </p:cNvSpPr>
          <p:nvPr>
            <p:ph idx="1"/>
          </p:nvPr>
        </p:nvSpPr>
        <p:spPr>
          <a:xfrm>
            <a:off x="838200" y="1825625"/>
            <a:ext cx="5257800" cy="4351338"/>
          </a:xfrm>
        </p:spPr>
        <p:txBody>
          <a:bodyPr/>
          <a:lstStyle/>
          <a:p>
            <a:r>
              <a:rPr lang="nl-NL" err="1"/>
              <a:t>Around</a:t>
            </a:r>
            <a:r>
              <a:rPr lang="nl-NL"/>
              <a:t> 75% Open Access</a:t>
            </a:r>
          </a:p>
          <a:p>
            <a:endParaRPr lang="nl-NL"/>
          </a:p>
          <a:p>
            <a:endParaRPr lang="nl-NL"/>
          </a:p>
          <a:p>
            <a:r>
              <a:rPr lang="nl-NL"/>
              <a:t>How </a:t>
            </a:r>
            <a:r>
              <a:rPr lang="nl-NL" err="1"/>
              <a:t>to</a:t>
            </a:r>
            <a:r>
              <a:rPr lang="nl-NL"/>
              <a:t> get </a:t>
            </a:r>
            <a:r>
              <a:rPr lang="nl-NL" err="1"/>
              <a:t>the</a:t>
            </a:r>
            <a:r>
              <a:rPr lang="nl-NL"/>
              <a:t> last 25%?</a:t>
            </a:r>
          </a:p>
          <a:p>
            <a:pPr lvl="1"/>
            <a:r>
              <a:rPr lang="nl-NL"/>
              <a:t>Green open access &amp; CRIS</a:t>
            </a:r>
          </a:p>
        </p:txBody>
      </p:sp>
      <p:graphicFrame>
        <p:nvGraphicFramePr>
          <p:cNvPr id="4" name="Chart 3">
            <a:extLst>
              <a:ext uri="{FF2B5EF4-FFF2-40B4-BE49-F238E27FC236}">
                <a16:creationId xmlns:a16="http://schemas.microsoft.com/office/drawing/2014/main" id="{A4583EFB-2656-EE7D-AA60-7A7C0D81DD94}"/>
              </a:ext>
            </a:extLst>
          </p:cNvPr>
          <p:cNvGraphicFramePr>
            <a:graphicFrameLocks/>
          </p:cNvGraphicFramePr>
          <p:nvPr>
            <p:extLst>
              <p:ext uri="{D42A27DB-BD31-4B8C-83A1-F6EECF244321}">
                <p14:modId xmlns:p14="http://schemas.microsoft.com/office/powerpoint/2010/main" val="1086868431"/>
              </p:ext>
            </p:extLst>
          </p:nvPr>
        </p:nvGraphicFramePr>
        <p:xfrm>
          <a:off x="5602940" y="1690687"/>
          <a:ext cx="5576047" cy="46383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9755245"/>
      </p:ext>
    </p:extLst>
  </p:cSld>
  <p:clrMapOvr>
    <a:masterClrMapping/>
  </p:clrMapOvr>
</p:sld>
</file>

<file path=ppt/theme/theme1.xml><?xml version="1.0" encoding="utf-8"?>
<a:theme xmlns:a="http://schemas.openxmlformats.org/drawingml/2006/main" name="Titelslide -- tekst in foto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0" id="{B4698C46-A226-D14F-B2AE-50BBD01F0F02}" vid="{1E9F150F-1FA4-FD4D-B827-049ED7364493}"/>
    </a:ext>
  </a:extLst>
</a:theme>
</file>

<file path=ppt/theme/theme2.xml><?xml version="1.0" encoding="utf-8"?>
<a:theme xmlns:a="http://schemas.openxmlformats.org/drawingml/2006/main" name="Titelslide -- tekst naast foto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0" id="{B4698C46-A226-D14F-B2AE-50BBD01F0F02}" vid="{A2BA1E69-6EBB-2F40-AF8F-F4F415FD10FB}"/>
    </a:ext>
  </a:extLst>
</a:theme>
</file>

<file path=ppt/theme/theme3.xml><?xml version="1.0" encoding="utf-8"?>
<a:theme xmlns:a="http://schemas.openxmlformats.org/drawingml/2006/main" name="Hoofdstu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0" id="{B4698C46-A226-D14F-B2AE-50BBD01F0F02}" vid="{B6933EC3-8B7B-2C43-AFB6-8B51A144176C}"/>
    </a:ext>
  </a:extLst>
</a:theme>
</file>

<file path=ppt/theme/theme4.xml><?xml version="1.0" encoding="utf-8"?>
<a:theme xmlns:a="http://schemas.openxmlformats.org/drawingml/2006/main" name="Informatiedia's">
  <a:themeElements>
    <a:clrScheme name="UMCG-blauw">
      <a:dk1>
        <a:srgbClr val="003183"/>
      </a:dk1>
      <a:lt1>
        <a:srgbClr val="FFFFFF"/>
      </a:lt1>
      <a:dk2>
        <a:srgbClr val="003183"/>
      </a:dk2>
      <a:lt2>
        <a:srgbClr val="D0D0D2"/>
      </a:lt2>
      <a:accent1>
        <a:srgbClr val="FF7D00"/>
      </a:accent1>
      <a:accent2>
        <a:srgbClr val="003183"/>
      </a:accent2>
      <a:accent3>
        <a:srgbClr val="009EE0"/>
      </a:accent3>
      <a:accent4>
        <a:srgbClr val="F1E400"/>
      </a:accent4>
      <a:accent5>
        <a:srgbClr val="E95E27"/>
      </a:accent5>
      <a:accent6>
        <a:srgbClr val="00989A"/>
      </a:accent6>
      <a:hlink>
        <a:srgbClr val="0090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0" id="{B4698C46-A226-D14F-B2AE-50BBD01F0F02}" vid="{7F566EE5-E5E4-0848-9A21-8A684046533A}"/>
    </a:ext>
  </a:extLst>
</a:theme>
</file>

<file path=ppt/theme/theme5.xml><?xml version="1.0" encoding="utf-8"?>
<a:theme xmlns:a="http://schemas.openxmlformats.org/drawingml/2006/main" name="Achterblad">
  <a:themeElements>
    <a:clrScheme name="UMCG - oranjetinten">
      <a:dk1>
        <a:srgbClr val="FF7D00"/>
      </a:dk1>
      <a:lt1>
        <a:srgbClr val="FFFFFF"/>
      </a:lt1>
      <a:dk2>
        <a:srgbClr val="FFFFFF"/>
      </a:dk2>
      <a:lt2>
        <a:srgbClr val="FFFFFF"/>
      </a:lt2>
      <a:accent1>
        <a:srgbClr val="FF9732"/>
      </a:accent1>
      <a:accent2>
        <a:srgbClr val="FFB166"/>
      </a:accent2>
      <a:accent3>
        <a:srgbClr val="FFCB99"/>
      </a:accent3>
      <a:accent4>
        <a:srgbClr val="FFE5CC"/>
      </a:accent4>
      <a:accent5>
        <a:srgbClr val="FFF2E5"/>
      </a:accent5>
      <a:accent6>
        <a:srgbClr val="B2B2B2"/>
      </a:accent6>
      <a:hlink>
        <a:srgbClr val="003183"/>
      </a:hlink>
      <a:folHlink>
        <a:srgbClr val="6683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0" id="{B4698C46-A226-D14F-B2AE-50BBD01F0F02}" vid="{4873A55A-9280-374D-A5CC-2D40B24338E4}"/>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Original_Corporate template UMCG endorsement RUG 2024 (NL)</Template>
  <TotalTime>0</TotalTime>
  <Words>735</Words>
  <Application>Microsoft Office PowerPoint</Application>
  <PresentationFormat>Panoramiczny</PresentationFormat>
  <Paragraphs>140</Paragraphs>
  <Slides>23</Slides>
  <Notes>7</Notes>
  <HiddenSlides>0</HiddenSlides>
  <MMClips>0</MMClips>
  <ScaleCrop>false</ScaleCrop>
  <HeadingPairs>
    <vt:vector size="6" baseType="variant">
      <vt:variant>
        <vt:lpstr>Używane czcionki</vt:lpstr>
      </vt:variant>
      <vt:variant>
        <vt:i4>8</vt:i4>
      </vt:variant>
      <vt:variant>
        <vt:lpstr>Motyw</vt:lpstr>
      </vt:variant>
      <vt:variant>
        <vt:i4>5</vt:i4>
      </vt:variant>
      <vt:variant>
        <vt:lpstr>Tytuły slajdów</vt:lpstr>
      </vt:variant>
      <vt:variant>
        <vt:i4>23</vt:i4>
      </vt:variant>
    </vt:vector>
  </HeadingPairs>
  <TitlesOfParts>
    <vt:vector size="36" baseType="lpstr">
      <vt:lpstr>Arial</vt:lpstr>
      <vt:lpstr>Bradley Hand ITC</vt:lpstr>
      <vt:lpstr>Calibri</vt:lpstr>
      <vt:lpstr>Calibri Light</vt:lpstr>
      <vt:lpstr>Google Sans</vt:lpstr>
      <vt:lpstr>inherit</vt:lpstr>
      <vt:lpstr>Inter</vt:lpstr>
      <vt:lpstr>Verdana</vt:lpstr>
      <vt:lpstr>Titelslide -- tekst in foto --</vt:lpstr>
      <vt:lpstr>Titelslide -- tekst naast foto --</vt:lpstr>
      <vt:lpstr>Hoofdstuk</vt:lpstr>
      <vt:lpstr>Informatiedia's</vt:lpstr>
      <vt:lpstr>Achterblad</vt:lpstr>
      <vt:lpstr>Managing and monitoring open access in an institutional CRIS : Experiences of the UMCG in registering nearly 100% open access </vt:lpstr>
      <vt:lpstr>Contents</vt:lpstr>
      <vt:lpstr>Ranking and monitoring</vt:lpstr>
      <vt:lpstr>Prezentacja programu PowerPoint</vt:lpstr>
      <vt:lpstr>How?</vt:lpstr>
      <vt:lpstr>Open Access policy</vt:lpstr>
      <vt:lpstr>Prezentacja programu PowerPoint</vt:lpstr>
      <vt:lpstr>National open access deals</vt:lpstr>
      <vt:lpstr>Policy &amp; national deals summary</vt:lpstr>
      <vt:lpstr>Using our CRIS</vt:lpstr>
      <vt:lpstr>How to get the AAM?</vt:lpstr>
      <vt:lpstr>Creating awareness</vt:lpstr>
      <vt:lpstr>Showing missed chances</vt:lpstr>
      <vt:lpstr>Creating awareness</vt:lpstr>
      <vt:lpstr>Dutch copyright law: “Taverne”</vt:lpstr>
      <vt:lpstr>Prezentacja programu PowerPoint</vt:lpstr>
      <vt:lpstr>‘Taverne’ in practice </vt:lpstr>
      <vt:lpstr>Workflow in CRIS</vt:lpstr>
      <vt:lpstr>Data quality checks</vt:lpstr>
      <vt:lpstr>How to access?</vt:lpstr>
      <vt:lpstr>Future</vt:lpstr>
      <vt:lpstr>Thank you for your attention!</vt:lpstr>
      <vt:lpstr>Prezentacja programu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and monitoring open access in an institutional CRIS : Experiences of the UMCG in registering nearly 100% open access </dc:title>
  <dc:subject/>
  <dc:creator>Ottjes, RF (cmb)</dc:creator>
  <cp:keywords/>
  <dc:description/>
  <cp:lastModifiedBy>Bogumiła Bruc</cp:lastModifiedBy>
  <cp:revision>3</cp:revision>
  <dcterms:created xsi:type="dcterms:W3CDTF">2025-05-09T09:41:59Z</dcterms:created>
  <dcterms:modified xsi:type="dcterms:W3CDTF">2025-06-06T13:32:10Z</dcterms:modified>
  <cp:category/>
</cp:coreProperties>
</file>