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417" r:id="rId5"/>
    <p:sldId id="405" r:id="rId6"/>
    <p:sldId id="339" r:id="rId7"/>
    <p:sldId id="401" r:id="rId8"/>
    <p:sldId id="359" r:id="rId9"/>
    <p:sldId id="358" r:id="rId10"/>
    <p:sldId id="403" r:id="rId11"/>
    <p:sldId id="336" r:id="rId12"/>
    <p:sldId id="345" r:id="rId13"/>
    <p:sldId id="344" r:id="rId14"/>
    <p:sldId id="416" r:id="rId15"/>
    <p:sldId id="414" r:id="rId16"/>
    <p:sldId id="338" r:id="rId17"/>
    <p:sldId id="266" r:id="rId18"/>
    <p:sldId id="408" r:id="rId19"/>
    <p:sldId id="440" r:id="rId20"/>
    <p:sldId id="441" r:id="rId21"/>
    <p:sldId id="368" r:id="rId22"/>
    <p:sldId id="422" r:id="rId23"/>
    <p:sldId id="423" r:id="rId24"/>
    <p:sldId id="268" r:id="rId25"/>
    <p:sldId id="385" r:id="rId26"/>
    <p:sldId id="394" r:id="rId27"/>
    <p:sldId id="341" r:id="rId28"/>
    <p:sldId id="428" r:id="rId29"/>
    <p:sldId id="427" r:id="rId30"/>
    <p:sldId id="365" r:id="rId31"/>
    <p:sldId id="361" r:id="rId32"/>
    <p:sldId id="362" r:id="rId33"/>
    <p:sldId id="366" r:id="rId34"/>
    <p:sldId id="455" r:id="rId35"/>
    <p:sldId id="420" r:id="rId36"/>
    <p:sldId id="435" r:id="rId37"/>
    <p:sldId id="432" r:id="rId38"/>
    <p:sldId id="439" r:id="rId39"/>
    <p:sldId id="431" r:id="rId40"/>
    <p:sldId id="436" r:id="rId41"/>
    <p:sldId id="430" r:id="rId42"/>
    <p:sldId id="437" r:id="rId43"/>
    <p:sldId id="433" r:id="rId44"/>
    <p:sldId id="434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3D4D3E-0D9F-1950-B206-0524DAD17823}" name="Maja Kärrman Fredriksson" initials="MK" userId="S::Maja.KarrmanFredriksson@sbu.se::f91c8ad2-667e-448f-b9eb-f23f9072aff9" providerId="AD"/>
  <p188:author id="{6ED65442-064D-AF43-63C9-EF255BBC8492}" name="Hanna Olofsson" initials="HO" userId="S::Hanna.Olofsson@sbu.se::6896f880-c49f-4c62-8c72-5550af06e824" providerId="AD"/>
  <p188:author id="{1C04816F-B090-5989-BCF0-D7B0477F8DF6}" name="Klas Moberg" initials="KM" userId="S::klas.moberg@sbu.se::4bedd55a-ce4d-4600-9ec8-55494638b6e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Rye-Danjelsen" initials="ER" lastIdx="10" clrIdx="0">
    <p:extLst>
      <p:ext uri="{19B8F6BF-5375-455C-9EA6-DF929625EA0E}">
        <p15:presenceInfo xmlns:p15="http://schemas.microsoft.com/office/powerpoint/2012/main" userId="S-1-5-21-1708537768-362288127-1417001333-1624" providerId="AD"/>
      </p:ext>
    </p:extLst>
  </p:cmAuthor>
  <p:cmAuthor id="2" name="Elin Rye-Danjelsen" initials="ER [2]" lastIdx="20" clrIdx="1">
    <p:extLst>
      <p:ext uri="{19B8F6BF-5375-455C-9EA6-DF929625EA0E}">
        <p15:presenceInfo xmlns:p15="http://schemas.microsoft.com/office/powerpoint/2012/main" userId="S::Elin.Rye-Danjelsen@sbu.se::0a3902d3-acb3-499e-9d79-1265695ad5a8" providerId="AD"/>
      </p:ext>
    </p:extLst>
  </p:cmAuthor>
  <p:cmAuthor id="3" name="Åsa Fagerström" initials="ÅF" lastIdx="12" clrIdx="2">
    <p:extLst>
      <p:ext uri="{19B8F6BF-5375-455C-9EA6-DF929625EA0E}">
        <p15:presenceInfo xmlns:p15="http://schemas.microsoft.com/office/powerpoint/2012/main" userId="S::Asa.Fagerstrom@sbu.se::6325a6cc-5cb7-40d8-a359-0b666d1b00d7" providerId="AD"/>
      </p:ext>
    </p:extLst>
  </p:cmAuthor>
  <p:cmAuthor id="4" name="Jessica Tell" initials="JT" lastIdx="11" clrIdx="3">
    <p:extLst>
      <p:ext uri="{19B8F6BF-5375-455C-9EA6-DF929625EA0E}">
        <p15:presenceInfo xmlns:p15="http://schemas.microsoft.com/office/powerpoint/2012/main" userId="S::Jessica.Tell@sbu.se::e3b660c2-d4a2-41f9-9ca4-7849404d15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1F5"/>
    <a:srgbClr val="69ACDF"/>
    <a:srgbClr val="FFDD00"/>
    <a:srgbClr val="005CA9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Overall </a:t>
            </a:r>
            <a:r>
              <a:rPr lang="sv-SE" sz="24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sv-SE" sz="2400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coverage</a:t>
            </a:r>
            <a:r>
              <a:rPr lang="sv-SE" sz="2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(n=1170)</a:t>
            </a:r>
          </a:p>
          <a:p>
            <a:pPr>
              <a:defRPr/>
            </a:pPr>
            <a:endParaRPr lang="en-US" sz="2000">
              <a:latin typeface="Calibri"/>
              <a:ea typeface="Calibri"/>
              <a:cs typeface="Calibri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0.65</c:v>
                </c:pt>
                <c:pt idx="2">
                  <c:v>0.41</c:v>
                </c:pt>
                <c:pt idx="3">
                  <c:v>0.37</c:v>
                </c:pt>
                <c:pt idx="4">
                  <c:v>0.31</c:v>
                </c:pt>
                <c:pt idx="5">
                  <c:v>0.51</c:v>
                </c:pt>
                <c:pt idx="6">
                  <c:v>0.09</c:v>
                </c:pt>
                <c:pt idx="7">
                  <c:v>0.52</c:v>
                </c:pt>
                <c:pt idx="8">
                  <c:v>0.95</c:v>
                </c:pt>
                <c:pt idx="9">
                  <c:v>0.37</c:v>
                </c:pt>
                <c:pt idx="1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Crime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Blad1!$C$2:$C$12</c:f>
              <c:numCache>
                <c:formatCode>0%</c:formatCode>
                <c:ptCount val="11"/>
                <c:pt idx="0">
                  <c:v>0.59</c:v>
                </c:pt>
                <c:pt idx="1">
                  <c:v>0.61</c:v>
                </c:pt>
                <c:pt idx="2">
                  <c:v>0.24</c:v>
                </c:pt>
                <c:pt idx="3">
                  <c:v>0.11</c:v>
                </c:pt>
                <c:pt idx="4">
                  <c:v>0.56000000000000005</c:v>
                </c:pt>
                <c:pt idx="5">
                  <c:v>0.3</c:v>
                </c:pt>
                <c:pt idx="6">
                  <c:v>0.04</c:v>
                </c:pt>
                <c:pt idx="7">
                  <c:v>0.31</c:v>
                </c:pt>
                <c:pt idx="8">
                  <c:v>0.93</c:v>
                </c:pt>
                <c:pt idx="9">
                  <c:v>0.45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2-4CA1-89EA-82F1E52E89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Blad1!$D$2:$D$12</c:f>
              <c:numCache>
                <c:formatCode>0%</c:formatCode>
                <c:ptCount val="11"/>
                <c:pt idx="0">
                  <c:v>0.55000000000000004</c:v>
                </c:pt>
                <c:pt idx="1">
                  <c:v>0.56999999999999995</c:v>
                </c:pt>
                <c:pt idx="2">
                  <c:v>0.73</c:v>
                </c:pt>
                <c:pt idx="3">
                  <c:v>0.35</c:v>
                </c:pt>
                <c:pt idx="4">
                  <c:v>0</c:v>
                </c:pt>
                <c:pt idx="5">
                  <c:v>0.63</c:v>
                </c:pt>
                <c:pt idx="6">
                  <c:v>0.12</c:v>
                </c:pt>
                <c:pt idx="7">
                  <c:v>0.65</c:v>
                </c:pt>
                <c:pt idx="8">
                  <c:v>0.95</c:v>
                </c:pt>
                <c:pt idx="9">
                  <c:v>0.17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2-4CA1-89EA-82F1E52E89E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Interpersonal violence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Blad1!$E$2:$E$12</c:f>
              <c:numCache>
                <c:formatCode>0%</c:formatCode>
                <c:ptCount val="11"/>
                <c:pt idx="0">
                  <c:v>0.76</c:v>
                </c:pt>
                <c:pt idx="1">
                  <c:v>0.81</c:v>
                </c:pt>
                <c:pt idx="2">
                  <c:v>0.48</c:v>
                </c:pt>
                <c:pt idx="3">
                  <c:v>0.56999999999999995</c:v>
                </c:pt>
                <c:pt idx="4">
                  <c:v>0.32</c:v>
                </c:pt>
                <c:pt idx="5">
                  <c:v>0.59</c:v>
                </c:pt>
                <c:pt idx="6">
                  <c:v>0.23</c:v>
                </c:pt>
                <c:pt idx="7">
                  <c:v>0.63</c:v>
                </c:pt>
                <c:pt idx="8">
                  <c:v>0.96</c:v>
                </c:pt>
                <c:pt idx="9">
                  <c:v>0.47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02-4CA1-89EA-82F1E52E89E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Homelessness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Blad1!$F$2:$F$12</c:f>
              <c:numCache>
                <c:formatCode>0%</c:formatCode>
                <c:ptCount val="11"/>
                <c:pt idx="0">
                  <c:v>0.54</c:v>
                </c:pt>
                <c:pt idx="1">
                  <c:v>0.78</c:v>
                </c:pt>
                <c:pt idx="2">
                  <c:v>0.53</c:v>
                </c:pt>
                <c:pt idx="3">
                  <c:v>0.64</c:v>
                </c:pt>
                <c:pt idx="4">
                  <c:v>0.16</c:v>
                </c:pt>
                <c:pt idx="5">
                  <c:v>0.81</c:v>
                </c:pt>
                <c:pt idx="6">
                  <c:v>0.03</c:v>
                </c:pt>
                <c:pt idx="7">
                  <c:v>0.81</c:v>
                </c:pt>
                <c:pt idx="8">
                  <c:v>0.97</c:v>
                </c:pt>
                <c:pt idx="9">
                  <c:v>0.32</c:v>
                </c:pt>
                <c:pt idx="1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4-42FB-AB7D-0503E87438E0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Labour market interventions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Blad1!$G$2:$G$12</c:f>
              <c:numCache>
                <c:formatCode>0%</c:formatCode>
                <c:ptCount val="11"/>
                <c:pt idx="0">
                  <c:v>0.3</c:v>
                </c:pt>
                <c:pt idx="1">
                  <c:v>0.2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0.06</c:v>
                </c:pt>
                <c:pt idx="5">
                  <c:v>0.19</c:v>
                </c:pt>
                <c:pt idx="6">
                  <c:v>7.0000000000000007E-2</c:v>
                </c:pt>
                <c:pt idx="7">
                  <c:v>0.19</c:v>
                </c:pt>
                <c:pt idx="8">
                  <c:v>0.95</c:v>
                </c:pt>
                <c:pt idx="9">
                  <c:v>0.24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4-42FB-AB7D-0503E87438E0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Substance use disorders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Socio-logical Abstracts</c:v>
                </c:pt>
              </c:strCache>
            </c:strRef>
          </c:cat>
          <c:val>
            <c:numRef>
              <c:f>Blad1!$H$2:$H$12</c:f>
              <c:numCache>
                <c:formatCode>0%</c:formatCode>
                <c:ptCount val="11"/>
                <c:pt idx="0">
                  <c:v>0.67</c:v>
                </c:pt>
                <c:pt idx="1">
                  <c:v>0.75</c:v>
                </c:pt>
                <c:pt idx="2">
                  <c:v>0.52</c:v>
                </c:pt>
                <c:pt idx="3">
                  <c:v>0.8</c:v>
                </c:pt>
                <c:pt idx="4">
                  <c:v>0.3</c:v>
                </c:pt>
                <c:pt idx="5">
                  <c:v>0.8</c:v>
                </c:pt>
                <c:pt idx="6">
                  <c:v>0.11</c:v>
                </c:pt>
                <c:pt idx="7">
                  <c:v>0.79</c:v>
                </c:pt>
                <c:pt idx="8">
                  <c:v>0.84</c:v>
                </c:pt>
                <c:pt idx="9">
                  <c:v>0.3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64-42FB-AB7D-0503E8743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5844944"/>
        <c:axId val="1697555696"/>
        <c:axId val="0"/>
      </c:bar3D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Database combinations - </a:t>
            </a:r>
            <a:r>
              <a:rPr lang="en-US"/>
              <a:t>Disability (n=146)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– WITHOUT SCOPUS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/>
          </a:p>
        </c:rich>
      </c:tx>
      <c:layout>
        <c:manualLayout>
          <c:xMode val="edge"/>
          <c:yMode val="edge"/>
          <c:x val="1.468749999999996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9F-4EA5-B5FD-51A866CFCB9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9F-4EA5-B5FD-51A866CFCB9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19F-4EA5-B5FD-51A866CFCB9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19F-4EA5-B5FD-51A866CFCB9F}"/>
              </c:ext>
            </c:extLst>
          </c:dPt>
          <c:dLbls>
            <c:dLbl>
              <c:idx val="0"/>
              <c:layout>
                <c:manualLayout>
                  <c:x val="-0.12808809055118117"/>
                  <c:y val="-0.22102816061588587"/>
                </c:manualLayout>
              </c:layout>
              <c:tx>
                <c:rich>
                  <a:bodyPr/>
                  <a:lstStyle/>
                  <a:p>
                    <a:fld id="{87FBD2CD-074B-4505-9DCF-2F239C3EB9ED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9F-4EA5-B5FD-51A866CFCB9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9F-4EA5-B5FD-51A866CFCB9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9F-4EA5-B5FD-51A866CFCB9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19F-4EA5-B5FD-51A866CFC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Blad1!$A$2:$A$9</c:f>
              <c:strCache>
                <c:ptCount val="8"/>
                <c:pt idx="0">
                  <c:v>CINAHL (n=107)</c:v>
                </c:pt>
                <c:pt idx="1">
                  <c:v>APA PsycInfo (n=24)</c:v>
                </c:pt>
                <c:pt idx="2">
                  <c:v>Ovid MEDLINE (n=5)</c:v>
                </c:pt>
                <c:pt idx="3">
                  <c:v>Sociological Abstracts (n=3)</c:v>
                </c:pt>
                <c:pt idx="4">
                  <c:v>ERIC (n=2)</c:v>
                </c:pt>
                <c:pt idx="5">
                  <c:v>SocINDEX(n=1)</c:v>
                </c:pt>
                <c:pt idx="6">
                  <c:v>Not in searched databases (n=1)</c:v>
                </c:pt>
                <c:pt idx="7">
                  <c:v>Scopus UNIQUE (n=3)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107</c:v>
                </c:pt>
                <c:pt idx="1">
                  <c:v>24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07861712598439"/>
          <c:y val="0.55770210644056928"/>
          <c:w val="0.29117113681102363"/>
          <c:h val="0.38369731891625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</a:t>
            </a:r>
            <a:r>
              <a:rPr lang="sv-SE" err="1"/>
              <a:t>Violence</a:t>
            </a:r>
            <a:r>
              <a:rPr lang="sv-SE"/>
              <a:t> (n=193)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0.77</c:v>
                </c:pt>
                <c:pt idx="1">
                  <c:v>0.81</c:v>
                </c:pt>
                <c:pt idx="2">
                  <c:v>0.48</c:v>
                </c:pt>
                <c:pt idx="3">
                  <c:v>0.59</c:v>
                </c:pt>
                <c:pt idx="4">
                  <c:v>0.31</c:v>
                </c:pt>
                <c:pt idx="5">
                  <c:v>0.6</c:v>
                </c:pt>
                <c:pt idx="6">
                  <c:v>0.24</c:v>
                </c:pt>
                <c:pt idx="7">
                  <c:v>0.65</c:v>
                </c:pt>
                <c:pt idx="8">
                  <c:v>0.96</c:v>
                </c:pt>
                <c:pt idx="9">
                  <c:v>0.47</c:v>
                </c:pt>
                <c:pt idx="1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combinations – </a:t>
            </a:r>
            <a:r>
              <a:rPr lang="en-US"/>
              <a:t>Violence (n=193)</a:t>
            </a:r>
          </a:p>
        </c:rich>
      </c:tx>
      <c:layout>
        <c:manualLayout>
          <c:xMode val="edge"/>
          <c:yMode val="edge"/>
          <c:x val="1.249999999999751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34-4FB2-BE8E-1506312764AC}"/>
              </c:ext>
            </c:extLst>
          </c:dPt>
          <c:dLbls>
            <c:dLbl>
              <c:idx val="0"/>
              <c:layout>
                <c:manualLayout>
                  <c:x val="5.1442790354330706E-2"/>
                  <c:y val="-0.3503859897646413"/>
                </c:manualLayout>
              </c:layout>
              <c:tx>
                <c:rich>
                  <a:bodyPr/>
                  <a:lstStyle/>
                  <a:p>
                    <a:fld id="{18DE1F79-B061-4D09-A853-980FBB0A9B6C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34-4FB2-BE8E-150631276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Scopus (n=185)</c:v>
                </c:pt>
                <c:pt idx="1">
                  <c:v>Sociological Abstracts (n=3)</c:v>
                </c:pt>
                <c:pt idx="2">
                  <c:v>CINAHL (n=3)</c:v>
                </c:pt>
                <c:pt idx="3">
                  <c:v>Not in searched databases (n=2)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185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89136318897638"/>
          <c:y val="0.72396827485431392"/>
          <c:w val="0.29117113681102363"/>
          <c:h val="0.19184865945812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combinations - </a:t>
            </a:r>
            <a:r>
              <a:rPr lang="sv-SE" err="1"/>
              <a:t>Violence</a:t>
            </a:r>
            <a:r>
              <a:rPr lang="sv-SE"/>
              <a:t> 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(n=193)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– WITHOUT SCOPUS</a:t>
            </a:r>
            <a:endParaRPr lang="en-US"/>
          </a:p>
        </c:rich>
      </c:tx>
      <c:layout>
        <c:manualLayout>
          <c:xMode val="edge"/>
          <c:yMode val="edge"/>
          <c:x val="1.03125000000000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05E-4E63-8B82-70FF76A8B1FA}"/>
              </c:ext>
            </c:extLst>
          </c:dPt>
          <c:dLbls>
            <c:dLbl>
              <c:idx val="0"/>
              <c:layout>
                <c:manualLayout>
                  <c:x val="-5.9202263779527614E-2"/>
                  <c:y val="-0.28131512787185481"/>
                </c:manualLayout>
              </c:layout>
              <c:tx>
                <c:rich>
                  <a:bodyPr/>
                  <a:lstStyle/>
                  <a:p>
                    <a:fld id="{5435DD20-7F7E-4ABA-966E-069ECB680344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E-4E63-8B82-70FF76A8B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Psycinfo (n=157)</c:v>
                </c:pt>
                <c:pt idx="1">
                  <c:v>Medline (n=24)</c:v>
                </c:pt>
                <c:pt idx="2">
                  <c:v>Sociological Abstracts (n=10)</c:v>
                </c:pt>
                <c:pt idx="3">
                  <c:v>Not in searched databases (n=2)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157</c:v>
                </c:pt>
                <c:pt idx="1">
                  <c:v>24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51636318897642"/>
          <c:y val="0.74034518083506506"/>
          <c:w val="0.29117113681102363"/>
          <c:h val="0.19184865945812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</a:t>
            </a:r>
            <a:r>
              <a:rPr lang="sv-SE" err="1"/>
              <a:t>Crime</a:t>
            </a:r>
            <a:r>
              <a:rPr lang="sv-SE"/>
              <a:t> (n=427)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0.59</c:v>
                </c:pt>
                <c:pt idx="1">
                  <c:v>0.61</c:v>
                </c:pt>
                <c:pt idx="2">
                  <c:v>0.24</c:v>
                </c:pt>
                <c:pt idx="3">
                  <c:v>0.11</c:v>
                </c:pt>
                <c:pt idx="4">
                  <c:v>0.56000000000000005</c:v>
                </c:pt>
                <c:pt idx="5">
                  <c:v>0.3</c:v>
                </c:pt>
                <c:pt idx="6">
                  <c:v>0.04</c:v>
                </c:pt>
                <c:pt idx="7">
                  <c:v>0.31</c:v>
                </c:pt>
                <c:pt idx="8">
                  <c:v>0.93</c:v>
                </c:pt>
                <c:pt idx="9">
                  <c:v>0.45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combinations – </a:t>
            </a:r>
            <a:r>
              <a:rPr lang="en-US"/>
              <a:t>Crime (n=427)</a:t>
            </a:r>
          </a:p>
        </c:rich>
      </c:tx>
      <c:layout>
        <c:manualLayout>
          <c:xMode val="edge"/>
          <c:yMode val="edge"/>
          <c:x val="3.2499999999999972E-3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Crime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6A-453F-918A-CE6497302C80}"/>
              </c:ext>
            </c:extLst>
          </c:dPt>
          <c:dLbls>
            <c:dLbl>
              <c:idx val="0"/>
              <c:layout>
                <c:manualLayout>
                  <c:x val="4.006582185039366E-2"/>
                  <c:y val="-0.34204916079914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84F504-AABD-4C57-8F50-5B4EB66F843A}" type="PERCENTAGE">
                      <a:rPr lang="en-US" sz="2000" b="1">
                        <a:solidFill>
                          <a:schemeClr val="bg2"/>
                        </a:solidFill>
                      </a:rPr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3750000000002"/>
                      <c:h val="0.14439842861722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6A-453F-918A-CE6497302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Scopus (n=395)</c:v>
                </c:pt>
                <c:pt idx="1">
                  <c:v>Criminal Justice Abstracts (n=17)</c:v>
                </c:pt>
                <c:pt idx="2">
                  <c:v>SocINDEX (n=5)</c:v>
                </c:pt>
                <c:pt idx="3">
                  <c:v>ERIC (n=1)</c:v>
                </c:pt>
                <c:pt idx="4">
                  <c:v>Not in searched databases (n=9)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395</c:v>
                </c:pt>
                <c:pt idx="1">
                  <c:v>17</c:v>
                </c:pt>
                <c:pt idx="2">
                  <c:v>5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57861712598423"/>
          <c:y val="0.71170584942754378"/>
          <c:w val="0.29548388287401572"/>
          <c:h val="0.2398108243226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combinations – </a:t>
            </a:r>
            <a:r>
              <a:rPr lang="sv-SE" err="1"/>
              <a:t>Crime</a:t>
            </a:r>
            <a:r>
              <a:rPr lang="sv-SE"/>
              <a:t> (n=427)</a:t>
            </a:r>
          </a:p>
          <a:p>
            <a:pPr>
              <a:defRPr/>
            </a:pPr>
            <a:r>
              <a:rPr lang="sv-SE"/>
              <a:t>– WITHOUT</a:t>
            </a:r>
            <a:r>
              <a:rPr lang="sv-SE" baseline="0"/>
              <a:t> SCOPUS</a:t>
            </a:r>
            <a:endParaRPr lang="sv-SE"/>
          </a:p>
        </c:rich>
      </c:tx>
      <c:layout>
        <c:manualLayout>
          <c:xMode val="edge"/>
          <c:yMode val="edge"/>
          <c:x val="1.687499999999975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Crime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D8-4D35-8871-4762C2EB13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D8-4D35-8871-4762C2EB13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0D8-4D35-8871-4762C2EB133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0D8-4D35-8871-4762C2EB133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0B2-4081-ADC1-86734989B7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106BD43-E5FB-4B32-99AF-8E699FA389DD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D8-4D35-8871-4762C2EB13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D8-4D35-8871-4762C2EB133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D8-4D35-8871-4762C2EB13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D8-4D35-8871-4762C2EB133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B2-4081-ADC1-86734989B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Blad1!$A$2:$A$10</c:f>
              <c:strCache>
                <c:ptCount val="9"/>
                <c:pt idx="0">
                  <c:v>APA PsycInfo (n=263)</c:v>
                </c:pt>
                <c:pt idx="1">
                  <c:v>Criminal Justice Abstracts (n=80)</c:v>
                </c:pt>
                <c:pt idx="2">
                  <c:v>Academic Search Premier (n=25)</c:v>
                </c:pt>
                <c:pt idx="3">
                  <c:v>Ovid MEDLINE (n=12)</c:v>
                </c:pt>
                <c:pt idx="4">
                  <c:v>Sociological Abstracts (n=9)</c:v>
                </c:pt>
                <c:pt idx="5">
                  <c:v>SocINDEX (n=5)</c:v>
                </c:pt>
                <c:pt idx="6">
                  <c:v>ERIC (n=1)</c:v>
                </c:pt>
                <c:pt idx="7">
                  <c:v>Not in searched databases (n=9)</c:v>
                </c:pt>
                <c:pt idx="8">
                  <c:v>Scopus UNIQUE (n=24)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263</c:v>
                </c:pt>
                <c:pt idx="1">
                  <c:v>80</c:v>
                </c:pt>
                <c:pt idx="2">
                  <c:v>25</c:v>
                </c:pt>
                <c:pt idx="3">
                  <c:v>12</c:v>
                </c:pt>
                <c:pt idx="4">
                  <c:v>9</c:v>
                </c:pt>
                <c:pt idx="5">
                  <c:v>5</c:v>
                </c:pt>
                <c:pt idx="6">
                  <c:v>1</c:v>
                </c:pt>
                <c:pt idx="7">
                  <c:v>9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14111712598414"/>
          <c:y val="0.55250027359127252"/>
          <c:w val="0.29548388287401572"/>
          <c:h val="0.43165948378078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</a:t>
            </a:r>
            <a:r>
              <a:rPr lang="sv-SE" err="1"/>
              <a:t>Homelessness</a:t>
            </a:r>
            <a:r>
              <a:rPr lang="sv-SE"/>
              <a:t> (n=214)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0.54</c:v>
                </c:pt>
                <c:pt idx="1">
                  <c:v>0.78</c:v>
                </c:pt>
                <c:pt idx="2">
                  <c:v>0.53</c:v>
                </c:pt>
                <c:pt idx="3">
                  <c:v>0.64</c:v>
                </c:pt>
                <c:pt idx="4">
                  <c:v>0.16</c:v>
                </c:pt>
                <c:pt idx="5">
                  <c:v>0.81</c:v>
                </c:pt>
                <c:pt idx="6">
                  <c:v>0.03</c:v>
                </c:pt>
                <c:pt idx="7">
                  <c:v>0.82</c:v>
                </c:pt>
                <c:pt idx="8">
                  <c:v>0.97</c:v>
                </c:pt>
                <c:pt idx="9">
                  <c:v>0.32</c:v>
                </c:pt>
                <c:pt idx="1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combinations – </a:t>
            </a:r>
            <a:r>
              <a:rPr lang="en-US"/>
              <a:t>Homelessness (n=214)</a:t>
            </a:r>
          </a:p>
        </c:rich>
      </c:tx>
      <c:layout>
        <c:manualLayout>
          <c:xMode val="edge"/>
          <c:yMode val="edge"/>
          <c:x val="1.250000000000001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Lbls>
            <c:dLbl>
              <c:idx val="0"/>
              <c:layout>
                <c:manualLayout>
                  <c:x val="9.4012918307086552E-2"/>
                  <c:y val="-0.34213193023302602"/>
                </c:manualLayout>
              </c:layout>
              <c:tx>
                <c:rich>
                  <a:bodyPr/>
                  <a:lstStyle/>
                  <a:p>
                    <a:fld id="{3C4BAC6B-20DF-430E-9AF8-B415A1094A08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Scopus (n=208)</c:v>
                </c:pt>
                <c:pt idx="1">
                  <c:v>Sociological Abstracts (n=4)</c:v>
                </c:pt>
                <c:pt idx="2">
                  <c:v>Ovid MEDLINE (n=1)</c:v>
                </c:pt>
                <c:pt idx="3">
                  <c:v>CENTRAL OR Embase (n=1)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208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61023622047246"/>
          <c:y val="0.63724953018888231"/>
          <c:w val="0.25257726377952755"/>
          <c:h val="0.19184865945812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Database combinations - </a:t>
            </a:r>
            <a:r>
              <a:rPr lang="en-US"/>
              <a:t>Homelessness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(n=214)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– WITHOUT SCOPUS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/>
          </a:p>
        </c:rich>
      </c:tx>
      <c:layout>
        <c:manualLayout>
          <c:xMode val="edge"/>
          <c:yMode val="edge"/>
          <c:x val="4.6874999999999998E-3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CC-4F34-9014-2F520CB533A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CC-4F34-9014-2F520CB533A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CC-4F34-9014-2F520CB533A3}"/>
              </c:ext>
            </c:extLst>
          </c:dPt>
          <c:dLbls>
            <c:dLbl>
              <c:idx val="0"/>
              <c:layout>
                <c:manualLayout>
                  <c:x val="-5.9568651574803094E-2"/>
                  <c:y val="-0.26876683878156749"/>
                </c:manualLayout>
              </c:layout>
              <c:tx>
                <c:rich>
                  <a:bodyPr/>
                  <a:lstStyle/>
                  <a:p>
                    <a:fld id="{D253566C-90D4-415D-9094-FB8D216BA964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CC-4F34-9014-2F520CB533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CC-4F34-9014-2F520CB533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CC-4F34-9014-2F520CB53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Blad1!$A$2:$A$8</c:f>
              <c:strCache>
                <c:ptCount val="7"/>
                <c:pt idx="0">
                  <c:v>Ovid MEDLINE (n=175)</c:v>
                </c:pt>
                <c:pt idx="1">
                  <c:v>APA PsycInfo (n=27)</c:v>
                </c:pt>
                <c:pt idx="2">
                  <c:v>SocINDEX (n=5)</c:v>
                </c:pt>
                <c:pt idx="3">
                  <c:v>Sociological Abstracts (n=2)</c:v>
                </c:pt>
                <c:pt idx="4">
                  <c:v>CINAHL OR Academic Search Premier (n=1)</c:v>
                </c:pt>
                <c:pt idx="5">
                  <c:v>CENTRAL OR Embase (n=1)</c:v>
                </c:pt>
                <c:pt idx="6">
                  <c:v>Scopus UNIQUE (n=3)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175</c:v>
                </c:pt>
                <c:pt idx="1">
                  <c:v>27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82861712598434"/>
          <c:y val="0.65199559227389314"/>
          <c:w val="0.38979638287401575"/>
          <c:h val="0.33573515405172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Overall </a:t>
            </a:r>
            <a:r>
              <a:rPr lang="sv-SE" sz="1862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sv-SE" sz="1862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coverage</a:t>
            </a:r>
            <a:r>
              <a:rPr lang="sv-SE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- all </a:t>
            </a:r>
            <a:r>
              <a:rPr lang="sv-SE" sz="1862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subgroups</a:t>
            </a:r>
            <a:r>
              <a:rPr lang="sv-SE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sv-SE" sz="1862" b="0" i="0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combined</a:t>
            </a:r>
            <a:endParaRPr lang="sv-SE"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sv-SE"/>
              <a:t>(n=1170)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0.57999999999999996</c:v>
                </c:pt>
                <c:pt idx="1">
                  <c:v>0.65</c:v>
                </c:pt>
                <c:pt idx="2">
                  <c:v>0.41</c:v>
                </c:pt>
                <c:pt idx="3">
                  <c:v>0.37</c:v>
                </c:pt>
                <c:pt idx="4">
                  <c:v>0.31</c:v>
                </c:pt>
                <c:pt idx="5">
                  <c:v>0.51</c:v>
                </c:pt>
                <c:pt idx="6">
                  <c:v>0.09</c:v>
                </c:pt>
                <c:pt idx="7">
                  <c:v>0.52</c:v>
                </c:pt>
                <c:pt idx="8">
                  <c:v>0.95</c:v>
                </c:pt>
                <c:pt idx="9">
                  <c:v>0.37</c:v>
                </c:pt>
                <c:pt idx="1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78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Labour market interventions (n=118)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0.31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0.06</c:v>
                </c:pt>
                <c:pt idx="5">
                  <c:v>0.19</c:v>
                </c:pt>
                <c:pt idx="6">
                  <c:v>0.08</c:v>
                </c:pt>
                <c:pt idx="7">
                  <c:v>0.19</c:v>
                </c:pt>
                <c:pt idx="8">
                  <c:v>0.95</c:v>
                </c:pt>
                <c:pt idx="9">
                  <c:v>0.25</c:v>
                </c:pt>
                <c:pt idx="1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48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Database combinations - </a:t>
            </a:r>
            <a:r>
              <a:rPr lang="en-US" err="1"/>
              <a:t>Labour</a:t>
            </a:r>
            <a:r>
              <a:rPr lang="en-US"/>
              <a:t> market interventions (n=118)</a:t>
            </a:r>
          </a:p>
        </c:rich>
      </c:tx>
      <c:layout>
        <c:manualLayout>
          <c:xMode val="edge"/>
          <c:yMode val="edge"/>
          <c:x val="1.249999999999751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Lbls>
            <c:dLbl>
              <c:idx val="0"/>
              <c:layout>
                <c:manualLayout>
                  <c:x val="2.9273622047244093E-2"/>
                  <c:y val="-0.3370188646026781"/>
                </c:manualLayout>
              </c:layout>
              <c:tx>
                <c:rich>
                  <a:bodyPr/>
                  <a:lstStyle/>
                  <a:p>
                    <a:fld id="{161A094F-0CA3-4C92-BE05-59D900792A46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Scopus (n=112)</c:v>
                </c:pt>
                <c:pt idx="1">
                  <c:v>Academic Search Premier (n=1)</c:v>
                </c:pt>
                <c:pt idx="2">
                  <c:v>SocINDEX OR Sociological Abstracts (n=1)</c:v>
                </c:pt>
                <c:pt idx="3">
                  <c:v>Not in searched databases (n=4)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112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32837106299213"/>
          <c:y val="0.64913769382765174"/>
          <c:w val="0.32535912893700786"/>
          <c:h val="0.32744732237651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Database combinations - </a:t>
            </a:r>
            <a:r>
              <a:rPr lang="en-US" err="1"/>
              <a:t>Labour</a:t>
            </a:r>
            <a:r>
              <a:rPr lang="en-US"/>
              <a:t> market interventions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(n=118) – WITHOUT SCOPUS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B39-4B09-8AE3-FCE26E603E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B39-4B09-8AE3-FCE26E603E2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B39-4B09-8AE3-FCE26E603E2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BD8-4577-9F7E-6E761B6E860E}"/>
              </c:ext>
            </c:extLst>
          </c:dPt>
          <c:dLbls>
            <c:dLbl>
              <c:idx val="0"/>
              <c:layout>
                <c:manualLayout>
                  <c:x val="-0.13591424704724409"/>
                  <c:y val="0.20202625479661318"/>
                </c:manualLayout>
              </c:layout>
              <c:tx>
                <c:rich>
                  <a:bodyPr/>
                  <a:lstStyle/>
                  <a:p>
                    <a:fld id="{05FCEBEB-2149-4E74-B0B9-197CB1B25F49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39-4B09-8AE3-FCE26E603E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39-4B09-8AE3-FCE26E603E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39-4B09-8AE3-FCE26E603E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D8-4577-9F7E-6E761B6E8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Blad1!$A$2:$A$9</c:f>
              <c:strCache>
                <c:ptCount val="8"/>
                <c:pt idx="0">
                  <c:v>Academic Search Premier (n=37)</c:v>
                </c:pt>
                <c:pt idx="1">
                  <c:v>SocINDEX (n=13)</c:v>
                </c:pt>
                <c:pt idx="2">
                  <c:v>Embase OR Ovid MEDLINE (n=11)</c:v>
                </c:pt>
                <c:pt idx="3">
                  <c:v>Sociological Abstracts (n=3)</c:v>
                </c:pt>
                <c:pt idx="4">
                  <c:v>ERIC (n=2)</c:v>
                </c:pt>
                <c:pt idx="5">
                  <c:v>APA PsycInfo (n=1)</c:v>
                </c:pt>
                <c:pt idx="6">
                  <c:v>Not in searched databases (n=4)</c:v>
                </c:pt>
                <c:pt idx="7">
                  <c:v>Scopus UNIQUE (n=48)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37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1413631889764"/>
          <c:y val="0.61630268108374253"/>
          <c:w val="0.33960863681102355"/>
          <c:h val="0.38369731891625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Overall database combinations - all subgroups combined (n=1170)</a:t>
            </a:r>
          </a:p>
          <a:p>
            <a:pPr>
              <a:defRPr/>
            </a:pPr>
            <a:endParaRPr 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249999999999973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6A-453F-918A-CE6497302C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DFE-4F91-9E39-DA6D1296639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32-4F70-9A58-80B494291FF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FE-4F91-9E39-DA6D1296639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32-4F70-9A58-80B494291FF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32-4F70-9A58-80B494291FF8}"/>
              </c:ext>
            </c:extLst>
          </c:dPt>
          <c:dLbls>
            <c:dLbl>
              <c:idx val="0"/>
              <c:layout>
                <c:manualLayout>
                  <c:x val="4.006582185039366E-2"/>
                  <c:y val="-0.34204916079914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84F504-AABD-4C57-8F50-5B4EB66F843A}" type="PERCENTAGE">
                      <a:rPr lang="en-US" sz="2000" b="1">
                        <a:solidFill>
                          <a:schemeClr val="bg2"/>
                        </a:solidFill>
                      </a:rPr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3750000000002"/>
                      <c:h val="0.14439842861722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6A-453F-918A-CE6497302C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FE-4F91-9E39-DA6D1296639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2-4F70-9A58-80B494291FF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FE-4F91-9E39-DA6D1296639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32-4F70-9A58-80B494291FF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32-4F70-9A58-80B494291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Blad1!$A$2:$A$11</c:f>
              <c:strCache>
                <c:ptCount val="10"/>
                <c:pt idx="0">
                  <c:v>Scopus (n=1108)</c:v>
                </c:pt>
                <c:pt idx="1">
                  <c:v>SocINDEX (n=18)</c:v>
                </c:pt>
                <c:pt idx="2">
                  <c:v>Criminal Justice Abstracts (n=9)</c:v>
                </c:pt>
                <c:pt idx="3">
                  <c:v>Sociological Abstracts (n=5)</c:v>
                </c:pt>
                <c:pt idx="4">
                  <c:v>CENTRAL (n=5)</c:v>
                </c:pt>
                <c:pt idx="5">
                  <c:v>APA PsycInfo (n=3)</c:v>
                </c:pt>
                <c:pt idx="6">
                  <c:v>Ovid MEDLINE (n=3)</c:v>
                </c:pt>
                <c:pt idx="7">
                  <c:v>Academic Search Premier (n=1)</c:v>
                </c:pt>
                <c:pt idx="8">
                  <c:v>ERIC (n=1)</c:v>
                </c:pt>
                <c:pt idx="9">
                  <c:v>Not in searched databases (n=17)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1108</c:v>
                </c:pt>
                <c:pt idx="1">
                  <c:v>18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33661417322831"/>
          <c:y val="0.51914428400933288"/>
          <c:w val="0.30116338582677166"/>
          <c:h val="0.47962164864532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Overall </a:t>
            </a: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combinations - all </a:t>
            </a: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subgroups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combined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(n=1170) WITHOUT SCOPUS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sv-SE"/>
          </a:p>
        </c:rich>
      </c:tx>
      <c:layout>
        <c:manualLayout>
          <c:xMode val="edge"/>
          <c:yMode val="edge"/>
          <c:x val="1.687500000000000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9104330708661418E-2"/>
          <c:y val="0.18035155140553943"/>
          <c:w val="0.53705733267716538"/>
          <c:h val="0.8055859494595257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6A-453F-918A-CE6497302C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DFE-4F91-9E39-DA6D1296639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932-4F70-9A58-80B494291FF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FE-4F91-9E39-DA6D1296639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932-4F70-9A58-80B494291FF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932-4F70-9A58-80B494291FF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C15-44C3-9B54-356118D8A5F4}"/>
              </c:ext>
            </c:extLst>
          </c:dPt>
          <c:dLbls>
            <c:delete val="1"/>
          </c:dLbls>
          <c:cat>
            <c:strRef>
              <c:f>Blad1!$A$2:$A$12</c:f>
              <c:strCache>
                <c:ptCount val="11"/>
                <c:pt idx="0">
                  <c:v>APA PsycInfo (n=756)</c:v>
                </c:pt>
                <c:pt idx="1">
                  <c:v>Academic Search Premier (n=170)</c:v>
                </c:pt>
                <c:pt idx="2">
                  <c:v>Ovid MEDLINE (n=67)</c:v>
                </c:pt>
                <c:pt idx="3">
                  <c:v>SocINDEX (n=35)</c:v>
                </c:pt>
                <c:pt idx="4">
                  <c:v>Sociological Abstracts (n=18)</c:v>
                </c:pt>
                <c:pt idx="5">
                  <c:v>Criminal Justice Abstracts (n=15)</c:v>
                </c:pt>
                <c:pt idx="6">
                  <c:v>CINAHL (n=8)</c:v>
                </c:pt>
                <c:pt idx="7">
                  <c:v>ERIC (n=4)</c:v>
                </c:pt>
                <c:pt idx="8">
                  <c:v>CENTRAL OR Embase (n=2)</c:v>
                </c:pt>
                <c:pt idx="9">
                  <c:v>Not in searched databases (n=17)</c:v>
                </c:pt>
                <c:pt idx="10">
                  <c:v>Scopus UNIQUE (n=78)</c:v>
                </c:pt>
              </c:strCache>
            </c:strRef>
          </c:cat>
          <c:val>
            <c:numRef>
              <c:f>Blad1!$B$2:$B$12</c:f>
              <c:numCache>
                <c:formatCode>General</c:formatCode>
                <c:ptCount val="11"/>
                <c:pt idx="0">
                  <c:v>756</c:v>
                </c:pt>
                <c:pt idx="1">
                  <c:v>170</c:v>
                </c:pt>
                <c:pt idx="2">
                  <c:v>67</c:v>
                </c:pt>
                <c:pt idx="3">
                  <c:v>35</c:v>
                </c:pt>
                <c:pt idx="4">
                  <c:v>18</c:v>
                </c:pt>
                <c:pt idx="5">
                  <c:v>15</c:v>
                </c:pt>
                <c:pt idx="6">
                  <c:v>8</c:v>
                </c:pt>
                <c:pt idx="7">
                  <c:v>4</c:v>
                </c:pt>
                <c:pt idx="8">
                  <c:v>2</c:v>
                </c:pt>
                <c:pt idx="9">
                  <c:v>17</c:v>
                </c:pt>
                <c:pt idx="1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27411417322833"/>
          <c:y val="0.51914428400933288"/>
          <c:w val="0.30116338582677166"/>
          <c:h val="0.47962164864532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</a:t>
            </a:r>
            <a:r>
              <a:rPr lang="sv-SE" err="1"/>
              <a:t>Substance</a:t>
            </a:r>
            <a:r>
              <a:rPr lang="sv-SE"/>
              <a:t> </a:t>
            </a:r>
            <a:r>
              <a:rPr lang="sv-SE" err="1"/>
              <a:t>use</a:t>
            </a:r>
            <a:r>
              <a:rPr lang="sv-SE"/>
              <a:t> disorders (n=81)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0.74</c:v>
                </c:pt>
                <c:pt idx="1">
                  <c:v>0.86</c:v>
                </c:pt>
                <c:pt idx="2">
                  <c:v>0.6</c:v>
                </c:pt>
                <c:pt idx="3">
                  <c:v>0.91</c:v>
                </c:pt>
                <c:pt idx="4">
                  <c:v>0.33</c:v>
                </c:pt>
                <c:pt idx="5">
                  <c:v>0.9</c:v>
                </c:pt>
                <c:pt idx="6">
                  <c:v>0.11</c:v>
                </c:pt>
                <c:pt idx="7">
                  <c:v>0.88</c:v>
                </c:pt>
                <c:pt idx="8">
                  <c:v>0.98</c:v>
                </c:pt>
                <c:pt idx="9">
                  <c:v>0.33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128" b="1" i="0" u="none" strike="noStrike" kern="1200" baseline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Database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combinations - </a:t>
            </a:r>
            <a:r>
              <a:rPr lang="en-US"/>
              <a:t>Substance use disorders (n=81)</a:t>
            </a:r>
          </a:p>
        </c:rich>
      </c:tx>
      <c:layout>
        <c:manualLayout>
          <c:xMode val="edge"/>
          <c:yMode val="edge"/>
          <c:x val="1.249999999999751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Lbls>
            <c:dLbl>
              <c:idx val="0"/>
              <c:layout>
                <c:manualLayout>
                  <c:x val="7.0084768700787406E-2"/>
                  <c:y val="-0.33279697755924104"/>
                </c:manualLayout>
              </c:layout>
              <c:tx>
                <c:rich>
                  <a:bodyPr/>
                  <a:lstStyle/>
                  <a:p>
                    <a:fld id="{2F305BF0-9D24-4F47-9C81-64E694AD1F14}" type="PERCENTAGE">
                      <a:rPr lang="en-US" sz="2000" b="1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Scopus (n=79)</c:v>
                </c:pt>
                <c:pt idx="1">
                  <c:v>Embase OR CENTRAL (n=1)</c:v>
                </c:pt>
                <c:pt idx="2">
                  <c:v>Not in searched databases (n=1)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70386318897633"/>
          <c:y val="0.75498051458043103"/>
          <c:w val="0.29117113681102363"/>
          <c:h val="0.14388649459359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baseline="0">
                <a:effectLst/>
              </a:rPr>
              <a:t>Database combinations - </a:t>
            </a:r>
            <a:r>
              <a:rPr lang="en-US"/>
              <a:t>Substance use disorders</a:t>
            </a:r>
            <a:r>
              <a:rPr lang="en-US" baseline="0"/>
              <a:t> </a:t>
            </a:r>
            <a:r>
              <a:rPr lang="en-US"/>
              <a:t>(n=81)</a:t>
            </a:r>
            <a:r>
              <a:rPr lang="sv-SE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</a:rPr>
              <a:t> – WITHOUT SCOPUS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/>
          </a:p>
        </c:rich>
      </c:tx>
      <c:layout>
        <c:manualLayout>
          <c:xMode val="edge"/>
          <c:yMode val="edge"/>
          <c:x val="2.2422490157480105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Lbls>
            <c:dLbl>
              <c:idx val="0"/>
              <c:layout>
                <c:manualLayout>
                  <c:x val="1.1389025590551181E-2"/>
                  <c:y val="-0.2904472631368564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bg2"/>
                        </a:solidFill>
                      </a:rPr>
                      <a:t>91%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CENTRAL (n=74)</c:v>
                </c:pt>
                <c:pt idx="1">
                  <c:v>APA PsycInfo (n=6)</c:v>
                </c:pt>
                <c:pt idx="2">
                  <c:v>Not in searched databases (n=1)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3913631889764"/>
          <c:y val="0.69635742517486321"/>
          <c:w val="0.29117113681102363"/>
          <c:h val="0.14388649459359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coverage</a:t>
            </a:r>
            <a:r>
              <a:rPr lang="sv-SE"/>
              <a:t> - </a:t>
            </a:r>
            <a:r>
              <a:rPr lang="sv-SE" err="1"/>
              <a:t>Disability</a:t>
            </a:r>
            <a:r>
              <a:rPr lang="sv-SE"/>
              <a:t> (n=146)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Database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0.55000000000000004</c:v>
                </c:pt>
                <c:pt idx="1">
                  <c:v>0.56999999999999995</c:v>
                </c:pt>
                <c:pt idx="2">
                  <c:v>0.73</c:v>
                </c:pt>
                <c:pt idx="3">
                  <c:v>0.35</c:v>
                </c:pt>
                <c:pt idx="4">
                  <c:v>0</c:v>
                </c:pt>
                <c:pt idx="5">
                  <c:v>0.63</c:v>
                </c:pt>
                <c:pt idx="6">
                  <c:v>0.12</c:v>
                </c:pt>
                <c:pt idx="7">
                  <c:v>0.65</c:v>
                </c:pt>
                <c:pt idx="8">
                  <c:v>0.95</c:v>
                </c:pt>
                <c:pt idx="9">
                  <c:v>0.17</c:v>
                </c:pt>
                <c:pt idx="1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2-4CA1-89EA-82F1E52E8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5844944"/>
        <c:axId val="1697555696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Unique hits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Blad1!$A$2:$A$12</c:f>
              <c:strCache>
                <c:ptCount val="11"/>
                <c:pt idx="0">
                  <c:v>Academic Search Premier</c:v>
                </c:pt>
                <c:pt idx="1">
                  <c:v>APA PsycInfo</c:v>
                </c:pt>
                <c:pt idx="2">
                  <c:v>CINAHL</c:v>
                </c:pt>
                <c:pt idx="3">
                  <c:v>CENTRAL</c:v>
                </c:pt>
                <c:pt idx="4">
                  <c:v>Criminal Justice Abstracts</c:v>
                </c:pt>
                <c:pt idx="5">
                  <c:v>Embase</c:v>
                </c:pt>
                <c:pt idx="6">
                  <c:v>ERIC</c:v>
                </c:pt>
                <c:pt idx="7">
                  <c:v>Ovid MEDLINE</c:v>
                </c:pt>
                <c:pt idx="8">
                  <c:v>Scopus</c:v>
                </c:pt>
                <c:pt idx="9">
                  <c:v>SocINDEX</c:v>
                </c:pt>
                <c:pt idx="10">
                  <c:v>Sociological Abstracts</c:v>
                </c:pt>
              </c:strCache>
            </c:strRef>
          </c:cat>
          <c:val>
            <c:numRef>
              <c:f>Blad1!$C$2:$C$12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4-4D50-AC57-B5C366FA4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804351"/>
        <c:axId val="1082791871"/>
      </c:lineChart>
      <c:catAx>
        <c:axId val="16958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7555696"/>
        <c:crosses val="autoZero"/>
        <c:auto val="1"/>
        <c:lblAlgn val="ctr"/>
        <c:lblOffset val="100"/>
        <c:noMultiLvlLbl val="0"/>
      </c:catAx>
      <c:valAx>
        <c:axId val="169755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5844944"/>
        <c:crosses val="autoZero"/>
        <c:crossBetween val="between"/>
      </c:valAx>
      <c:valAx>
        <c:axId val="1082791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2804351"/>
        <c:crosses val="max"/>
        <c:crossBetween val="between"/>
      </c:valAx>
      <c:catAx>
        <c:axId val="108280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279187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Database combinations - </a:t>
            </a:r>
            <a:r>
              <a:rPr lang="en-US"/>
              <a:t>Disability (n=146)</a:t>
            </a:r>
          </a:p>
        </c:rich>
      </c:tx>
      <c:layout>
        <c:manualLayout>
          <c:xMode val="edge"/>
          <c:yMode val="edge"/>
          <c:x val="1.1062499999999999E-2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Homelessness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9-4CCB-8FB8-FE8E2B4DE3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9-4CCB-8FB8-FE8E2B4DE3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9-4CCB-8FB8-FE8E2B4DE3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9-4CCB-8FB8-FE8E2B4DE38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29-41D5-8355-27D36266757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29-41D5-8355-27D362667572}"/>
              </c:ext>
            </c:extLst>
          </c:dPt>
          <c:dLbls>
            <c:dLbl>
              <c:idx val="0"/>
              <c:layout>
                <c:manualLayout>
                  <c:x val="6.6889640748031498E-2"/>
                  <c:y val="-0.3869933324930283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bg2"/>
                        </a:solidFill>
                      </a:rPr>
                      <a:t>95%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89-4CCB-8FB8-FE8E2B4DE3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9-4CCB-8FB8-FE8E2B4DE3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9-4CCB-8FB8-FE8E2B4DE3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9-4CCB-8FB8-FE8E2B4DE3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29-41D5-8355-27D36266757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29-41D5-8355-27D362667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Scopus (n=138)</c:v>
                </c:pt>
                <c:pt idx="1">
                  <c:v>APA PsycInfo (n=3)</c:v>
                </c:pt>
                <c:pt idx="2">
                  <c:v>Ovid MEDLINE (n=2)</c:v>
                </c:pt>
                <c:pt idx="3">
                  <c:v>Sociological Abstracts (n=1)</c:v>
                </c:pt>
                <c:pt idx="4">
                  <c:v>CINAHL OR CENTRAL (n=1)</c:v>
                </c:pt>
                <c:pt idx="5">
                  <c:v>Not in searched databases (n=1)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138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CA0-B402-D096491BE7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32886318897633"/>
          <c:y val="0.68772485926889404"/>
          <c:w val="0.29117113681102363"/>
          <c:h val="0.28777298918719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A711C-9A69-4B16-8C1E-A2CE94F852D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15ADBF4-4801-4FDC-A1C6-1D04BED2846B}">
      <dgm:prSet phldrT="[Text]"/>
      <dgm:spPr/>
      <dgm:t>
        <a:bodyPr/>
        <a:lstStyle/>
        <a:p>
          <a:endParaRPr lang="en-US"/>
        </a:p>
        <a:p>
          <a:r>
            <a:rPr lang="en-US"/>
            <a:t>Identification and selection of SRs relevant to our project</a:t>
          </a:r>
          <a:endParaRPr lang="sv-SE"/>
        </a:p>
      </dgm:t>
    </dgm:pt>
    <dgm:pt modelId="{BA7021F3-C38D-4AD3-A175-EBBADFF70AF6}" type="parTrans" cxnId="{A175E36F-5EB2-4062-8565-7A29C12BE647}">
      <dgm:prSet/>
      <dgm:spPr/>
      <dgm:t>
        <a:bodyPr/>
        <a:lstStyle/>
        <a:p>
          <a:endParaRPr lang="sv-SE"/>
        </a:p>
      </dgm:t>
    </dgm:pt>
    <dgm:pt modelId="{EFE97F95-6504-41FA-B8F7-87872AEFED28}" type="sibTrans" cxnId="{A175E36F-5EB2-4062-8565-7A29C12BE647}">
      <dgm:prSet/>
      <dgm:spPr/>
      <dgm:t>
        <a:bodyPr/>
        <a:lstStyle/>
        <a:p>
          <a:endParaRPr lang="sv-SE"/>
        </a:p>
      </dgm:t>
    </dgm:pt>
    <dgm:pt modelId="{CB94E3EB-EE2B-4AFD-A24C-22029FBF9109}">
      <dgm:prSet phldrT="[Text]" phldr="1"/>
      <dgm:spPr/>
      <dgm:t>
        <a:bodyPr/>
        <a:lstStyle/>
        <a:p>
          <a:endParaRPr lang="sv-SE"/>
        </a:p>
      </dgm:t>
    </dgm:pt>
    <dgm:pt modelId="{5CCEEFBC-95F2-498F-899B-0BFA51F86FAB}" type="parTrans" cxnId="{CA221A07-CB69-4019-94DC-B03A78F44D3C}">
      <dgm:prSet/>
      <dgm:spPr/>
      <dgm:t>
        <a:bodyPr/>
        <a:lstStyle/>
        <a:p>
          <a:endParaRPr lang="sv-SE"/>
        </a:p>
      </dgm:t>
    </dgm:pt>
    <dgm:pt modelId="{462C57AE-2882-475F-952D-A0CF9010D726}" type="sibTrans" cxnId="{CA221A07-CB69-4019-94DC-B03A78F44D3C}">
      <dgm:prSet/>
      <dgm:spPr/>
      <dgm:t>
        <a:bodyPr/>
        <a:lstStyle/>
        <a:p>
          <a:endParaRPr lang="sv-SE"/>
        </a:p>
      </dgm:t>
    </dgm:pt>
    <dgm:pt modelId="{B128E09F-9B2E-4958-A53A-B36CD87498C2}">
      <dgm:prSet phldrT="[Text]"/>
      <dgm:spPr/>
      <dgm:t>
        <a:bodyPr/>
        <a:lstStyle/>
        <a:p>
          <a:endParaRPr lang="en-US"/>
        </a:p>
        <a:p>
          <a:r>
            <a:rPr lang="en-US"/>
            <a:t>References to the journal articles included in the analysis of the reviews were collected using an Excel spreadsheet</a:t>
          </a:r>
          <a:endParaRPr lang="sv-SE"/>
        </a:p>
      </dgm:t>
    </dgm:pt>
    <dgm:pt modelId="{A67B3771-0C6C-42A9-808D-EDB8B9924570}" type="parTrans" cxnId="{D4FB3020-F3C7-4066-A5DA-C7B408ED619D}">
      <dgm:prSet/>
      <dgm:spPr/>
      <dgm:t>
        <a:bodyPr/>
        <a:lstStyle/>
        <a:p>
          <a:endParaRPr lang="sv-SE"/>
        </a:p>
      </dgm:t>
    </dgm:pt>
    <dgm:pt modelId="{3D913DED-A269-4F58-9F3B-9ADDCCF1AE59}" type="sibTrans" cxnId="{D4FB3020-F3C7-4066-A5DA-C7B408ED619D}">
      <dgm:prSet/>
      <dgm:spPr/>
      <dgm:t>
        <a:bodyPr/>
        <a:lstStyle/>
        <a:p>
          <a:endParaRPr lang="sv-SE"/>
        </a:p>
      </dgm:t>
    </dgm:pt>
    <dgm:pt modelId="{A44ABFC1-C6F5-42C2-9895-F47B6FB52721}">
      <dgm:prSet phldrT="[Text]"/>
      <dgm:spPr/>
      <dgm:t>
        <a:bodyPr/>
        <a:lstStyle/>
        <a:p>
          <a:endParaRPr lang="en-US"/>
        </a:p>
        <a:p>
          <a:r>
            <a:rPr lang="en-US"/>
            <a:t>The indexing rates and unique references was documented for each database</a:t>
          </a:r>
          <a:endParaRPr lang="sv-SE"/>
        </a:p>
      </dgm:t>
    </dgm:pt>
    <dgm:pt modelId="{1255119C-F521-46DB-82A5-37061BE921FE}" type="parTrans" cxnId="{BD9E8921-3D95-4574-A059-FFD7D1576164}">
      <dgm:prSet/>
      <dgm:spPr/>
      <dgm:t>
        <a:bodyPr/>
        <a:lstStyle/>
        <a:p>
          <a:endParaRPr lang="sv-SE"/>
        </a:p>
      </dgm:t>
    </dgm:pt>
    <dgm:pt modelId="{AA6A1494-A029-4098-AE7C-96F477E25AA2}" type="sibTrans" cxnId="{BD9E8921-3D95-4574-A059-FFD7D1576164}">
      <dgm:prSet/>
      <dgm:spPr/>
      <dgm:t>
        <a:bodyPr/>
        <a:lstStyle/>
        <a:p>
          <a:endParaRPr lang="sv-SE"/>
        </a:p>
      </dgm:t>
    </dgm:pt>
    <dgm:pt modelId="{70D0C290-26EF-4D52-A269-F30848701EB5}">
      <dgm:prSet phldrT="[Text]"/>
      <dgm:spPr/>
      <dgm:t>
        <a:bodyPr/>
        <a:lstStyle/>
        <a:p>
          <a:endParaRPr lang="sv-SE"/>
        </a:p>
        <a:p>
          <a:endParaRPr lang="sv-SE"/>
        </a:p>
      </dgm:t>
    </dgm:pt>
    <dgm:pt modelId="{AC29F807-2A07-469A-A673-0DDFED6C4E97}" type="sibTrans" cxnId="{F55AD50F-6831-404D-A6DC-F8F94E56EDFB}">
      <dgm:prSet/>
      <dgm:spPr/>
      <dgm:t>
        <a:bodyPr/>
        <a:lstStyle/>
        <a:p>
          <a:endParaRPr lang="sv-SE"/>
        </a:p>
      </dgm:t>
    </dgm:pt>
    <dgm:pt modelId="{773C1C21-3C8E-40B9-B897-B815E54AEDDA}" type="parTrans" cxnId="{F55AD50F-6831-404D-A6DC-F8F94E56EDFB}">
      <dgm:prSet/>
      <dgm:spPr/>
      <dgm:t>
        <a:bodyPr/>
        <a:lstStyle/>
        <a:p>
          <a:endParaRPr lang="sv-SE"/>
        </a:p>
      </dgm:t>
    </dgm:pt>
    <dgm:pt modelId="{D4557B9A-4F27-4990-BC9A-CF9D0A7CB76E}">
      <dgm:prSet phldrT="[Text]" phldr="1"/>
      <dgm:spPr/>
      <dgm:t>
        <a:bodyPr/>
        <a:lstStyle/>
        <a:p>
          <a:endParaRPr lang="sv-SE"/>
        </a:p>
      </dgm:t>
    </dgm:pt>
    <dgm:pt modelId="{B41E4317-FF01-4344-96D0-B65CDF7AC3E4}" type="sibTrans" cxnId="{A3B4057B-7E48-40C4-BD9A-8F34156CA964}">
      <dgm:prSet/>
      <dgm:spPr/>
      <dgm:t>
        <a:bodyPr/>
        <a:lstStyle/>
        <a:p>
          <a:endParaRPr lang="sv-SE"/>
        </a:p>
      </dgm:t>
    </dgm:pt>
    <dgm:pt modelId="{9FCA2054-0C70-4AA5-B7D2-F329D692B92C}" type="parTrans" cxnId="{A3B4057B-7E48-40C4-BD9A-8F34156CA964}">
      <dgm:prSet/>
      <dgm:spPr/>
      <dgm:t>
        <a:bodyPr/>
        <a:lstStyle/>
        <a:p>
          <a:endParaRPr lang="sv-SE"/>
        </a:p>
      </dgm:t>
    </dgm:pt>
    <dgm:pt modelId="{0CFD7064-BE51-4880-BBE6-2F227FCA1522}" type="pres">
      <dgm:prSet presAssocID="{D79A711C-9A69-4B16-8C1E-A2CE94F852D1}" presName="Name0" presStyleCnt="0">
        <dgm:presLayoutVars>
          <dgm:dir/>
          <dgm:animLvl val="lvl"/>
          <dgm:resizeHandles val="exact"/>
        </dgm:presLayoutVars>
      </dgm:prSet>
      <dgm:spPr/>
    </dgm:pt>
    <dgm:pt modelId="{804746B7-B69F-446F-A567-0DE18D4333A2}" type="pres">
      <dgm:prSet presAssocID="{70D0C290-26EF-4D52-A269-F30848701EB5}" presName="compositeNode" presStyleCnt="0">
        <dgm:presLayoutVars>
          <dgm:bulletEnabled val="1"/>
        </dgm:presLayoutVars>
      </dgm:prSet>
      <dgm:spPr/>
    </dgm:pt>
    <dgm:pt modelId="{164A8991-66B9-4F7E-BC37-D3B37FF03896}" type="pres">
      <dgm:prSet presAssocID="{70D0C290-26EF-4D52-A269-F30848701EB5}" presName="bgRect" presStyleLbl="node1" presStyleIdx="0" presStyleCnt="3" custScaleX="103451"/>
      <dgm:spPr/>
    </dgm:pt>
    <dgm:pt modelId="{4A40F5B2-BD4D-437C-A9C8-580F1AFB7122}" type="pres">
      <dgm:prSet presAssocID="{70D0C290-26EF-4D52-A269-F30848701EB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90688FD-43F2-4E21-A15D-84FCAB48C493}" type="pres">
      <dgm:prSet presAssocID="{70D0C290-26EF-4D52-A269-F30848701EB5}" presName="childNode" presStyleLbl="node1" presStyleIdx="0" presStyleCnt="3">
        <dgm:presLayoutVars>
          <dgm:bulletEnabled val="1"/>
        </dgm:presLayoutVars>
      </dgm:prSet>
      <dgm:spPr/>
    </dgm:pt>
    <dgm:pt modelId="{72933090-9930-4D91-9F95-4C90E523BD41}" type="pres">
      <dgm:prSet presAssocID="{AC29F807-2A07-469A-A673-0DDFED6C4E97}" presName="hSp" presStyleCnt="0"/>
      <dgm:spPr/>
    </dgm:pt>
    <dgm:pt modelId="{1E007185-111C-491C-B017-2FC219EDE03E}" type="pres">
      <dgm:prSet presAssocID="{AC29F807-2A07-469A-A673-0DDFED6C4E97}" presName="vProcSp" presStyleCnt="0"/>
      <dgm:spPr/>
    </dgm:pt>
    <dgm:pt modelId="{AD173C34-EC59-4CDE-9D49-4406B862EB56}" type="pres">
      <dgm:prSet presAssocID="{AC29F807-2A07-469A-A673-0DDFED6C4E97}" presName="vSp1" presStyleCnt="0"/>
      <dgm:spPr/>
    </dgm:pt>
    <dgm:pt modelId="{3DD4BD01-4324-4A19-906E-609341F11116}" type="pres">
      <dgm:prSet presAssocID="{AC29F807-2A07-469A-A673-0DDFED6C4E97}" presName="simulatedConn" presStyleLbl="solidFgAcc1" presStyleIdx="0" presStyleCnt="2"/>
      <dgm:spPr/>
    </dgm:pt>
    <dgm:pt modelId="{A0894FA7-741F-425E-960C-50CBD73D745A}" type="pres">
      <dgm:prSet presAssocID="{AC29F807-2A07-469A-A673-0DDFED6C4E97}" presName="vSp2" presStyleCnt="0"/>
      <dgm:spPr/>
    </dgm:pt>
    <dgm:pt modelId="{15CD5E92-EC31-4CE6-96CE-A364AEC091F2}" type="pres">
      <dgm:prSet presAssocID="{AC29F807-2A07-469A-A673-0DDFED6C4E97}" presName="sibTrans" presStyleCnt="0"/>
      <dgm:spPr/>
    </dgm:pt>
    <dgm:pt modelId="{0E4E6849-F7A6-4500-8C18-FAA0E70117CA}" type="pres">
      <dgm:prSet presAssocID="{CB94E3EB-EE2B-4AFD-A24C-22029FBF9109}" presName="compositeNode" presStyleCnt="0">
        <dgm:presLayoutVars>
          <dgm:bulletEnabled val="1"/>
        </dgm:presLayoutVars>
      </dgm:prSet>
      <dgm:spPr/>
    </dgm:pt>
    <dgm:pt modelId="{67C67663-8F3A-4687-B708-160A70E091F4}" type="pres">
      <dgm:prSet presAssocID="{CB94E3EB-EE2B-4AFD-A24C-22029FBF9109}" presName="bgRect" presStyleLbl="node1" presStyleIdx="1" presStyleCnt="3" custScaleX="105739"/>
      <dgm:spPr/>
    </dgm:pt>
    <dgm:pt modelId="{E6D06507-7B7B-4921-B085-22C16A913FA3}" type="pres">
      <dgm:prSet presAssocID="{CB94E3EB-EE2B-4AFD-A24C-22029FBF910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A98A8726-E032-45D5-8026-9F29FDB692DD}" type="pres">
      <dgm:prSet presAssocID="{CB94E3EB-EE2B-4AFD-A24C-22029FBF9109}" presName="childNode" presStyleLbl="node1" presStyleIdx="1" presStyleCnt="3">
        <dgm:presLayoutVars>
          <dgm:bulletEnabled val="1"/>
        </dgm:presLayoutVars>
      </dgm:prSet>
      <dgm:spPr/>
    </dgm:pt>
    <dgm:pt modelId="{1674D3AC-4612-4E40-A85F-BEB4DEAE28C9}" type="pres">
      <dgm:prSet presAssocID="{462C57AE-2882-475F-952D-A0CF9010D726}" presName="hSp" presStyleCnt="0"/>
      <dgm:spPr/>
    </dgm:pt>
    <dgm:pt modelId="{C6E787DD-B20C-47C3-AAAB-D46EA622963A}" type="pres">
      <dgm:prSet presAssocID="{462C57AE-2882-475F-952D-A0CF9010D726}" presName="vProcSp" presStyleCnt="0"/>
      <dgm:spPr/>
    </dgm:pt>
    <dgm:pt modelId="{4B2D4574-D090-45E4-84BF-3E15071652B0}" type="pres">
      <dgm:prSet presAssocID="{462C57AE-2882-475F-952D-A0CF9010D726}" presName="vSp1" presStyleCnt="0"/>
      <dgm:spPr/>
    </dgm:pt>
    <dgm:pt modelId="{F522E899-5FB1-44AF-BFA5-289F70B2E721}" type="pres">
      <dgm:prSet presAssocID="{462C57AE-2882-475F-952D-A0CF9010D726}" presName="simulatedConn" presStyleLbl="solidFgAcc1" presStyleIdx="1" presStyleCnt="2"/>
      <dgm:spPr/>
    </dgm:pt>
    <dgm:pt modelId="{D589B284-858E-485E-A2E6-19E871E9122D}" type="pres">
      <dgm:prSet presAssocID="{462C57AE-2882-475F-952D-A0CF9010D726}" presName="vSp2" presStyleCnt="0"/>
      <dgm:spPr/>
    </dgm:pt>
    <dgm:pt modelId="{F257ECBC-9195-4D83-B37C-19382A500D8A}" type="pres">
      <dgm:prSet presAssocID="{462C57AE-2882-475F-952D-A0CF9010D726}" presName="sibTrans" presStyleCnt="0"/>
      <dgm:spPr/>
    </dgm:pt>
    <dgm:pt modelId="{1844B698-A007-468C-B8C7-1B12C69395B8}" type="pres">
      <dgm:prSet presAssocID="{D4557B9A-4F27-4990-BC9A-CF9D0A7CB76E}" presName="compositeNode" presStyleCnt="0">
        <dgm:presLayoutVars>
          <dgm:bulletEnabled val="1"/>
        </dgm:presLayoutVars>
      </dgm:prSet>
      <dgm:spPr/>
    </dgm:pt>
    <dgm:pt modelId="{EC2182C1-122A-4FCF-90E9-5D69D851B3C3}" type="pres">
      <dgm:prSet presAssocID="{D4557B9A-4F27-4990-BC9A-CF9D0A7CB76E}" presName="bgRect" presStyleLbl="node1" presStyleIdx="2" presStyleCnt="3" custScaleX="103419"/>
      <dgm:spPr/>
    </dgm:pt>
    <dgm:pt modelId="{BD3BEA87-345C-4591-BE4A-03E0A018CA54}" type="pres">
      <dgm:prSet presAssocID="{D4557B9A-4F27-4990-BC9A-CF9D0A7CB76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E938DA5-41C3-46A8-919B-2B68DB243632}" type="pres">
      <dgm:prSet presAssocID="{D4557B9A-4F27-4990-BC9A-CF9D0A7CB76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A221A07-CB69-4019-94DC-B03A78F44D3C}" srcId="{D79A711C-9A69-4B16-8C1E-A2CE94F852D1}" destId="{CB94E3EB-EE2B-4AFD-A24C-22029FBF9109}" srcOrd="1" destOrd="0" parTransId="{5CCEEFBC-95F2-498F-899B-0BFA51F86FAB}" sibTransId="{462C57AE-2882-475F-952D-A0CF9010D726}"/>
    <dgm:cxn modelId="{F55AD50F-6831-404D-A6DC-F8F94E56EDFB}" srcId="{D79A711C-9A69-4B16-8C1E-A2CE94F852D1}" destId="{70D0C290-26EF-4D52-A269-F30848701EB5}" srcOrd="0" destOrd="0" parTransId="{773C1C21-3C8E-40B9-B897-B815E54AEDDA}" sibTransId="{AC29F807-2A07-469A-A673-0DDFED6C4E97}"/>
    <dgm:cxn modelId="{D4FB3020-F3C7-4066-A5DA-C7B408ED619D}" srcId="{CB94E3EB-EE2B-4AFD-A24C-22029FBF9109}" destId="{B128E09F-9B2E-4958-A53A-B36CD87498C2}" srcOrd="0" destOrd="0" parTransId="{A67B3771-0C6C-42A9-808D-EDB8B9924570}" sibTransId="{3D913DED-A269-4F58-9F3B-9ADDCCF1AE59}"/>
    <dgm:cxn modelId="{BD9E8921-3D95-4574-A059-FFD7D1576164}" srcId="{D4557B9A-4F27-4990-BC9A-CF9D0A7CB76E}" destId="{A44ABFC1-C6F5-42C2-9895-F47B6FB52721}" srcOrd="0" destOrd="0" parTransId="{1255119C-F521-46DB-82A5-37061BE921FE}" sibTransId="{AA6A1494-A029-4098-AE7C-96F477E25AA2}"/>
    <dgm:cxn modelId="{E1B7224A-BB1B-4E28-90A4-642AA83F5513}" type="presOf" srcId="{CB94E3EB-EE2B-4AFD-A24C-22029FBF9109}" destId="{E6D06507-7B7B-4921-B085-22C16A913FA3}" srcOrd="1" destOrd="0" presId="urn:microsoft.com/office/officeart/2005/8/layout/hProcess7"/>
    <dgm:cxn modelId="{A175E36F-5EB2-4062-8565-7A29C12BE647}" srcId="{70D0C290-26EF-4D52-A269-F30848701EB5}" destId="{115ADBF4-4801-4FDC-A1C6-1D04BED2846B}" srcOrd="0" destOrd="0" parTransId="{BA7021F3-C38D-4AD3-A175-EBBADFF70AF6}" sibTransId="{EFE97F95-6504-41FA-B8F7-87872AEFED28}"/>
    <dgm:cxn modelId="{68811353-677D-49D5-9029-081FA4389901}" type="presOf" srcId="{D4557B9A-4F27-4990-BC9A-CF9D0A7CB76E}" destId="{EC2182C1-122A-4FCF-90E9-5D69D851B3C3}" srcOrd="0" destOrd="0" presId="urn:microsoft.com/office/officeart/2005/8/layout/hProcess7"/>
    <dgm:cxn modelId="{A3B4057B-7E48-40C4-BD9A-8F34156CA964}" srcId="{D79A711C-9A69-4B16-8C1E-A2CE94F852D1}" destId="{D4557B9A-4F27-4990-BC9A-CF9D0A7CB76E}" srcOrd="2" destOrd="0" parTransId="{9FCA2054-0C70-4AA5-B7D2-F329D692B92C}" sibTransId="{B41E4317-FF01-4344-96D0-B65CDF7AC3E4}"/>
    <dgm:cxn modelId="{34F4848B-1E48-476F-95F8-FBAFCEA20282}" type="presOf" srcId="{CB94E3EB-EE2B-4AFD-A24C-22029FBF9109}" destId="{67C67663-8F3A-4687-B708-160A70E091F4}" srcOrd="0" destOrd="0" presId="urn:microsoft.com/office/officeart/2005/8/layout/hProcess7"/>
    <dgm:cxn modelId="{707675A9-8FD8-427C-9093-D632C4580F1E}" type="presOf" srcId="{B128E09F-9B2E-4958-A53A-B36CD87498C2}" destId="{A98A8726-E032-45D5-8026-9F29FDB692DD}" srcOrd="0" destOrd="0" presId="urn:microsoft.com/office/officeart/2005/8/layout/hProcess7"/>
    <dgm:cxn modelId="{579404B8-7177-4746-BF1E-7FB0D16E8223}" type="presOf" srcId="{A44ABFC1-C6F5-42C2-9895-F47B6FB52721}" destId="{AE938DA5-41C3-46A8-919B-2B68DB243632}" srcOrd="0" destOrd="0" presId="urn:microsoft.com/office/officeart/2005/8/layout/hProcess7"/>
    <dgm:cxn modelId="{97198FD6-E261-4B37-939D-766D6EE9DD7B}" type="presOf" srcId="{70D0C290-26EF-4D52-A269-F30848701EB5}" destId="{164A8991-66B9-4F7E-BC37-D3B37FF03896}" srcOrd="0" destOrd="0" presId="urn:microsoft.com/office/officeart/2005/8/layout/hProcess7"/>
    <dgm:cxn modelId="{1E8C50DA-5543-4F15-8DB0-F492608C716B}" type="presOf" srcId="{D79A711C-9A69-4B16-8C1E-A2CE94F852D1}" destId="{0CFD7064-BE51-4880-BBE6-2F227FCA1522}" srcOrd="0" destOrd="0" presId="urn:microsoft.com/office/officeart/2005/8/layout/hProcess7"/>
    <dgm:cxn modelId="{F117B8E3-388C-451C-8A7F-9780EACCBA07}" type="presOf" srcId="{D4557B9A-4F27-4990-BC9A-CF9D0A7CB76E}" destId="{BD3BEA87-345C-4591-BE4A-03E0A018CA54}" srcOrd="1" destOrd="0" presId="urn:microsoft.com/office/officeart/2005/8/layout/hProcess7"/>
    <dgm:cxn modelId="{96F8B1EF-3549-49C0-9CFE-2DA31D33FCB6}" type="presOf" srcId="{115ADBF4-4801-4FDC-A1C6-1D04BED2846B}" destId="{E90688FD-43F2-4E21-A15D-84FCAB48C493}" srcOrd="0" destOrd="0" presId="urn:microsoft.com/office/officeart/2005/8/layout/hProcess7"/>
    <dgm:cxn modelId="{EF68B3F3-E525-4253-A241-AD0CA36C5127}" type="presOf" srcId="{70D0C290-26EF-4D52-A269-F30848701EB5}" destId="{4A40F5B2-BD4D-437C-A9C8-580F1AFB7122}" srcOrd="1" destOrd="0" presId="urn:microsoft.com/office/officeart/2005/8/layout/hProcess7"/>
    <dgm:cxn modelId="{7D3F1B4D-952C-49B8-98D1-462821D51A71}" type="presParOf" srcId="{0CFD7064-BE51-4880-BBE6-2F227FCA1522}" destId="{804746B7-B69F-446F-A567-0DE18D4333A2}" srcOrd="0" destOrd="0" presId="urn:microsoft.com/office/officeart/2005/8/layout/hProcess7"/>
    <dgm:cxn modelId="{B480537E-5539-42B4-ADC2-C80028DEEFB5}" type="presParOf" srcId="{804746B7-B69F-446F-A567-0DE18D4333A2}" destId="{164A8991-66B9-4F7E-BC37-D3B37FF03896}" srcOrd="0" destOrd="0" presId="urn:microsoft.com/office/officeart/2005/8/layout/hProcess7"/>
    <dgm:cxn modelId="{53FE6C48-4921-4CA4-8532-8423B3EB4294}" type="presParOf" srcId="{804746B7-B69F-446F-A567-0DE18D4333A2}" destId="{4A40F5B2-BD4D-437C-A9C8-580F1AFB7122}" srcOrd="1" destOrd="0" presId="urn:microsoft.com/office/officeart/2005/8/layout/hProcess7"/>
    <dgm:cxn modelId="{F31A8060-D96A-421C-A7F2-5A0EE332692E}" type="presParOf" srcId="{804746B7-B69F-446F-A567-0DE18D4333A2}" destId="{E90688FD-43F2-4E21-A15D-84FCAB48C493}" srcOrd="2" destOrd="0" presId="urn:microsoft.com/office/officeart/2005/8/layout/hProcess7"/>
    <dgm:cxn modelId="{54375476-EE9F-4A54-BEE2-9D40D02F5666}" type="presParOf" srcId="{0CFD7064-BE51-4880-BBE6-2F227FCA1522}" destId="{72933090-9930-4D91-9F95-4C90E523BD41}" srcOrd="1" destOrd="0" presId="urn:microsoft.com/office/officeart/2005/8/layout/hProcess7"/>
    <dgm:cxn modelId="{3254B1E4-FAE0-4141-BBF6-D363A4E0A797}" type="presParOf" srcId="{0CFD7064-BE51-4880-BBE6-2F227FCA1522}" destId="{1E007185-111C-491C-B017-2FC219EDE03E}" srcOrd="2" destOrd="0" presId="urn:microsoft.com/office/officeart/2005/8/layout/hProcess7"/>
    <dgm:cxn modelId="{B23C6AF9-6C07-4A1C-A5E1-CBD43D1BC267}" type="presParOf" srcId="{1E007185-111C-491C-B017-2FC219EDE03E}" destId="{AD173C34-EC59-4CDE-9D49-4406B862EB56}" srcOrd="0" destOrd="0" presId="urn:microsoft.com/office/officeart/2005/8/layout/hProcess7"/>
    <dgm:cxn modelId="{A604D6CB-5178-445B-9D2F-417C1B1EC2DB}" type="presParOf" srcId="{1E007185-111C-491C-B017-2FC219EDE03E}" destId="{3DD4BD01-4324-4A19-906E-609341F11116}" srcOrd="1" destOrd="0" presId="urn:microsoft.com/office/officeart/2005/8/layout/hProcess7"/>
    <dgm:cxn modelId="{C2150BD8-E5A9-49D0-A42B-7F1083596E35}" type="presParOf" srcId="{1E007185-111C-491C-B017-2FC219EDE03E}" destId="{A0894FA7-741F-425E-960C-50CBD73D745A}" srcOrd="2" destOrd="0" presId="urn:microsoft.com/office/officeart/2005/8/layout/hProcess7"/>
    <dgm:cxn modelId="{5BD5E55D-2CF3-4368-BED4-302AC4936306}" type="presParOf" srcId="{0CFD7064-BE51-4880-BBE6-2F227FCA1522}" destId="{15CD5E92-EC31-4CE6-96CE-A364AEC091F2}" srcOrd="3" destOrd="0" presId="urn:microsoft.com/office/officeart/2005/8/layout/hProcess7"/>
    <dgm:cxn modelId="{F8D25945-8430-4A48-9107-3D9179C788EF}" type="presParOf" srcId="{0CFD7064-BE51-4880-BBE6-2F227FCA1522}" destId="{0E4E6849-F7A6-4500-8C18-FAA0E70117CA}" srcOrd="4" destOrd="0" presId="urn:microsoft.com/office/officeart/2005/8/layout/hProcess7"/>
    <dgm:cxn modelId="{6AF75608-217A-49C4-BE36-DFA3B72010D1}" type="presParOf" srcId="{0E4E6849-F7A6-4500-8C18-FAA0E70117CA}" destId="{67C67663-8F3A-4687-B708-160A70E091F4}" srcOrd="0" destOrd="0" presId="urn:microsoft.com/office/officeart/2005/8/layout/hProcess7"/>
    <dgm:cxn modelId="{74BC84D4-2764-4287-8C26-0FF555864C6D}" type="presParOf" srcId="{0E4E6849-F7A6-4500-8C18-FAA0E70117CA}" destId="{E6D06507-7B7B-4921-B085-22C16A913FA3}" srcOrd="1" destOrd="0" presId="urn:microsoft.com/office/officeart/2005/8/layout/hProcess7"/>
    <dgm:cxn modelId="{EC64A2EC-EA6F-48CF-9278-9B7C018B187B}" type="presParOf" srcId="{0E4E6849-F7A6-4500-8C18-FAA0E70117CA}" destId="{A98A8726-E032-45D5-8026-9F29FDB692DD}" srcOrd="2" destOrd="0" presId="urn:microsoft.com/office/officeart/2005/8/layout/hProcess7"/>
    <dgm:cxn modelId="{07E6AE5D-8689-41AD-9071-052A11CCA98A}" type="presParOf" srcId="{0CFD7064-BE51-4880-BBE6-2F227FCA1522}" destId="{1674D3AC-4612-4E40-A85F-BEB4DEAE28C9}" srcOrd="5" destOrd="0" presId="urn:microsoft.com/office/officeart/2005/8/layout/hProcess7"/>
    <dgm:cxn modelId="{9D39095B-B2F6-4758-85E1-F7F4CC9B5215}" type="presParOf" srcId="{0CFD7064-BE51-4880-BBE6-2F227FCA1522}" destId="{C6E787DD-B20C-47C3-AAAB-D46EA622963A}" srcOrd="6" destOrd="0" presId="urn:microsoft.com/office/officeart/2005/8/layout/hProcess7"/>
    <dgm:cxn modelId="{A58B57E5-E4DE-480F-86A8-DB786B947045}" type="presParOf" srcId="{C6E787DD-B20C-47C3-AAAB-D46EA622963A}" destId="{4B2D4574-D090-45E4-84BF-3E15071652B0}" srcOrd="0" destOrd="0" presId="urn:microsoft.com/office/officeart/2005/8/layout/hProcess7"/>
    <dgm:cxn modelId="{728FD2BE-63E0-4730-AD9F-54F2FE796EB9}" type="presParOf" srcId="{C6E787DD-B20C-47C3-AAAB-D46EA622963A}" destId="{F522E899-5FB1-44AF-BFA5-289F70B2E721}" srcOrd="1" destOrd="0" presId="urn:microsoft.com/office/officeart/2005/8/layout/hProcess7"/>
    <dgm:cxn modelId="{6E1D8884-DAB4-4612-9C07-02A721952CFE}" type="presParOf" srcId="{C6E787DD-B20C-47C3-AAAB-D46EA622963A}" destId="{D589B284-858E-485E-A2E6-19E871E9122D}" srcOrd="2" destOrd="0" presId="urn:microsoft.com/office/officeart/2005/8/layout/hProcess7"/>
    <dgm:cxn modelId="{149E55A9-D67D-4850-9030-84DB9A2E709E}" type="presParOf" srcId="{0CFD7064-BE51-4880-BBE6-2F227FCA1522}" destId="{F257ECBC-9195-4D83-B37C-19382A500D8A}" srcOrd="7" destOrd="0" presId="urn:microsoft.com/office/officeart/2005/8/layout/hProcess7"/>
    <dgm:cxn modelId="{E46B7EDE-B7D2-4512-9381-6C7DC51CA58B}" type="presParOf" srcId="{0CFD7064-BE51-4880-BBE6-2F227FCA1522}" destId="{1844B698-A007-468C-B8C7-1B12C69395B8}" srcOrd="8" destOrd="0" presId="urn:microsoft.com/office/officeart/2005/8/layout/hProcess7"/>
    <dgm:cxn modelId="{CE31722A-8F28-4262-B5BB-BE23B2A69925}" type="presParOf" srcId="{1844B698-A007-468C-B8C7-1B12C69395B8}" destId="{EC2182C1-122A-4FCF-90E9-5D69D851B3C3}" srcOrd="0" destOrd="0" presId="urn:microsoft.com/office/officeart/2005/8/layout/hProcess7"/>
    <dgm:cxn modelId="{A009A202-7635-4BA1-A067-55D7EDE93EE7}" type="presParOf" srcId="{1844B698-A007-468C-B8C7-1B12C69395B8}" destId="{BD3BEA87-345C-4591-BE4A-03E0A018CA54}" srcOrd="1" destOrd="0" presId="urn:microsoft.com/office/officeart/2005/8/layout/hProcess7"/>
    <dgm:cxn modelId="{C5A9E376-137E-48A3-9CC8-F51FE73AB350}" type="presParOf" srcId="{1844B698-A007-468C-B8C7-1B12C69395B8}" destId="{AE938DA5-41C3-46A8-919B-2B68DB24363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B35B6-22CD-4117-99E2-3C4D8D84968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F56848-C775-4738-AC3A-EEF9B2AC8C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Most articles included in SRs in social care are indexed in Scopus! </a:t>
          </a:r>
          <a:br>
            <a:rPr lang="en-US" i="0"/>
          </a:br>
          <a:endParaRPr lang="en-US" i="0"/>
        </a:p>
      </dgm:t>
    </dgm:pt>
    <dgm:pt modelId="{160FBD2A-22D9-4DAF-A32C-1DF13744DEE0}" type="parTrans" cxnId="{A115915E-49EF-4D66-A67A-A8809B71566E}">
      <dgm:prSet/>
      <dgm:spPr/>
      <dgm:t>
        <a:bodyPr/>
        <a:lstStyle/>
        <a:p>
          <a:endParaRPr lang="en-US"/>
        </a:p>
      </dgm:t>
    </dgm:pt>
    <dgm:pt modelId="{F786FA06-8C11-4CD9-83FD-5474BB25B1C4}" type="sibTrans" cxnId="{A115915E-49EF-4D66-A67A-A8809B71566E}">
      <dgm:prSet/>
      <dgm:spPr/>
      <dgm:t>
        <a:bodyPr/>
        <a:lstStyle/>
        <a:p>
          <a:endParaRPr lang="en-US"/>
        </a:p>
      </dgm:t>
    </dgm:pt>
    <dgm:pt modelId="{72750DB4-ECE1-4727-BFE9-05A6CA80CB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Scopus –the go-to database for social care?</a:t>
          </a:r>
        </a:p>
      </dgm:t>
    </dgm:pt>
    <dgm:pt modelId="{651710C0-CD1F-48F4-889C-65894556C22C}" type="parTrans" cxnId="{C64DF08B-8900-4653-872E-C7B6AFD2C643}">
      <dgm:prSet/>
      <dgm:spPr/>
      <dgm:t>
        <a:bodyPr/>
        <a:lstStyle/>
        <a:p>
          <a:endParaRPr lang="en-US"/>
        </a:p>
      </dgm:t>
    </dgm:pt>
    <dgm:pt modelId="{03BCEE5A-ABF6-4BDD-8969-1178EB76FE2B}" type="sibTrans" cxnId="{C64DF08B-8900-4653-872E-C7B6AFD2C643}">
      <dgm:prSet/>
      <dgm:spPr/>
      <dgm:t>
        <a:bodyPr/>
        <a:lstStyle/>
        <a:p>
          <a:endParaRPr lang="en-US"/>
        </a:p>
      </dgm:t>
    </dgm:pt>
    <dgm:pt modelId="{D9643C42-EA06-429D-9B24-B249BD993D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Exhaustive searching can be done in fewer databases (2-4) than what is normally used (11) in SRs in Social Care</a:t>
          </a:r>
        </a:p>
      </dgm:t>
    </dgm:pt>
    <dgm:pt modelId="{E3A609D0-2689-45AA-9D41-24924576D650}" type="parTrans" cxnId="{C53B66F7-BF95-49A0-BED3-ECE6FE47B8BF}">
      <dgm:prSet/>
      <dgm:spPr/>
      <dgm:t>
        <a:bodyPr/>
        <a:lstStyle/>
        <a:p>
          <a:endParaRPr lang="en-US"/>
        </a:p>
      </dgm:t>
    </dgm:pt>
    <dgm:pt modelId="{892D3352-4047-41A9-96DA-B6666C1ADDC4}" type="sibTrans" cxnId="{C53B66F7-BF95-49A0-BED3-ECE6FE47B8BF}">
      <dgm:prSet/>
      <dgm:spPr/>
      <dgm:t>
        <a:bodyPr/>
        <a:lstStyle/>
        <a:p>
          <a:endParaRPr lang="en-US"/>
        </a:p>
      </dgm:t>
    </dgm:pt>
    <dgm:pt modelId="{8B24D940-FBEF-4B1B-9660-6DFBD665A0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Informed choice when selecting databases –this project can be part of an evidence base</a:t>
          </a:r>
        </a:p>
      </dgm:t>
    </dgm:pt>
    <dgm:pt modelId="{99E0FEE5-248B-4D8C-8F5D-8473E8BEB772}" type="parTrans" cxnId="{4BC82E7F-A780-4422-9E8D-8477AAE5E661}">
      <dgm:prSet/>
      <dgm:spPr/>
      <dgm:t>
        <a:bodyPr/>
        <a:lstStyle/>
        <a:p>
          <a:endParaRPr lang="en-US"/>
        </a:p>
      </dgm:t>
    </dgm:pt>
    <dgm:pt modelId="{69BA3518-5BCC-4BE8-969D-311543283805}" type="sibTrans" cxnId="{4BC82E7F-A780-4422-9E8D-8477AAE5E661}">
      <dgm:prSet/>
      <dgm:spPr/>
      <dgm:t>
        <a:bodyPr/>
        <a:lstStyle/>
        <a:p>
          <a:endParaRPr lang="en-US"/>
        </a:p>
      </dgm:t>
    </dgm:pt>
    <dgm:pt modelId="{ED8836C8-26E4-448B-B7EA-84650215C5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Resources can be reallocated (developing the searches, search gray literature etc)</a:t>
          </a:r>
        </a:p>
      </dgm:t>
    </dgm:pt>
    <dgm:pt modelId="{3A683B3C-0164-4E80-9CE3-AEF438205FFF}" type="parTrans" cxnId="{CBC63957-3884-4A5D-B54A-94BA87D49050}">
      <dgm:prSet/>
      <dgm:spPr/>
      <dgm:t>
        <a:bodyPr/>
        <a:lstStyle/>
        <a:p>
          <a:endParaRPr lang="en-US"/>
        </a:p>
      </dgm:t>
    </dgm:pt>
    <dgm:pt modelId="{7C3B6FE8-E77B-43A2-9ADF-C92901D3ACB2}" type="sibTrans" cxnId="{CBC63957-3884-4A5D-B54A-94BA87D49050}">
      <dgm:prSet/>
      <dgm:spPr/>
      <dgm:t>
        <a:bodyPr/>
        <a:lstStyle/>
        <a:p>
          <a:endParaRPr lang="en-US"/>
        </a:p>
      </dgm:t>
    </dgm:pt>
    <dgm:pt modelId="{0723F52F-4323-4AB2-BBEA-BF1C37F3AD43}" type="pres">
      <dgm:prSet presAssocID="{C16B35B6-22CD-4117-99E2-3C4D8D849683}" presName="root" presStyleCnt="0">
        <dgm:presLayoutVars>
          <dgm:dir/>
          <dgm:resizeHandles val="exact"/>
        </dgm:presLayoutVars>
      </dgm:prSet>
      <dgm:spPr/>
    </dgm:pt>
    <dgm:pt modelId="{DB39FAC8-8A9E-488F-B557-601E4C665851}" type="pres">
      <dgm:prSet presAssocID="{35F56848-C775-4738-AC3A-EEF9B2AC8C5F}" presName="compNode" presStyleCnt="0"/>
      <dgm:spPr/>
    </dgm:pt>
    <dgm:pt modelId="{46A1AA49-C1ED-4CC6-B3CA-EA0C17591092}" type="pres">
      <dgm:prSet presAssocID="{35F56848-C775-4738-AC3A-EEF9B2AC8C5F}" presName="bgRect" presStyleLbl="bgShp" presStyleIdx="0" presStyleCnt="5"/>
      <dgm:spPr>
        <a:solidFill>
          <a:srgbClr val="D1E1F5"/>
        </a:solidFill>
        <a:ln>
          <a:solidFill>
            <a:srgbClr val="69ACDF"/>
          </a:solidFill>
        </a:ln>
      </dgm:spPr>
    </dgm:pt>
    <dgm:pt modelId="{57058290-7986-4DBE-B416-9434BDCECF07}" type="pres">
      <dgm:prSet presAssocID="{35F56848-C775-4738-AC3A-EEF9B2AC8C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ropstecken med hel fyllning"/>
        </a:ext>
      </dgm:extLst>
    </dgm:pt>
    <dgm:pt modelId="{66803FBC-C58C-4BD8-8B9C-8A4B1225EA7F}" type="pres">
      <dgm:prSet presAssocID="{35F56848-C775-4738-AC3A-EEF9B2AC8C5F}" presName="spaceRect" presStyleCnt="0"/>
      <dgm:spPr/>
    </dgm:pt>
    <dgm:pt modelId="{DB1C73B4-12D8-4EB4-8CAD-FDE84AE75082}" type="pres">
      <dgm:prSet presAssocID="{35F56848-C775-4738-AC3A-EEF9B2AC8C5F}" presName="parTx" presStyleLbl="revTx" presStyleIdx="0" presStyleCnt="5">
        <dgm:presLayoutVars>
          <dgm:chMax val="0"/>
          <dgm:chPref val="0"/>
        </dgm:presLayoutVars>
      </dgm:prSet>
      <dgm:spPr/>
    </dgm:pt>
    <dgm:pt modelId="{C480EAA1-AF5B-418D-8AE1-8AD10C9AFB39}" type="pres">
      <dgm:prSet presAssocID="{F786FA06-8C11-4CD9-83FD-5474BB25B1C4}" presName="sibTrans" presStyleCnt="0"/>
      <dgm:spPr/>
    </dgm:pt>
    <dgm:pt modelId="{64E99EC7-CA11-4375-8D30-36727EADB5CC}" type="pres">
      <dgm:prSet presAssocID="{72750DB4-ECE1-4727-BFE9-05A6CA80CBB1}" presName="compNode" presStyleCnt="0"/>
      <dgm:spPr/>
    </dgm:pt>
    <dgm:pt modelId="{6F319958-C8F3-4E29-BFF7-CD67A66909E5}" type="pres">
      <dgm:prSet presAssocID="{72750DB4-ECE1-4727-BFE9-05A6CA80CBB1}" presName="bgRect" presStyleLbl="bgShp" presStyleIdx="1" presStyleCnt="5"/>
      <dgm:spPr>
        <a:solidFill>
          <a:srgbClr val="D1E1F5"/>
        </a:solidFill>
      </dgm:spPr>
    </dgm:pt>
    <dgm:pt modelId="{96DFAFED-512C-46CD-BC36-E2D739ADE8D0}" type="pres">
      <dgm:prSet presAssocID="{72750DB4-ECE1-4727-BFE9-05A6CA80CBB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gon"/>
        </a:ext>
      </dgm:extLst>
    </dgm:pt>
    <dgm:pt modelId="{7592E1FB-0794-4146-8EF7-06A3ABE14123}" type="pres">
      <dgm:prSet presAssocID="{72750DB4-ECE1-4727-BFE9-05A6CA80CBB1}" presName="spaceRect" presStyleCnt="0"/>
      <dgm:spPr/>
    </dgm:pt>
    <dgm:pt modelId="{A56BABC3-33C0-41C6-9B7B-ADDEBDDD528C}" type="pres">
      <dgm:prSet presAssocID="{72750DB4-ECE1-4727-BFE9-05A6CA80CBB1}" presName="parTx" presStyleLbl="revTx" presStyleIdx="1" presStyleCnt="5">
        <dgm:presLayoutVars>
          <dgm:chMax val="0"/>
          <dgm:chPref val="0"/>
        </dgm:presLayoutVars>
      </dgm:prSet>
      <dgm:spPr/>
    </dgm:pt>
    <dgm:pt modelId="{0DB39884-DFF4-4636-9CC8-F85018925F8B}" type="pres">
      <dgm:prSet presAssocID="{03BCEE5A-ABF6-4BDD-8969-1178EB76FE2B}" presName="sibTrans" presStyleCnt="0"/>
      <dgm:spPr/>
    </dgm:pt>
    <dgm:pt modelId="{E5D13142-8851-4CED-8B00-4646213FF232}" type="pres">
      <dgm:prSet presAssocID="{D9643C42-EA06-429D-9B24-B249BD993D6B}" presName="compNode" presStyleCnt="0"/>
      <dgm:spPr/>
    </dgm:pt>
    <dgm:pt modelId="{E009CC17-702E-4D38-BE7A-EBFD59FA23B3}" type="pres">
      <dgm:prSet presAssocID="{D9643C42-EA06-429D-9B24-B249BD993D6B}" presName="bgRect" presStyleLbl="bgShp" presStyleIdx="2" presStyleCnt="5"/>
      <dgm:spPr>
        <a:solidFill>
          <a:srgbClr val="D1E1F5"/>
        </a:solidFill>
      </dgm:spPr>
    </dgm:pt>
    <dgm:pt modelId="{C0140C54-F080-4D2E-9A44-F9D2E81DE5A9}" type="pres">
      <dgm:prSet presAssocID="{D9643C42-EA06-429D-9B24-B249BD993D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"/>
        </a:ext>
      </dgm:extLst>
    </dgm:pt>
    <dgm:pt modelId="{AB4909D5-DA78-43A1-9EAA-7C2467423896}" type="pres">
      <dgm:prSet presAssocID="{D9643C42-EA06-429D-9B24-B249BD993D6B}" presName="spaceRect" presStyleCnt="0"/>
      <dgm:spPr/>
    </dgm:pt>
    <dgm:pt modelId="{3383AB67-17AE-4A50-8458-6573506194C5}" type="pres">
      <dgm:prSet presAssocID="{D9643C42-EA06-429D-9B24-B249BD993D6B}" presName="parTx" presStyleLbl="revTx" presStyleIdx="2" presStyleCnt="5">
        <dgm:presLayoutVars>
          <dgm:chMax val="0"/>
          <dgm:chPref val="0"/>
        </dgm:presLayoutVars>
      </dgm:prSet>
      <dgm:spPr/>
    </dgm:pt>
    <dgm:pt modelId="{EC52D121-C195-4B04-BE04-556D68D9D377}" type="pres">
      <dgm:prSet presAssocID="{892D3352-4047-41A9-96DA-B6666C1ADDC4}" presName="sibTrans" presStyleCnt="0"/>
      <dgm:spPr/>
    </dgm:pt>
    <dgm:pt modelId="{D902E950-A0CF-413B-A3F5-EF80ACED7054}" type="pres">
      <dgm:prSet presAssocID="{8B24D940-FBEF-4B1B-9660-6DFBD665A0E0}" presName="compNode" presStyleCnt="0"/>
      <dgm:spPr/>
    </dgm:pt>
    <dgm:pt modelId="{A637F6C8-5B81-44DC-8FCE-5199069C73B0}" type="pres">
      <dgm:prSet presAssocID="{8B24D940-FBEF-4B1B-9660-6DFBD665A0E0}" presName="bgRect" presStyleLbl="bgShp" presStyleIdx="3" presStyleCnt="5"/>
      <dgm:spPr>
        <a:solidFill>
          <a:srgbClr val="D1E1F5"/>
        </a:solidFill>
      </dgm:spPr>
    </dgm:pt>
    <dgm:pt modelId="{53DF0C78-ED19-4C03-B3E1-803D856CA5C9}" type="pres">
      <dgm:prSet presAssocID="{8B24D940-FBEF-4B1B-9660-6DFBD665A0E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 med hel fyllning"/>
        </a:ext>
      </dgm:extLst>
    </dgm:pt>
    <dgm:pt modelId="{DBE38F73-14D9-45A0-9CB9-4B41D53E89E9}" type="pres">
      <dgm:prSet presAssocID="{8B24D940-FBEF-4B1B-9660-6DFBD665A0E0}" presName="spaceRect" presStyleCnt="0"/>
      <dgm:spPr/>
    </dgm:pt>
    <dgm:pt modelId="{ECD916EC-2C05-496D-854F-A0D7F29DB12D}" type="pres">
      <dgm:prSet presAssocID="{8B24D940-FBEF-4B1B-9660-6DFBD665A0E0}" presName="parTx" presStyleLbl="revTx" presStyleIdx="3" presStyleCnt="5">
        <dgm:presLayoutVars>
          <dgm:chMax val="0"/>
          <dgm:chPref val="0"/>
        </dgm:presLayoutVars>
      </dgm:prSet>
      <dgm:spPr/>
    </dgm:pt>
    <dgm:pt modelId="{BEE78C4C-09C8-41EA-AA5C-C67D7F66B200}" type="pres">
      <dgm:prSet presAssocID="{69BA3518-5BCC-4BE8-969D-311543283805}" presName="sibTrans" presStyleCnt="0"/>
      <dgm:spPr/>
    </dgm:pt>
    <dgm:pt modelId="{2126AB2C-5062-4F40-973D-E36F7D633090}" type="pres">
      <dgm:prSet presAssocID="{ED8836C8-26E4-448B-B7EA-84650215C538}" presName="compNode" presStyleCnt="0"/>
      <dgm:spPr/>
    </dgm:pt>
    <dgm:pt modelId="{31A8BBF0-B7CD-4734-A3F9-202063B34589}" type="pres">
      <dgm:prSet presAssocID="{ED8836C8-26E4-448B-B7EA-84650215C538}" presName="bgRect" presStyleLbl="bgShp" presStyleIdx="4" presStyleCnt="5"/>
      <dgm:spPr>
        <a:solidFill>
          <a:srgbClr val="D1E1F5"/>
        </a:solidFill>
      </dgm:spPr>
    </dgm:pt>
    <dgm:pt modelId="{C7051183-F70C-421A-876E-87D24CCE618E}" type="pres">
      <dgm:prSet presAssocID="{ED8836C8-26E4-448B-B7EA-84650215C5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verföring med hel fyllning"/>
        </a:ext>
      </dgm:extLst>
    </dgm:pt>
    <dgm:pt modelId="{591AC76F-1151-4E03-A23A-E405CC170CE7}" type="pres">
      <dgm:prSet presAssocID="{ED8836C8-26E4-448B-B7EA-84650215C538}" presName="spaceRect" presStyleCnt="0"/>
      <dgm:spPr/>
    </dgm:pt>
    <dgm:pt modelId="{0611B6E0-E7CB-4C6D-86C7-AEBC2085FBC2}" type="pres">
      <dgm:prSet presAssocID="{ED8836C8-26E4-448B-B7EA-84650215C5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1184F25-1906-4664-855F-AF32BCE2F8D2}" type="presOf" srcId="{8B24D940-FBEF-4B1B-9660-6DFBD665A0E0}" destId="{ECD916EC-2C05-496D-854F-A0D7F29DB12D}" srcOrd="0" destOrd="0" presId="urn:microsoft.com/office/officeart/2018/2/layout/IconVerticalSolidList"/>
    <dgm:cxn modelId="{A115915E-49EF-4D66-A67A-A8809B71566E}" srcId="{C16B35B6-22CD-4117-99E2-3C4D8D849683}" destId="{35F56848-C775-4738-AC3A-EEF9B2AC8C5F}" srcOrd="0" destOrd="0" parTransId="{160FBD2A-22D9-4DAF-A32C-1DF13744DEE0}" sibTransId="{F786FA06-8C11-4CD9-83FD-5474BB25B1C4}"/>
    <dgm:cxn modelId="{CBC63957-3884-4A5D-B54A-94BA87D49050}" srcId="{C16B35B6-22CD-4117-99E2-3C4D8D849683}" destId="{ED8836C8-26E4-448B-B7EA-84650215C538}" srcOrd="4" destOrd="0" parTransId="{3A683B3C-0164-4E80-9CE3-AEF438205FFF}" sibTransId="{7C3B6FE8-E77B-43A2-9ADF-C92901D3ACB2}"/>
    <dgm:cxn modelId="{A0DF2678-14F4-4A06-A44A-759CED2C20D4}" type="presOf" srcId="{D9643C42-EA06-429D-9B24-B249BD993D6B}" destId="{3383AB67-17AE-4A50-8458-6573506194C5}" srcOrd="0" destOrd="0" presId="urn:microsoft.com/office/officeart/2018/2/layout/IconVerticalSolidList"/>
    <dgm:cxn modelId="{4BC82E7F-A780-4422-9E8D-8477AAE5E661}" srcId="{C16B35B6-22CD-4117-99E2-3C4D8D849683}" destId="{8B24D940-FBEF-4B1B-9660-6DFBD665A0E0}" srcOrd="3" destOrd="0" parTransId="{99E0FEE5-248B-4D8C-8F5D-8473E8BEB772}" sibTransId="{69BA3518-5BCC-4BE8-969D-311543283805}"/>
    <dgm:cxn modelId="{C64DF08B-8900-4653-872E-C7B6AFD2C643}" srcId="{C16B35B6-22CD-4117-99E2-3C4D8D849683}" destId="{72750DB4-ECE1-4727-BFE9-05A6CA80CBB1}" srcOrd="1" destOrd="0" parTransId="{651710C0-CD1F-48F4-889C-65894556C22C}" sibTransId="{03BCEE5A-ABF6-4BDD-8969-1178EB76FE2B}"/>
    <dgm:cxn modelId="{F2567A9B-5D7F-4D4E-B3AD-839560765D51}" type="presOf" srcId="{72750DB4-ECE1-4727-BFE9-05A6CA80CBB1}" destId="{A56BABC3-33C0-41C6-9B7B-ADDEBDDD528C}" srcOrd="0" destOrd="0" presId="urn:microsoft.com/office/officeart/2018/2/layout/IconVerticalSolidList"/>
    <dgm:cxn modelId="{07CA67B5-4BDD-4CE6-AC9B-A03E94F42F58}" type="presOf" srcId="{C16B35B6-22CD-4117-99E2-3C4D8D849683}" destId="{0723F52F-4323-4AB2-BBEA-BF1C37F3AD43}" srcOrd="0" destOrd="0" presId="urn:microsoft.com/office/officeart/2018/2/layout/IconVerticalSolidList"/>
    <dgm:cxn modelId="{17285FBC-F8FC-4E7A-90D0-D2D5B5AF29B9}" type="presOf" srcId="{35F56848-C775-4738-AC3A-EEF9B2AC8C5F}" destId="{DB1C73B4-12D8-4EB4-8CAD-FDE84AE75082}" srcOrd="0" destOrd="0" presId="urn:microsoft.com/office/officeart/2018/2/layout/IconVerticalSolidList"/>
    <dgm:cxn modelId="{180914CB-24F3-4FD1-B230-EC892224FDD5}" type="presOf" srcId="{ED8836C8-26E4-448B-B7EA-84650215C538}" destId="{0611B6E0-E7CB-4C6D-86C7-AEBC2085FBC2}" srcOrd="0" destOrd="0" presId="urn:microsoft.com/office/officeart/2018/2/layout/IconVerticalSolidList"/>
    <dgm:cxn modelId="{C53B66F7-BF95-49A0-BED3-ECE6FE47B8BF}" srcId="{C16B35B6-22CD-4117-99E2-3C4D8D849683}" destId="{D9643C42-EA06-429D-9B24-B249BD993D6B}" srcOrd="2" destOrd="0" parTransId="{E3A609D0-2689-45AA-9D41-24924576D650}" sibTransId="{892D3352-4047-41A9-96DA-B6666C1ADDC4}"/>
    <dgm:cxn modelId="{3C937D20-999E-4062-8016-D0422D1E5D3C}" type="presParOf" srcId="{0723F52F-4323-4AB2-BBEA-BF1C37F3AD43}" destId="{DB39FAC8-8A9E-488F-B557-601E4C665851}" srcOrd="0" destOrd="0" presId="urn:microsoft.com/office/officeart/2018/2/layout/IconVerticalSolidList"/>
    <dgm:cxn modelId="{AF2D1BCC-A21A-4C41-92D3-EAE713FEEA67}" type="presParOf" srcId="{DB39FAC8-8A9E-488F-B557-601E4C665851}" destId="{46A1AA49-C1ED-4CC6-B3CA-EA0C17591092}" srcOrd="0" destOrd="0" presId="urn:microsoft.com/office/officeart/2018/2/layout/IconVerticalSolidList"/>
    <dgm:cxn modelId="{CA3B1C8C-3D77-4E4C-A811-665E3D8BF6BE}" type="presParOf" srcId="{DB39FAC8-8A9E-488F-B557-601E4C665851}" destId="{57058290-7986-4DBE-B416-9434BDCECF07}" srcOrd="1" destOrd="0" presId="urn:microsoft.com/office/officeart/2018/2/layout/IconVerticalSolidList"/>
    <dgm:cxn modelId="{81A6A076-AAD8-481A-92F2-CE85C493ED23}" type="presParOf" srcId="{DB39FAC8-8A9E-488F-B557-601E4C665851}" destId="{66803FBC-C58C-4BD8-8B9C-8A4B1225EA7F}" srcOrd="2" destOrd="0" presId="urn:microsoft.com/office/officeart/2018/2/layout/IconVerticalSolidList"/>
    <dgm:cxn modelId="{42F8FE40-21A9-4835-8FE9-CDCB03243E1A}" type="presParOf" srcId="{DB39FAC8-8A9E-488F-B557-601E4C665851}" destId="{DB1C73B4-12D8-4EB4-8CAD-FDE84AE75082}" srcOrd="3" destOrd="0" presId="urn:microsoft.com/office/officeart/2018/2/layout/IconVerticalSolidList"/>
    <dgm:cxn modelId="{F373978C-D624-4526-A877-1F478FC974A8}" type="presParOf" srcId="{0723F52F-4323-4AB2-BBEA-BF1C37F3AD43}" destId="{C480EAA1-AF5B-418D-8AE1-8AD10C9AFB39}" srcOrd="1" destOrd="0" presId="urn:microsoft.com/office/officeart/2018/2/layout/IconVerticalSolidList"/>
    <dgm:cxn modelId="{E76CA67B-6CED-4C0A-9A10-F5E44EE870B9}" type="presParOf" srcId="{0723F52F-4323-4AB2-BBEA-BF1C37F3AD43}" destId="{64E99EC7-CA11-4375-8D30-36727EADB5CC}" srcOrd="2" destOrd="0" presId="urn:microsoft.com/office/officeart/2018/2/layout/IconVerticalSolidList"/>
    <dgm:cxn modelId="{3254257E-3D39-4AFB-83F8-E63230D3AE2D}" type="presParOf" srcId="{64E99EC7-CA11-4375-8D30-36727EADB5CC}" destId="{6F319958-C8F3-4E29-BFF7-CD67A66909E5}" srcOrd="0" destOrd="0" presId="urn:microsoft.com/office/officeart/2018/2/layout/IconVerticalSolidList"/>
    <dgm:cxn modelId="{E4FE4A80-EE3D-4DA1-ACA7-422C14454948}" type="presParOf" srcId="{64E99EC7-CA11-4375-8D30-36727EADB5CC}" destId="{96DFAFED-512C-46CD-BC36-E2D739ADE8D0}" srcOrd="1" destOrd="0" presId="urn:microsoft.com/office/officeart/2018/2/layout/IconVerticalSolidList"/>
    <dgm:cxn modelId="{9E63F7FB-5425-45B8-ADE0-907E88B94FE8}" type="presParOf" srcId="{64E99EC7-CA11-4375-8D30-36727EADB5CC}" destId="{7592E1FB-0794-4146-8EF7-06A3ABE14123}" srcOrd="2" destOrd="0" presId="urn:microsoft.com/office/officeart/2018/2/layout/IconVerticalSolidList"/>
    <dgm:cxn modelId="{D779D415-F05A-4ADB-92A5-7152A4833DF6}" type="presParOf" srcId="{64E99EC7-CA11-4375-8D30-36727EADB5CC}" destId="{A56BABC3-33C0-41C6-9B7B-ADDEBDDD528C}" srcOrd="3" destOrd="0" presId="urn:microsoft.com/office/officeart/2018/2/layout/IconVerticalSolidList"/>
    <dgm:cxn modelId="{77BD3FE5-F425-4B5A-A978-637AD32E6498}" type="presParOf" srcId="{0723F52F-4323-4AB2-BBEA-BF1C37F3AD43}" destId="{0DB39884-DFF4-4636-9CC8-F85018925F8B}" srcOrd="3" destOrd="0" presId="urn:microsoft.com/office/officeart/2018/2/layout/IconVerticalSolidList"/>
    <dgm:cxn modelId="{21CF81BF-7660-441D-A73B-A707C0FA951D}" type="presParOf" srcId="{0723F52F-4323-4AB2-BBEA-BF1C37F3AD43}" destId="{E5D13142-8851-4CED-8B00-4646213FF232}" srcOrd="4" destOrd="0" presId="urn:microsoft.com/office/officeart/2018/2/layout/IconVerticalSolidList"/>
    <dgm:cxn modelId="{74330098-9855-4CFC-AED8-82AB08ED997F}" type="presParOf" srcId="{E5D13142-8851-4CED-8B00-4646213FF232}" destId="{E009CC17-702E-4D38-BE7A-EBFD59FA23B3}" srcOrd="0" destOrd="0" presId="urn:microsoft.com/office/officeart/2018/2/layout/IconVerticalSolidList"/>
    <dgm:cxn modelId="{95C9C084-9B57-41B6-8D91-180163E76578}" type="presParOf" srcId="{E5D13142-8851-4CED-8B00-4646213FF232}" destId="{C0140C54-F080-4D2E-9A44-F9D2E81DE5A9}" srcOrd="1" destOrd="0" presId="urn:microsoft.com/office/officeart/2018/2/layout/IconVerticalSolidList"/>
    <dgm:cxn modelId="{8BEC6DE0-8C59-4FB4-98CE-434E29829808}" type="presParOf" srcId="{E5D13142-8851-4CED-8B00-4646213FF232}" destId="{AB4909D5-DA78-43A1-9EAA-7C2467423896}" srcOrd="2" destOrd="0" presId="urn:microsoft.com/office/officeart/2018/2/layout/IconVerticalSolidList"/>
    <dgm:cxn modelId="{EC1683C3-C063-4404-A483-57C86E537003}" type="presParOf" srcId="{E5D13142-8851-4CED-8B00-4646213FF232}" destId="{3383AB67-17AE-4A50-8458-6573506194C5}" srcOrd="3" destOrd="0" presId="urn:microsoft.com/office/officeart/2018/2/layout/IconVerticalSolidList"/>
    <dgm:cxn modelId="{AC821678-50EC-4729-8D49-7BF2BAB83535}" type="presParOf" srcId="{0723F52F-4323-4AB2-BBEA-BF1C37F3AD43}" destId="{EC52D121-C195-4B04-BE04-556D68D9D377}" srcOrd="5" destOrd="0" presId="urn:microsoft.com/office/officeart/2018/2/layout/IconVerticalSolidList"/>
    <dgm:cxn modelId="{61F4CBB5-ADBD-4019-83CF-0A33861C2D79}" type="presParOf" srcId="{0723F52F-4323-4AB2-BBEA-BF1C37F3AD43}" destId="{D902E950-A0CF-413B-A3F5-EF80ACED7054}" srcOrd="6" destOrd="0" presId="urn:microsoft.com/office/officeart/2018/2/layout/IconVerticalSolidList"/>
    <dgm:cxn modelId="{682DA22F-7A6D-4B54-ADD7-22697CAE1EA6}" type="presParOf" srcId="{D902E950-A0CF-413B-A3F5-EF80ACED7054}" destId="{A637F6C8-5B81-44DC-8FCE-5199069C73B0}" srcOrd="0" destOrd="0" presId="urn:microsoft.com/office/officeart/2018/2/layout/IconVerticalSolidList"/>
    <dgm:cxn modelId="{62C16326-D2D7-4F3A-B270-F7E0CCD5F0D1}" type="presParOf" srcId="{D902E950-A0CF-413B-A3F5-EF80ACED7054}" destId="{53DF0C78-ED19-4C03-B3E1-803D856CA5C9}" srcOrd="1" destOrd="0" presId="urn:microsoft.com/office/officeart/2018/2/layout/IconVerticalSolidList"/>
    <dgm:cxn modelId="{AD223A61-84E8-4A0F-B088-B046BACA7B00}" type="presParOf" srcId="{D902E950-A0CF-413B-A3F5-EF80ACED7054}" destId="{DBE38F73-14D9-45A0-9CB9-4B41D53E89E9}" srcOrd="2" destOrd="0" presId="urn:microsoft.com/office/officeart/2018/2/layout/IconVerticalSolidList"/>
    <dgm:cxn modelId="{72B10312-5535-4DDF-A9F6-802DF0385665}" type="presParOf" srcId="{D902E950-A0CF-413B-A3F5-EF80ACED7054}" destId="{ECD916EC-2C05-496D-854F-A0D7F29DB12D}" srcOrd="3" destOrd="0" presId="urn:microsoft.com/office/officeart/2018/2/layout/IconVerticalSolidList"/>
    <dgm:cxn modelId="{8ECA22B3-4930-4793-BCA2-6BEF4DAA8EE9}" type="presParOf" srcId="{0723F52F-4323-4AB2-BBEA-BF1C37F3AD43}" destId="{BEE78C4C-09C8-41EA-AA5C-C67D7F66B200}" srcOrd="7" destOrd="0" presId="urn:microsoft.com/office/officeart/2018/2/layout/IconVerticalSolidList"/>
    <dgm:cxn modelId="{A67C41CD-0041-4057-9136-CDCC1EC22907}" type="presParOf" srcId="{0723F52F-4323-4AB2-BBEA-BF1C37F3AD43}" destId="{2126AB2C-5062-4F40-973D-E36F7D633090}" srcOrd="8" destOrd="0" presId="urn:microsoft.com/office/officeart/2018/2/layout/IconVerticalSolidList"/>
    <dgm:cxn modelId="{F71EA933-A39D-4D27-87DD-2F43344BBB34}" type="presParOf" srcId="{2126AB2C-5062-4F40-973D-E36F7D633090}" destId="{31A8BBF0-B7CD-4734-A3F9-202063B34589}" srcOrd="0" destOrd="0" presId="urn:microsoft.com/office/officeart/2018/2/layout/IconVerticalSolidList"/>
    <dgm:cxn modelId="{77941622-3611-438F-9B1F-C28B4D2327F0}" type="presParOf" srcId="{2126AB2C-5062-4F40-973D-E36F7D633090}" destId="{C7051183-F70C-421A-876E-87D24CCE618E}" srcOrd="1" destOrd="0" presId="urn:microsoft.com/office/officeart/2018/2/layout/IconVerticalSolidList"/>
    <dgm:cxn modelId="{870EB791-752C-4F1C-95F8-A8DCABBEA980}" type="presParOf" srcId="{2126AB2C-5062-4F40-973D-E36F7D633090}" destId="{591AC76F-1151-4E03-A23A-E405CC170CE7}" srcOrd="2" destOrd="0" presId="urn:microsoft.com/office/officeart/2018/2/layout/IconVerticalSolidList"/>
    <dgm:cxn modelId="{490C3CEF-48B5-40FB-809F-7758710D6C27}" type="presParOf" srcId="{2126AB2C-5062-4F40-973D-E36F7D633090}" destId="{0611B6E0-E7CB-4C6D-86C7-AEBC2085FB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8991-66B9-4F7E-BC37-D3B37FF03896}">
      <dsp:nvSpPr>
        <dsp:cNvPr id="0" name=""/>
        <dsp:cNvSpPr/>
      </dsp:nvSpPr>
      <dsp:spPr>
        <a:xfrm>
          <a:off x="5753" y="757634"/>
          <a:ext cx="3044385" cy="353139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 rot="16200000">
        <a:off x="-1137679" y="1901067"/>
        <a:ext cx="2895742" cy="608877"/>
      </dsp:txXfrm>
    </dsp:sp>
    <dsp:sp modelId="{E90688FD-43F2-4E21-A15D-84FCAB48C493}">
      <dsp:nvSpPr>
        <dsp:cNvPr id="0" name=""/>
        <dsp:cNvSpPr/>
      </dsp:nvSpPr>
      <dsp:spPr>
        <a:xfrm>
          <a:off x="607267" y="757634"/>
          <a:ext cx="2268066" cy="35313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Identification and selection of SRs relevant to our project</a:t>
          </a:r>
          <a:endParaRPr lang="sv-SE" sz="2500" kern="1200"/>
        </a:p>
      </dsp:txBody>
      <dsp:txXfrm>
        <a:off x="607267" y="757634"/>
        <a:ext cx="2268066" cy="3531393"/>
      </dsp:txXfrm>
    </dsp:sp>
    <dsp:sp modelId="{67C67663-8F3A-4687-B708-160A70E091F4}">
      <dsp:nvSpPr>
        <dsp:cNvPr id="0" name=""/>
        <dsp:cNvSpPr/>
      </dsp:nvSpPr>
      <dsp:spPr>
        <a:xfrm>
          <a:off x="3153137" y="757634"/>
          <a:ext cx="3111717" cy="353139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 rot="16200000">
        <a:off x="2016437" y="1894334"/>
        <a:ext cx="2895742" cy="622343"/>
      </dsp:txXfrm>
    </dsp:sp>
    <dsp:sp modelId="{3DD4BD01-4324-4A19-906E-609341F11116}">
      <dsp:nvSpPr>
        <dsp:cNvPr id="0" name=""/>
        <dsp:cNvSpPr/>
      </dsp:nvSpPr>
      <dsp:spPr>
        <a:xfrm rot="5400000">
          <a:off x="2908390" y="3563963"/>
          <a:ext cx="518921" cy="4414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A8726-E032-45D5-8026-9F29FDB692DD}">
      <dsp:nvSpPr>
        <dsp:cNvPr id="0" name=""/>
        <dsp:cNvSpPr/>
      </dsp:nvSpPr>
      <dsp:spPr>
        <a:xfrm>
          <a:off x="3763236" y="757634"/>
          <a:ext cx="2318229" cy="35313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References to the journal articles included in the analysis of the reviews were collected using an Excel spreadsheet</a:t>
          </a:r>
          <a:endParaRPr lang="sv-SE" sz="2400" kern="1200"/>
        </a:p>
      </dsp:txBody>
      <dsp:txXfrm>
        <a:off x="3763236" y="757634"/>
        <a:ext cx="2318229" cy="3531393"/>
      </dsp:txXfrm>
    </dsp:sp>
    <dsp:sp modelId="{EC2182C1-122A-4FCF-90E9-5D69D851B3C3}">
      <dsp:nvSpPr>
        <dsp:cNvPr id="0" name=""/>
        <dsp:cNvSpPr/>
      </dsp:nvSpPr>
      <dsp:spPr>
        <a:xfrm>
          <a:off x="6367853" y="757634"/>
          <a:ext cx="3043443" cy="353139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500" kern="1200"/>
        </a:p>
      </dsp:txBody>
      <dsp:txXfrm rot="16200000">
        <a:off x="5224326" y="1901161"/>
        <a:ext cx="2895742" cy="608688"/>
      </dsp:txXfrm>
    </dsp:sp>
    <dsp:sp modelId="{F522E899-5FB1-44AF-BFA5-289F70B2E721}">
      <dsp:nvSpPr>
        <dsp:cNvPr id="0" name=""/>
        <dsp:cNvSpPr/>
      </dsp:nvSpPr>
      <dsp:spPr>
        <a:xfrm rot="5400000">
          <a:off x="6123106" y="3563963"/>
          <a:ext cx="518921" cy="4414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38DA5-41C3-46A8-919B-2B68DB243632}">
      <dsp:nvSpPr>
        <dsp:cNvPr id="0" name=""/>
        <dsp:cNvSpPr/>
      </dsp:nvSpPr>
      <dsp:spPr>
        <a:xfrm>
          <a:off x="6969247" y="757634"/>
          <a:ext cx="2267365" cy="353139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indexing rates and unique references was documented for each database</a:t>
          </a:r>
          <a:endParaRPr lang="sv-SE" sz="2400" kern="1200"/>
        </a:p>
      </dsp:txBody>
      <dsp:txXfrm>
        <a:off x="6969247" y="757634"/>
        <a:ext cx="2267365" cy="3531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1AA49-C1ED-4CC6-B3CA-EA0C17591092}">
      <dsp:nvSpPr>
        <dsp:cNvPr id="0" name=""/>
        <dsp:cNvSpPr/>
      </dsp:nvSpPr>
      <dsp:spPr>
        <a:xfrm>
          <a:off x="0" y="3584"/>
          <a:ext cx="10836088" cy="763444"/>
        </a:xfrm>
        <a:prstGeom prst="roundRect">
          <a:avLst>
            <a:gd name="adj" fmla="val 10000"/>
          </a:avLst>
        </a:prstGeom>
        <a:solidFill>
          <a:srgbClr val="D1E1F5"/>
        </a:solidFill>
        <a:ln>
          <a:solidFill>
            <a:srgbClr val="69ACD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58290-7986-4DBE-B416-9434BDCECF07}">
      <dsp:nvSpPr>
        <dsp:cNvPr id="0" name=""/>
        <dsp:cNvSpPr/>
      </dsp:nvSpPr>
      <dsp:spPr>
        <a:xfrm>
          <a:off x="230942" y="175359"/>
          <a:ext cx="419894" cy="419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C73B4-12D8-4EB4-8CAD-FDE84AE75082}">
      <dsp:nvSpPr>
        <dsp:cNvPr id="0" name=""/>
        <dsp:cNvSpPr/>
      </dsp:nvSpPr>
      <dsp:spPr>
        <a:xfrm>
          <a:off x="881778" y="3584"/>
          <a:ext cx="9954309" cy="76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8" tIns="80798" rIns="80798" bIns="807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/>
            <a:t>Most articles included in SRs in social care are indexed in Scopus! </a:t>
          </a:r>
          <a:br>
            <a:rPr lang="en-US" sz="1900" i="0" kern="1200"/>
          </a:br>
          <a:endParaRPr lang="en-US" sz="1900" i="0" kern="1200"/>
        </a:p>
      </dsp:txBody>
      <dsp:txXfrm>
        <a:off x="881778" y="3584"/>
        <a:ext cx="9954309" cy="763444"/>
      </dsp:txXfrm>
    </dsp:sp>
    <dsp:sp modelId="{6F319958-C8F3-4E29-BFF7-CD67A66909E5}">
      <dsp:nvSpPr>
        <dsp:cNvPr id="0" name=""/>
        <dsp:cNvSpPr/>
      </dsp:nvSpPr>
      <dsp:spPr>
        <a:xfrm>
          <a:off x="0" y="957890"/>
          <a:ext cx="10836088" cy="763444"/>
        </a:xfrm>
        <a:prstGeom prst="roundRect">
          <a:avLst>
            <a:gd name="adj" fmla="val 10000"/>
          </a:avLst>
        </a:prstGeom>
        <a:solidFill>
          <a:srgbClr val="D1E1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FAFED-512C-46CD-BC36-E2D739ADE8D0}">
      <dsp:nvSpPr>
        <dsp:cNvPr id="0" name=""/>
        <dsp:cNvSpPr/>
      </dsp:nvSpPr>
      <dsp:spPr>
        <a:xfrm>
          <a:off x="230942" y="1129665"/>
          <a:ext cx="419894" cy="4198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BABC3-33C0-41C6-9B7B-ADDEBDDD528C}">
      <dsp:nvSpPr>
        <dsp:cNvPr id="0" name=""/>
        <dsp:cNvSpPr/>
      </dsp:nvSpPr>
      <dsp:spPr>
        <a:xfrm>
          <a:off x="881778" y="957890"/>
          <a:ext cx="9954309" cy="76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8" tIns="80798" rIns="80798" bIns="807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/>
            <a:t>Scopus –the go-to database for social care?</a:t>
          </a:r>
        </a:p>
      </dsp:txBody>
      <dsp:txXfrm>
        <a:off x="881778" y="957890"/>
        <a:ext cx="9954309" cy="763444"/>
      </dsp:txXfrm>
    </dsp:sp>
    <dsp:sp modelId="{E009CC17-702E-4D38-BE7A-EBFD59FA23B3}">
      <dsp:nvSpPr>
        <dsp:cNvPr id="0" name=""/>
        <dsp:cNvSpPr/>
      </dsp:nvSpPr>
      <dsp:spPr>
        <a:xfrm>
          <a:off x="0" y="1912196"/>
          <a:ext cx="10836088" cy="763444"/>
        </a:xfrm>
        <a:prstGeom prst="roundRect">
          <a:avLst>
            <a:gd name="adj" fmla="val 10000"/>
          </a:avLst>
        </a:prstGeom>
        <a:solidFill>
          <a:srgbClr val="D1E1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40C54-F080-4D2E-9A44-F9D2E81DE5A9}">
      <dsp:nvSpPr>
        <dsp:cNvPr id="0" name=""/>
        <dsp:cNvSpPr/>
      </dsp:nvSpPr>
      <dsp:spPr>
        <a:xfrm>
          <a:off x="230942" y="2083971"/>
          <a:ext cx="419894" cy="4198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AB67-17AE-4A50-8458-6573506194C5}">
      <dsp:nvSpPr>
        <dsp:cNvPr id="0" name=""/>
        <dsp:cNvSpPr/>
      </dsp:nvSpPr>
      <dsp:spPr>
        <a:xfrm>
          <a:off x="881778" y="1912196"/>
          <a:ext cx="9954309" cy="76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8" tIns="80798" rIns="80798" bIns="807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Exhaustive searching can be done in fewer databases (2-4) than what is normally used (11) in SRs in Social Care</a:t>
          </a:r>
        </a:p>
      </dsp:txBody>
      <dsp:txXfrm>
        <a:off x="881778" y="1912196"/>
        <a:ext cx="9954309" cy="763444"/>
      </dsp:txXfrm>
    </dsp:sp>
    <dsp:sp modelId="{A637F6C8-5B81-44DC-8FCE-5199069C73B0}">
      <dsp:nvSpPr>
        <dsp:cNvPr id="0" name=""/>
        <dsp:cNvSpPr/>
      </dsp:nvSpPr>
      <dsp:spPr>
        <a:xfrm>
          <a:off x="0" y="2866502"/>
          <a:ext cx="10836088" cy="763444"/>
        </a:xfrm>
        <a:prstGeom prst="roundRect">
          <a:avLst>
            <a:gd name="adj" fmla="val 10000"/>
          </a:avLst>
        </a:prstGeom>
        <a:solidFill>
          <a:srgbClr val="D1E1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F0C78-ED19-4C03-B3E1-803D856CA5C9}">
      <dsp:nvSpPr>
        <dsp:cNvPr id="0" name=""/>
        <dsp:cNvSpPr/>
      </dsp:nvSpPr>
      <dsp:spPr>
        <a:xfrm>
          <a:off x="230942" y="3038277"/>
          <a:ext cx="419894" cy="4198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916EC-2C05-496D-854F-A0D7F29DB12D}">
      <dsp:nvSpPr>
        <dsp:cNvPr id="0" name=""/>
        <dsp:cNvSpPr/>
      </dsp:nvSpPr>
      <dsp:spPr>
        <a:xfrm>
          <a:off x="881778" y="2866502"/>
          <a:ext cx="9954309" cy="76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8" tIns="80798" rIns="80798" bIns="807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Informed choice when selecting databases –this project can be part of an evidence base</a:t>
          </a:r>
        </a:p>
      </dsp:txBody>
      <dsp:txXfrm>
        <a:off x="881778" y="2866502"/>
        <a:ext cx="9954309" cy="763444"/>
      </dsp:txXfrm>
    </dsp:sp>
    <dsp:sp modelId="{31A8BBF0-B7CD-4734-A3F9-202063B34589}">
      <dsp:nvSpPr>
        <dsp:cNvPr id="0" name=""/>
        <dsp:cNvSpPr/>
      </dsp:nvSpPr>
      <dsp:spPr>
        <a:xfrm>
          <a:off x="0" y="3820808"/>
          <a:ext cx="10836088" cy="763444"/>
        </a:xfrm>
        <a:prstGeom prst="roundRect">
          <a:avLst>
            <a:gd name="adj" fmla="val 10000"/>
          </a:avLst>
        </a:prstGeom>
        <a:solidFill>
          <a:srgbClr val="D1E1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51183-F70C-421A-876E-87D24CCE618E}">
      <dsp:nvSpPr>
        <dsp:cNvPr id="0" name=""/>
        <dsp:cNvSpPr/>
      </dsp:nvSpPr>
      <dsp:spPr>
        <a:xfrm>
          <a:off x="230942" y="3992583"/>
          <a:ext cx="419894" cy="4198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1B6E0-E7CB-4C6D-86C7-AEBC2085FBC2}">
      <dsp:nvSpPr>
        <dsp:cNvPr id="0" name=""/>
        <dsp:cNvSpPr/>
      </dsp:nvSpPr>
      <dsp:spPr>
        <a:xfrm>
          <a:off x="881778" y="3820808"/>
          <a:ext cx="9954309" cy="76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8" tIns="80798" rIns="80798" bIns="807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Resources can be reallocated (developing the searches, search gray literature etc)</a:t>
          </a:r>
        </a:p>
      </dsp:txBody>
      <dsp:txXfrm>
        <a:off x="881778" y="3820808"/>
        <a:ext cx="9954309" cy="76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0.4384</cdr:x>
      <cdr:y>0.54498</cdr:y>
    </cdr:from>
    <cdr:to>
      <cdr:x>0.54247</cdr:x>
      <cdr:y>0.61882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CD8FDC7-3CBE-9354-0F03-DF33C1002A50}"/>
            </a:ext>
          </a:extLst>
        </cdr:cNvPr>
        <cdr:cNvSpPr txBox="1"/>
      </cdr:nvSpPr>
      <cdr:spPr>
        <a:xfrm xmlns:a="http://schemas.openxmlformats.org/drawingml/2006/main">
          <a:off x="3563298" y="2953088"/>
          <a:ext cx="845881" cy="4001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2000" b="1" dirty="0">
              <a:solidFill>
                <a:schemeClr val="bg1"/>
              </a:solidFill>
            </a:rPr>
            <a:t>65%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6E17724-0C6D-40DA-9B2A-D6095BFB8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68877B-92CE-40F8-B5D2-9774AB52A4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37D22-7283-4E6A-8265-07051F48257E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6E20AE-A1A4-4F69-A41F-47E154784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F8E607-F30B-4204-B1FC-8631F7D769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AB05-5796-4C78-8045-B3CB9465C4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6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18DF-70A7-4CE6-83CB-C0A984F09F6A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5F26-61DC-498F-8144-6584B45120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5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44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650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82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97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18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30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5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54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50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3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32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95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43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5F26-61DC-498F-8144-6584B45120D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56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o 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9" y="1131253"/>
            <a:ext cx="8567923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49" y="3610928"/>
            <a:ext cx="8567923" cy="16557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6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E345E2A-C69B-45AA-A001-77CC94CF1D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290564" y="-147081"/>
            <a:ext cx="2290195" cy="2941707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2157E7-75DA-48AF-B4D4-9CB02A0AF3B4}"/>
              </a:ext>
            </a:extLst>
          </p:cNvPr>
          <p:cNvSpPr txBox="1"/>
          <p:nvPr userDrawn="1"/>
        </p:nvSpPr>
        <p:spPr>
          <a:xfrm>
            <a:off x="2786936" y="6356350"/>
            <a:ext cx="7042863" cy="23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spc="20" baseline="0">
                <a:latin typeface="+mj-lt"/>
              </a:rPr>
              <a:t>SBU – SWEDISH AGENCY FOR HEALTH TECHNOLOGY ASSESSMENT AND ASSESSMENT OF SOCIAL SERVICES</a:t>
            </a:r>
            <a:endParaRPr lang="sv-SE" sz="1000" b="1" spc="20" baseline="0">
              <a:latin typeface="+mj-lt"/>
            </a:endParaRPr>
          </a:p>
        </p:txBody>
      </p:sp>
      <p:sp>
        <p:nvSpPr>
          <p:cNvPr id="13" name="Likbent triangel 12">
            <a:extLst>
              <a:ext uri="{FF2B5EF4-FFF2-40B4-BE49-F238E27FC236}">
                <a16:creationId xmlns:a16="http://schemas.microsoft.com/office/drawing/2014/main" id="{2623722F-5E25-4AD7-BA1A-1ADBA03643FA}"/>
              </a:ext>
            </a:extLst>
          </p:cNvPr>
          <p:cNvSpPr/>
          <p:nvPr userDrawn="1"/>
        </p:nvSpPr>
        <p:spPr>
          <a:xfrm>
            <a:off x="10878266" y="1890933"/>
            <a:ext cx="1313734" cy="3375757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1313734"/>
              <a:gd name="connsiteY0" fmla="*/ 1696817 h 3375757"/>
              <a:gd name="connsiteX1" fmla="*/ 1313734 w 1313734"/>
              <a:gd name="connsiteY1" fmla="*/ 0 h 3375757"/>
              <a:gd name="connsiteX2" fmla="*/ 1306114 w 1313734"/>
              <a:gd name="connsiteY2" fmla="*/ 3375757 h 3375757"/>
              <a:gd name="connsiteX3" fmla="*/ 0 w 1313734"/>
              <a:gd name="connsiteY3" fmla="*/ 169681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734" h="3375757">
                <a:moveTo>
                  <a:pt x="0" y="1696817"/>
                </a:moveTo>
                <a:lnTo>
                  <a:pt x="1313734" y="0"/>
                </a:lnTo>
                <a:lnTo>
                  <a:pt x="1306114" y="3375757"/>
                </a:lnTo>
                <a:lnTo>
                  <a:pt x="0" y="1696817"/>
                </a:ln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bild 9">
            <a:extLst>
              <a:ext uri="{FF2B5EF4-FFF2-40B4-BE49-F238E27FC236}">
                <a16:creationId xmlns:a16="http://schemas.microsoft.com/office/drawing/2014/main" id="{C0923E42-79F8-430E-9C70-1C12859967E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996673" y="3987800"/>
            <a:ext cx="2290195" cy="2941706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9">
            <a:extLst>
              <a:ext uri="{FF2B5EF4-FFF2-40B4-BE49-F238E27FC236}">
                <a16:creationId xmlns:a16="http://schemas.microsoft.com/office/drawing/2014/main" id="{85385CE7-9179-44E6-8B53-9821E33EFF8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7810" y="5097786"/>
            <a:ext cx="1497417" cy="1923400"/>
          </a:xfrm>
          <a:custGeom>
            <a:avLst/>
            <a:gdLst>
              <a:gd name="connsiteX0" fmla="*/ 0 w 1800000"/>
              <a:gd name="connsiteY0" fmla="*/ 1800000 h 1800000"/>
              <a:gd name="connsiteX1" fmla="*/ 9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  <a:gd name="connsiteX0" fmla="*/ 0 w 1800000"/>
              <a:gd name="connsiteY0" fmla="*/ 1156110 h 1156110"/>
              <a:gd name="connsiteX1" fmla="*/ 894285 w 1800000"/>
              <a:gd name="connsiteY1" fmla="*/ 0 h 1156110"/>
              <a:gd name="connsiteX2" fmla="*/ 1800000 w 1800000"/>
              <a:gd name="connsiteY2" fmla="*/ 1156110 h 1156110"/>
              <a:gd name="connsiteX3" fmla="*/ 0 w 1800000"/>
              <a:gd name="connsiteY3" fmla="*/ 1156110 h 1156110"/>
              <a:gd name="connsiteX0" fmla="*/ 0 w 1800000"/>
              <a:gd name="connsiteY0" fmla="*/ 1161825 h 1161825"/>
              <a:gd name="connsiteX1" fmla="*/ 901905 w 1800000"/>
              <a:gd name="connsiteY1" fmla="*/ 0 h 1161825"/>
              <a:gd name="connsiteX2" fmla="*/ 1800000 w 1800000"/>
              <a:gd name="connsiteY2" fmla="*/ 1161825 h 1161825"/>
              <a:gd name="connsiteX3" fmla="*/ 0 w 1800000"/>
              <a:gd name="connsiteY3" fmla="*/ 1161825 h 1161825"/>
              <a:gd name="connsiteX0" fmla="*/ 0 w 1800000"/>
              <a:gd name="connsiteY0" fmla="*/ 1163730 h 1163730"/>
              <a:gd name="connsiteX1" fmla="*/ 898095 w 1800000"/>
              <a:gd name="connsiteY1" fmla="*/ 0 h 1163730"/>
              <a:gd name="connsiteX2" fmla="*/ 1800000 w 1800000"/>
              <a:gd name="connsiteY2" fmla="*/ 1163730 h 1163730"/>
              <a:gd name="connsiteX3" fmla="*/ 0 w 1800000"/>
              <a:gd name="connsiteY3" fmla="*/ 1163730 h 1163730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  <a:gd name="connsiteX0" fmla="*/ 0 w 1800000"/>
              <a:gd name="connsiteY0" fmla="*/ 1163730 h 2312062"/>
              <a:gd name="connsiteX1" fmla="*/ 898095 w 1800000"/>
              <a:gd name="connsiteY1" fmla="*/ 0 h 2312062"/>
              <a:gd name="connsiteX2" fmla="*/ 1800000 w 1800000"/>
              <a:gd name="connsiteY2" fmla="*/ 1163730 h 2312062"/>
              <a:gd name="connsiteX3" fmla="*/ 895351 w 1800000"/>
              <a:gd name="connsiteY3" fmla="*/ 2312062 h 2312062"/>
              <a:gd name="connsiteX4" fmla="*/ 0 w 1800000"/>
              <a:gd name="connsiteY4" fmla="*/ 1163730 h 23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312062">
                <a:moveTo>
                  <a:pt x="0" y="1163730"/>
                </a:moveTo>
                <a:lnTo>
                  <a:pt x="898095" y="0"/>
                </a:lnTo>
                <a:lnTo>
                  <a:pt x="1800000" y="1163730"/>
                </a:lnTo>
                <a:cubicBezTo>
                  <a:pt x="1567030" y="1451257"/>
                  <a:pt x="1189281" y="1938810"/>
                  <a:pt x="895351" y="2312062"/>
                </a:cubicBezTo>
                <a:lnTo>
                  <a:pt x="0" y="116373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Likbent triangel 12">
            <a:extLst>
              <a:ext uri="{FF2B5EF4-FFF2-40B4-BE49-F238E27FC236}">
                <a16:creationId xmlns:a16="http://schemas.microsoft.com/office/drawing/2014/main" id="{D3635EA1-CA0A-4D95-B039-07BC884D79F8}"/>
              </a:ext>
            </a:extLst>
          </p:cNvPr>
          <p:cNvSpPr/>
          <p:nvPr userDrawn="1"/>
        </p:nvSpPr>
        <p:spPr>
          <a:xfrm>
            <a:off x="-5747" y="4311649"/>
            <a:ext cx="996703" cy="2546351"/>
          </a:xfrm>
          <a:custGeom>
            <a:avLst/>
            <a:gdLst>
              <a:gd name="connsiteX0" fmla="*/ 0 w 2627467"/>
              <a:gd name="connsiteY0" fmla="*/ 1696817 h 1696817"/>
              <a:gd name="connsiteX1" fmla="*/ 1313734 w 2627467"/>
              <a:gd name="connsiteY1" fmla="*/ 0 h 1696817"/>
              <a:gd name="connsiteX2" fmla="*/ 2627467 w 2627467"/>
              <a:gd name="connsiteY2" fmla="*/ 1696817 h 1696817"/>
              <a:gd name="connsiteX3" fmla="*/ 0 w 2627467"/>
              <a:gd name="connsiteY3" fmla="*/ 1696817 h 169681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0 w 2627467"/>
              <a:gd name="connsiteY0" fmla="*/ 1696817 h 3375757"/>
              <a:gd name="connsiteX1" fmla="*/ 1313734 w 2627467"/>
              <a:gd name="connsiteY1" fmla="*/ 0 h 3375757"/>
              <a:gd name="connsiteX2" fmla="*/ 2627467 w 2627467"/>
              <a:gd name="connsiteY2" fmla="*/ 1696817 h 3375757"/>
              <a:gd name="connsiteX3" fmla="*/ 1306114 w 2627467"/>
              <a:gd name="connsiteY3" fmla="*/ 3375757 h 3375757"/>
              <a:gd name="connsiteX4" fmla="*/ 0 w 2627467"/>
              <a:gd name="connsiteY4" fmla="*/ 1696817 h 3375757"/>
              <a:gd name="connsiteX0" fmla="*/ -1 w 1321352"/>
              <a:gd name="connsiteY0" fmla="*/ 3375757 h 3375757"/>
              <a:gd name="connsiteX1" fmla="*/ 7619 w 1321352"/>
              <a:gd name="connsiteY1" fmla="*/ 0 h 3375757"/>
              <a:gd name="connsiteX2" fmla="*/ 1321352 w 1321352"/>
              <a:gd name="connsiteY2" fmla="*/ 1696817 h 3375757"/>
              <a:gd name="connsiteX3" fmla="*/ -1 w 1321352"/>
              <a:gd name="connsiteY3" fmla="*/ 3375757 h 337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352" h="3375757">
                <a:moveTo>
                  <a:pt x="-1" y="3375757"/>
                </a:moveTo>
                <a:lnTo>
                  <a:pt x="7619" y="0"/>
                </a:lnTo>
                <a:lnTo>
                  <a:pt x="1321352" y="1696817"/>
                </a:lnTo>
                <a:cubicBezTo>
                  <a:pt x="1248354" y="1800110"/>
                  <a:pt x="481937" y="2760019"/>
                  <a:pt x="-1" y="3375757"/>
                </a:cubicBezTo>
                <a:close/>
              </a:path>
            </a:pathLst>
          </a:cu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B622069-9F7F-43CB-B20D-516C4D33C7B0}"/>
              </a:ext>
            </a:extLst>
          </p:cNvPr>
          <p:cNvSpPr/>
          <p:nvPr userDrawn="1"/>
        </p:nvSpPr>
        <p:spPr>
          <a:xfrm>
            <a:off x="0" y="0"/>
            <a:ext cx="12192000" cy="6102000"/>
          </a:xfrm>
          <a:prstGeom prst="rect">
            <a:avLst/>
          </a:prstGeom>
          <a:solidFill>
            <a:srgbClr val="D1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589125"/>
            <a:ext cx="10836088" cy="4359391"/>
          </a:xfrm>
        </p:spPr>
        <p:txBody>
          <a:bodyPr/>
          <a:lstStyle>
            <a:lvl1pPr marL="39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69875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38163" indent="-228600"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92E815-9362-4AF0-96DE-B4A968542189}" type="datetimeFigureOut">
              <a:rPr lang="sv-SE" smtClean="0"/>
              <a:pPr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07437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712" y="1589125"/>
            <a:ext cx="5181600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 sz="2600"/>
            </a:lvl1pPr>
            <a:lvl2pPr>
              <a:defRPr sz="2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C88F35-821D-411C-ABF6-C87E0FD7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9125"/>
            <a:ext cx="5181600" cy="4587838"/>
          </a:xfrm>
        </p:spPr>
        <p:txBody>
          <a:bodyPr/>
          <a:lstStyle>
            <a:lvl1pPr marL="39600" indent="0">
              <a:buNone/>
              <a:defRPr sz="2600"/>
            </a:lvl1pPr>
            <a:lvl2pPr>
              <a:defRPr sz="26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21358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6" y="0"/>
            <a:ext cx="5840963" cy="61769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5502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2206869"/>
            <a:ext cx="5502088" cy="3970094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 sz="2600"/>
            </a:lvl1pPr>
            <a:lvl2pPr marL="269875" indent="-228600">
              <a:defRPr sz="2600"/>
            </a:lvl2pPr>
            <a:lvl3pPr marL="538163" indent="-228600">
              <a:defRPr/>
            </a:lvl3pPr>
            <a:lvl4pPr marL="808038" indent="-228600">
              <a:tabLst/>
              <a:defRPr/>
            </a:lvl4pPr>
            <a:lvl5pPr marL="1077913" indent="-228600">
              <a:tabLst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E92E815-9362-4AF0-96DE-B4A968542189}" type="datetimeFigureOut">
              <a:rPr lang="sv-SE" smtClean="0"/>
              <a:pPr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492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d m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3D5B3B2B-717C-4215-A06C-62B1AB922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1037" y="1589125"/>
            <a:ext cx="5002764" cy="45878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E9D46E-2BF6-4A69-BB69-83232C04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9607-012A-4B1F-B8FB-0EE1A5597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7712" y="1589125"/>
            <a:ext cx="5502088" cy="4587838"/>
          </a:xfrm>
        </p:spPr>
        <p:txBody>
          <a:bodyPr/>
          <a:lstStyle>
            <a:lvl1pPr marL="39600" indent="0">
              <a:buClr>
                <a:srgbClr val="952A86"/>
              </a:buClr>
              <a:buFont typeface="Arial" panose="020B0604020202020204" pitchFamily="34" charset="0"/>
              <a:buNone/>
              <a:defRPr sz="2600"/>
            </a:lvl1pPr>
            <a:lvl2pPr marL="269875" indent="-228600">
              <a:defRPr sz="2600"/>
            </a:lvl2pPr>
            <a:lvl3pPr marL="538163" indent="-228600">
              <a:defRPr/>
            </a:lvl3pPr>
            <a:lvl4pPr marL="808038" indent="-228600">
              <a:defRPr/>
            </a:lvl4pPr>
            <a:lvl5pPr marL="1077913" indent="-228600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148B1C-A113-4A79-9625-8929439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B2E17E-7E91-4722-B634-EF79BD61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5349D2-E70C-4648-9230-1CF96158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98868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B0E84-8EE2-D26C-879D-2BCE7DE9D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045017-2E76-CDE2-A12F-D5B6CF81C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FCD2F9-A477-2D29-109A-B64BD823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D528-941E-409D-9B28-C497BCF295B0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16D013-C119-4500-8E25-AC8D2BF2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37A2F6-224C-6BB1-E5C5-A57FD36A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03A3-FB35-416B-9CD5-0B1BAC166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6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 Foto Tria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5B2BD80-136B-418D-9A3D-92C0E1111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3160" y="874"/>
            <a:ext cx="2157172" cy="6101984"/>
          </a:xfrm>
          <a:custGeom>
            <a:avLst/>
            <a:gdLst>
              <a:gd name="connsiteX0" fmla="*/ 0 w 6096000"/>
              <a:gd name="connsiteY0" fmla="*/ 6858001 h 6858001"/>
              <a:gd name="connsiteX1" fmla="*/ 3048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0" fmla="*/ 0 w 6096000"/>
              <a:gd name="connsiteY0" fmla="*/ 6897415 h 6897415"/>
              <a:gd name="connsiteX1" fmla="*/ 21020 w 6096000"/>
              <a:gd name="connsiteY1" fmla="*/ 0 h 6897415"/>
              <a:gd name="connsiteX2" fmla="*/ 6096000 w 6096000"/>
              <a:gd name="connsiteY2" fmla="*/ 6897415 h 6897415"/>
              <a:gd name="connsiteX3" fmla="*/ 0 w 6096000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31533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2102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0 w 6103883"/>
              <a:gd name="connsiteY0" fmla="*/ 6897415 h 6897415"/>
              <a:gd name="connsiteX1" fmla="*/ 5780 w 6103883"/>
              <a:gd name="connsiteY1" fmla="*/ 0 h 6897415"/>
              <a:gd name="connsiteX2" fmla="*/ 6103883 w 6103883"/>
              <a:gd name="connsiteY2" fmla="*/ 878 h 6897415"/>
              <a:gd name="connsiteX3" fmla="*/ 0 w 6103883"/>
              <a:gd name="connsiteY3" fmla="*/ 6897415 h 6897415"/>
              <a:gd name="connsiteX0" fmla="*/ 6110547 w 6110553"/>
              <a:gd name="connsiteY0" fmla="*/ 6907633 h 6907633"/>
              <a:gd name="connsiteX1" fmla="*/ 7 w 6110553"/>
              <a:gd name="connsiteY1" fmla="*/ 0 h 6907633"/>
              <a:gd name="connsiteX2" fmla="*/ 6098110 w 6110553"/>
              <a:gd name="connsiteY2" fmla="*/ 878 h 6907633"/>
              <a:gd name="connsiteX3" fmla="*/ 6110547 w 6110553"/>
              <a:gd name="connsiteY3" fmla="*/ 6907633 h 6907633"/>
              <a:gd name="connsiteX0" fmla="*/ 3052392 w 3052403"/>
              <a:gd name="connsiteY0" fmla="*/ 6906755 h 6906755"/>
              <a:gd name="connsiteX1" fmla="*/ 12 w 3052403"/>
              <a:gd name="connsiteY1" fmla="*/ 3452939 h 6906755"/>
              <a:gd name="connsiteX2" fmla="*/ 3039955 w 3052403"/>
              <a:gd name="connsiteY2" fmla="*/ 0 h 6906755"/>
              <a:gd name="connsiteX3" fmla="*/ 3052392 w 3052403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99"/>
              <a:gd name="connsiteY0" fmla="*/ 6906755 h 6906755"/>
              <a:gd name="connsiteX1" fmla="*/ 0 w 3052399"/>
              <a:gd name="connsiteY1" fmla="*/ 3452939 h 6906755"/>
              <a:gd name="connsiteX2" fmla="*/ 3039943 w 3052399"/>
              <a:gd name="connsiteY2" fmla="*/ 0 h 6906755"/>
              <a:gd name="connsiteX3" fmla="*/ 3052380 w 3052399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52380 w 3052380"/>
              <a:gd name="connsiteY0" fmla="*/ 6906755 h 6906755"/>
              <a:gd name="connsiteX1" fmla="*/ 0 w 3052380"/>
              <a:gd name="connsiteY1" fmla="*/ 3452939 h 6906755"/>
              <a:gd name="connsiteX2" fmla="*/ 3039943 w 3052380"/>
              <a:gd name="connsiteY2" fmla="*/ 0 h 6906755"/>
              <a:gd name="connsiteX3" fmla="*/ 3052380 w 3052380"/>
              <a:gd name="connsiteY3" fmla="*/ 6906755 h 6906755"/>
              <a:gd name="connsiteX0" fmla="*/ 3032060 w 3040391"/>
              <a:gd name="connsiteY0" fmla="*/ 6334525 h 6334525"/>
              <a:gd name="connsiteX1" fmla="*/ 0 w 3040391"/>
              <a:gd name="connsiteY1" fmla="*/ 3452939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3032060 w 3040391"/>
              <a:gd name="connsiteY0" fmla="*/ 6334525 h 6334525"/>
              <a:gd name="connsiteX1" fmla="*/ 0 w 3040391"/>
              <a:gd name="connsiteY1" fmla="*/ 3269008 h 6334525"/>
              <a:gd name="connsiteX2" fmla="*/ 3039943 w 3040391"/>
              <a:gd name="connsiteY2" fmla="*/ 0 h 6334525"/>
              <a:gd name="connsiteX3" fmla="*/ 3032060 w 3040391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550476 w 2558807"/>
              <a:gd name="connsiteY0" fmla="*/ 6334525 h 6334525"/>
              <a:gd name="connsiteX1" fmla="*/ 0 w 2558807"/>
              <a:gd name="connsiteY1" fmla="*/ 3201567 h 6334525"/>
              <a:gd name="connsiteX2" fmla="*/ 2558359 w 2558807"/>
              <a:gd name="connsiteY2" fmla="*/ 0 h 6334525"/>
              <a:gd name="connsiteX3" fmla="*/ 2550476 w 2558807"/>
              <a:gd name="connsiteY3" fmla="*/ 6334525 h 6334525"/>
              <a:gd name="connsiteX0" fmla="*/ 2428556 w 2436887"/>
              <a:gd name="connsiteY0" fmla="*/ 6334525 h 6334525"/>
              <a:gd name="connsiteX1" fmla="*/ 0 w 2436887"/>
              <a:gd name="connsiteY1" fmla="*/ 3170912 h 6334525"/>
              <a:gd name="connsiteX2" fmla="*/ 2436439 w 2436887"/>
              <a:gd name="connsiteY2" fmla="*/ 0 h 6334525"/>
              <a:gd name="connsiteX3" fmla="*/ 2428556 w 2436887"/>
              <a:gd name="connsiteY3" fmla="*/ 6334525 h 6334525"/>
              <a:gd name="connsiteX0" fmla="*/ 2453956 w 2462287"/>
              <a:gd name="connsiteY0" fmla="*/ 6334525 h 6334525"/>
              <a:gd name="connsiteX1" fmla="*/ 0 w 2462287"/>
              <a:gd name="connsiteY1" fmla="*/ 3170912 h 6334525"/>
              <a:gd name="connsiteX2" fmla="*/ 2461839 w 2462287"/>
              <a:gd name="connsiteY2" fmla="*/ 0 h 6334525"/>
              <a:gd name="connsiteX3" fmla="*/ 2453956 w 2462287"/>
              <a:gd name="connsiteY3" fmla="*/ 6334525 h 633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87" h="6334525">
                <a:moveTo>
                  <a:pt x="2453956" y="6334525"/>
                </a:moveTo>
                <a:cubicBezTo>
                  <a:pt x="1292563" y="4924387"/>
                  <a:pt x="850497" y="4217276"/>
                  <a:pt x="0" y="3170912"/>
                </a:cubicBezTo>
                <a:lnTo>
                  <a:pt x="2461839" y="0"/>
                </a:lnTo>
                <a:cubicBezTo>
                  <a:pt x="2465985" y="2302252"/>
                  <a:pt x="2439650" y="4011836"/>
                  <a:pt x="2453956" y="6334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1594532"/>
            <a:ext cx="7938044" cy="1760070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7938042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01154644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</a:t>
            </a:r>
            <a:br>
              <a:rPr lang="sv-SE"/>
            </a:br>
            <a:r>
              <a:rPr lang="sv-SE"/>
              <a:t>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4241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</a:t>
            </a:r>
            <a:br>
              <a:rPr lang="sv-SE"/>
            </a:br>
            <a:r>
              <a:rPr lang="sv-SE"/>
              <a:t>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5689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</a:t>
            </a:r>
            <a:br>
              <a:rPr lang="sv-SE"/>
            </a:br>
            <a:r>
              <a:rPr lang="sv-SE"/>
              <a:t>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4870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201F8D1-841C-49F5-8AD5-CF0732C59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1028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1122363"/>
            <a:ext cx="11520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</a:t>
            </a:r>
            <a:br>
              <a:rPr lang="sv-SE"/>
            </a:br>
            <a:r>
              <a:rPr lang="sv-SE"/>
              <a:t>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48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85800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1688746"/>
            <a:ext cx="5212528" cy="2059832"/>
          </a:xfrm>
          <a:noFill/>
          <a:ln>
            <a:noFill/>
          </a:ln>
          <a:effectLst/>
        </p:spPr>
        <p:txBody>
          <a:bodyPr wrap="square" tIns="216000" anchor="b" anchorCtr="0">
            <a:spAutoFit/>
          </a:bodyPr>
          <a:lstStyle>
            <a:lvl1pPr algn="l">
              <a:lnSpc>
                <a:spcPct val="80000"/>
              </a:lnSpc>
              <a:defRPr sz="4800">
                <a:ln w="190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FE550DC-1A65-47F8-A5FA-A2B430ED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5212527" cy="2341418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effectLst/>
                <a:latin typeface="+mn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83071615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oto stö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A6F2D6-C3F4-44C5-950F-6EFF5413E1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02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18ABBE-302E-44A1-83DB-79FFB8A55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1122363"/>
            <a:ext cx="11520000" cy="2387600"/>
          </a:xfrm>
          <a:ln>
            <a:noFill/>
          </a:ln>
        </p:spPr>
        <p:txBody>
          <a:bodyPr anchor="b"/>
          <a:lstStyle>
            <a:lvl1pPr algn="ctr">
              <a:defRPr sz="6000">
                <a:ln w="190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</a:t>
            </a:r>
            <a:br>
              <a:rPr lang="sv-SE"/>
            </a:br>
            <a:r>
              <a:rPr lang="sv-SE"/>
              <a:t>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E9C70D9-7865-4F4C-908C-B74478E6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602038"/>
            <a:ext cx="11520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435C72-5808-46FE-99EB-7FC00B2B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712" y="6356350"/>
            <a:ext cx="2743200" cy="365125"/>
          </a:xfrm>
        </p:spPr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1AFD3C-77CC-401C-991F-0B2D43F8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7B800D-DC64-49DC-9E0A-40A5A02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448296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647612-880E-43C7-A155-43DB0D16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9B94B3-DBE9-4629-8EC4-FB7400821B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9600" indent="0">
              <a:buFont typeface="Arial" panose="020B0604020202020204" pitchFamily="34" charset="0"/>
              <a:buNone/>
              <a:defRPr/>
            </a:lvl1pPr>
            <a:lvl2pPr marL="269875" indent="-228600">
              <a:buFont typeface="Arial" panose="020B0604020202020204" pitchFamily="34" charset="0"/>
              <a:buChar char="•"/>
              <a:defRPr/>
            </a:lvl2pPr>
            <a:lvl3pPr marL="538163" indent="-228600">
              <a:buFont typeface="Calibri" panose="020F0502020204030204" pitchFamily="34" charset="0"/>
              <a:buChar char="−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20F0BE-D4BE-462C-B328-C738DA92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815-9362-4AF0-96DE-B4A968542189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2A3EF8-7F6B-4A89-ADDE-9B89687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95371F-9549-42FC-A39E-26AA22FD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8027-18E8-49B0-B640-74ABE33BDF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37860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5DF6D2-3369-46E4-9938-6A8A9EE5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F71943-DF79-498D-97D9-5281DAC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712" y="1589125"/>
            <a:ext cx="10836088" cy="458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648568-91A2-4376-B81D-FBCD7EC36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7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92E815-9362-4AF0-96DE-B4A968542189}" type="datetimeFigureOut">
              <a:rPr lang="sv-SE" smtClean="0"/>
              <a:pPr/>
              <a:t>2025-06-10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026ADE-789F-40B5-90C1-24FDF2CF9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5756" y="6356350"/>
            <a:ext cx="50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974DE3-8BB9-4036-82A7-6174A2920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02D8027-18E8-49B0-B640-74ABE33BDF8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1161CA-AF17-48F3-BA2C-1C7F32EEA6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204" y="6292656"/>
            <a:ext cx="335908" cy="4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8" r:id="rId3"/>
    <p:sldLayoutId id="2147483659" r:id="rId4"/>
    <p:sldLayoutId id="2147483660" r:id="rId5"/>
    <p:sldLayoutId id="2147483661" r:id="rId6"/>
    <p:sldLayoutId id="2147483670" r:id="rId7"/>
    <p:sldLayoutId id="2147483664" r:id="rId8"/>
    <p:sldLayoutId id="2147483650" r:id="rId9"/>
    <p:sldLayoutId id="2147483667" r:id="rId10"/>
    <p:sldLayoutId id="2147483652" r:id="rId11"/>
    <p:sldLayoutId id="2147483662" r:id="rId12"/>
    <p:sldLayoutId id="2147483672" r:id="rId13"/>
    <p:sldLayoutId id="2147483674" r:id="rId14"/>
  </p:sldLayoutIdLst>
  <p:transition>
    <p:wipe dir="d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952A86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269875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53816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−"/>
        <a:tabLst/>
        <a:defRPr sz="20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808038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1077913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ja.karrmanfredriksson@sbu.s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hyperlink" Target="mailto:hanna.olofsson@sbu.se" TargetMode="External"/><Relationship Id="rId4" Type="http://schemas.openxmlformats.org/officeDocument/2006/relationships/hyperlink" Target="mailto:klas.moberg@sbu.s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956987" y="1679896"/>
            <a:ext cx="9617499" cy="9326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/>
              <a:t>Selecting databases for literature searching in social care</a:t>
            </a:r>
            <a:br>
              <a:rPr lang="en-US" sz="4400"/>
            </a:br>
            <a:r>
              <a:rPr lang="en-US" sz="2400"/>
              <a:t>an Analysis of Studies Included in Systematic Reviews</a:t>
            </a:r>
            <a:br>
              <a:rPr lang="en-US" sz="2400"/>
            </a:br>
            <a:r>
              <a:rPr lang="pl-PL" sz="4400" b="1">
                <a:latin typeface="+mn-lt"/>
              </a:rPr>
              <a:t> </a:t>
            </a:r>
            <a:endParaRPr lang="pl-PL" sz="440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957541" y="3720524"/>
            <a:ext cx="9616945" cy="1789051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latin typeface="+mj-lt"/>
              </a:rPr>
              <a:t>Maja </a:t>
            </a:r>
            <a:r>
              <a:rPr lang="sv-SE" b="1" dirty="0">
                <a:latin typeface="+mj-lt"/>
              </a:rPr>
              <a:t>Kärrman  Fredriksson</a:t>
            </a:r>
            <a:r>
              <a:rPr lang="pl-PL" sz="2000" b="1" baseline="30000" dirty="0"/>
              <a:t>1</a:t>
            </a:r>
            <a:r>
              <a:rPr lang="pl-PL" sz="2000" b="1" dirty="0"/>
              <a:t>, </a:t>
            </a:r>
            <a:r>
              <a:rPr lang="sv-SE" dirty="0">
                <a:latin typeface="+mj-lt"/>
              </a:rPr>
              <a:t>Klas</a:t>
            </a:r>
            <a:r>
              <a:rPr lang="pl-PL" dirty="0"/>
              <a:t> </a:t>
            </a:r>
            <a:r>
              <a:rPr lang="sv-SE" b="1" dirty="0"/>
              <a:t>Moberg</a:t>
            </a:r>
            <a:r>
              <a:rPr lang="pl-PL" sz="2000" b="1" baseline="30000" dirty="0"/>
              <a:t>1</a:t>
            </a:r>
            <a:r>
              <a:rPr lang="pl-PL" sz="2000" b="1" dirty="0"/>
              <a:t>, </a:t>
            </a:r>
            <a:r>
              <a:rPr lang="sv-SE" dirty="0">
                <a:latin typeface="+mj-lt"/>
              </a:rPr>
              <a:t>Hanna</a:t>
            </a:r>
            <a:r>
              <a:rPr lang="pl-PL" dirty="0"/>
              <a:t> </a:t>
            </a:r>
            <a:r>
              <a:rPr lang="sv-SE" b="1" dirty="0"/>
              <a:t>Olofsson</a:t>
            </a:r>
            <a:r>
              <a:rPr lang="pl-PL" sz="2000" b="1" baseline="30000" dirty="0"/>
              <a:t>1</a:t>
            </a:r>
            <a:r>
              <a:rPr lang="pl-PL" sz="2400" b="1" baseline="30000" dirty="0"/>
              <a:t> </a:t>
            </a:r>
            <a:endParaRPr lang="pl-PL" sz="1800" b="1" baseline="30000" dirty="0"/>
          </a:p>
          <a:p>
            <a:pPr algn="l"/>
            <a:endParaRPr lang="pl-PL" sz="1800" b="1" baseline="30000" dirty="0">
              <a:latin typeface="+mj-lt"/>
            </a:endParaRPr>
          </a:p>
          <a:p>
            <a:pPr algn="l"/>
            <a:r>
              <a:rPr lang="pl-PL" sz="2000" b="1" baseline="30000" dirty="0"/>
              <a:t>1</a:t>
            </a:r>
            <a:r>
              <a:rPr lang="pl-PL" sz="2000" b="1" dirty="0"/>
              <a:t> </a:t>
            </a:r>
            <a:r>
              <a:rPr lang="en-US" sz="1800" dirty="0"/>
              <a:t>SBU – Swedish Agency for Health Technology Assessment and Assessment of Social Services</a:t>
            </a:r>
            <a:endParaRPr lang="pl-PL" sz="1800" dirty="0"/>
          </a:p>
          <a:p>
            <a:pPr algn="l"/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4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0EADD-E226-82D7-711C-F4719EE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>
            <a:normAutofit/>
          </a:bodyPr>
          <a:lstStyle/>
          <a:p>
            <a:r>
              <a:rPr lang="sv-SE"/>
              <a:t>Gold standard set for </a:t>
            </a:r>
            <a:r>
              <a:rPr lang="sv-SE" err="1"/>
              <a:t>each</a:t>
            </a:r>
            <a:r>
              <a:rPr lang="sv-SE"/>
              <a:t> </a:t>
            </a:r>
            <a:r>
              <a:rPr lang="sv-SE" err="1"/>
              <a:t>subgroup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8CA3E8-7F61-7443-4D16-D982635D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589125"/>
            <a:ext cx="10836088" cy="4359391"/>
          </a:xfrm>
        </p:spPr>
        <p:txBody>
          <a:bodyPr>
            <a:normAutofit/>
          </a:bodyPr>
          <a:lstStyle/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Crime: 14 SRs with the total of 428  included articles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Disability: 6 SRs with 146 included articles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Interpersonal violence: 9 SRs with 185 included articles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err="1"/>
              <a:t>Labour</a:t>
            </a:r>
            <a:r>
              <a:rPr lang="en-US"/>
              <a:t> market interventions: 6 SRs with 117 included articles</a:t>
            </a:r>
            <a:endParaRPr lang="sv-SE"/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Homelessness: 4 SRs with 214 included articles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Substance use disorders: 7 SRs with 81 included articles</a:t>
            </a:r>
          </a:p>
        </p:txBody>
      </p:sp>
    </p:spTree>
    <p:extLst>
      <p:ext uri="{BB962C8B-B14F-4D97-AF65-F5344CB8AC3E}">
        <p14:creationId xmlns:p14="http://schemas.microsoft.com/office/powerpoint/2010/main" val="367557960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1F4E3-1413-B453-258B-CBDEC218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Databases</a:t>
            </a:r>
            <a:r>
              <a:rPr lang="sv-SE"/>
              <a:t> </a:t>
            </a:r>
            <a:r>
              <a:rPr lang="sv-SE" err="1"/>
              <a:t>used</a:t>
            </a:r>
            <a:r>
              <a:rPr lang="sv-SE"/>
              <a:t> in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project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D2776D-3792-156E-0784-78742618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/>
              <a:t>Academic Search Premier </a:t>
            </a:r>
            <a:r>
              <a:rPr lang="en-US" sz="2800" kern="0">
                <a:effectLst/>
              </a:rPr>
              <a:t>(</a:t>
            </a:r>
            <a:r>
              <a:rPr lang="en-US" sz="2800" kern="0" err="1">
                <a:effectLst/>
              </a:rPr>
              <a:t>Ebsco</a:t>
            </a:r>
            <a:r>
              <a:rPr lang="en-US" sz="2800" kern="0">
                <a:effectLst/>
              </a:rPr>
              <a:t>)</a:t>
            </a:r>
            <a:endParaRPr lang="en-US" sz="2800" kern="0"/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APA </a:t>
            </a:r>
            <a:r>
              <a:rPr lang="en-US" sz="2800" kern="0" err="1">
                <a:effectLst/>
              </a:rPr>
              <a:t>Psyc</a:t>
            </a:r>
            <a:r>
              <a:rPr lang="en-US" kern="0" err="1"/>
              <a:t>I</a:t>
            </a:r>
            <a:r>
              <a:rPr lang="en-US" sz="2800" kern="0" err="1">
                <a:effectLst/>
              </a:rPr>
              <a:t>nfo</a:t>
            </a:r>
            <a:r>
              <a:rPr lang="en-US" sz="2800" kern="0">
                <a:effectLst/>
              </a:rPr>
              <a:t> (</a:t>
            </a:r>
            <a:r>
              <a:rPr lang="en-US" sz="2800" kern="0" err="1">
                <a:effectLst/>
              </a:rPr>
              <a:t>Ebsco</a:t>
            </a:r>
            <a:r>
              <a:rPr lang="en-US" sz="2800" kern="0">
                <a:effectLst/>
              </a:rPr>
              <a:t>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CINAHL (</a:t>
            </a:r>
            <a:r>
              <a:rPr lang="en-US" sz="2800" kern="0" err="1">
                <a:effectLst/>
              </a:rPr>
              <a:t>Ebsco</a:t>
            </a:r>
            <a:r>
              <a:rPr lang="en-US" sz="2800" kern="0">
                <a:effectLst/>
              </a:rPr>
              <a:t>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/>
              <a:t>Cochrane Central Register of Controlled Trials,  CENTRAL (Wiley)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/>
              <a:t>Criminal Justice Abstracts (</a:t>
            </a:r>
            <a:r>
              <a:rPr lang="en-US" sz="2800" kern="0" err="1"/>
              <a:t>Ebsco</a:t>
            </a:r>
            <a:r>
              <a:rPr lang="en-US" sz="2800" kern="0"/>
              <a:t>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ERIC (</a:t>
            </a:r>
            <a:r>
              <a:rPr lang="en-US" sz="2800" kern="0" err="1">
                <a:effectLst/>
              </a:rPr>
              <a:t>Ebsco</a:t>
            </a:r>
            <a:r>
              <a:rPr lang="en-US" sz="2800" kern="0">
                <a:effectLst/>
              </a:rPr>
              <a:t>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Embase (Elsevier)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Ovid MEDLINE(R) ALL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>
                <a:effectLst/>
              </a:rPr>
              <a:t>Scopus (Elsevier)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 err="1">
                <a:effectLst/>
              </a:rPr>
              <a:t>SocINDEX</a:t>
            </a:r>
            <a:r>
              <a:rPr lang="en-US" sz="2800" kern="0">
                <a:effectLst/>
              </a:rPr>
              <a:t> (</a:t>
            </a:r>
            <a:r>
              <a:rPr lang="en-US" sz="2800" kern="0" err="1">
                <a:effectLst/>
              </a:rPr>
              <a:t>Ebsco</a:t>
            </a:r>
            <a:r>
              <a:rPr lang="en-US" sz="2800" kern="0">
                <a:effectLst/>
              </a:rPr>
              <a:t>)</a:t>
            </a:r>
          </a:p>
          <a:p>
            <a:pPr marL="382500" indent="-342900">
              <a:buFont typeface="Arial" panose="020B0604020202020204" pitchFamily="34" charset="0"/>
              <a:buChar char="•"/>
            </a:pPr>
            <a:r>
              <a:rPr lang="en-US" sz="2800" kern="0"/>
              <a:t>Sociological abstracts incl Social Services Abstracts (</a:t>
            </a:r>
            <a:r>
              <a:rPr lang="en-US" sz="2800" kern="0" err="1"/>
              <a:t>Proquest</a:t>
            </a:r>
            <a:r>
              <a:rPr lang="en-US" sz="2800" kern="0"/>
              <a:t>)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79617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69803-528E-B596-C7A1-60B8825D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 </a:t>
            </a:r>
            <a:r>
              <a:rPr lang="sv-SE" err="1"/>
              <a:t>collection</a:t>
            </a:r>
            <a:r>
              <a:rPr lang="sv-SE"/>
              <a:t> and </a:t>
            </a:r>
            <a:r>
              <a:rPr lang="sv-SE" err="1"/>
              <a:t>analysis</a:t>
            </a:r>
            <a:endParaRPr 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33ABA390-DFE2-469E-6628-44F1E45336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4117948"/>
              </p:ext>
            </p:extLst>
          </p:nvPr>
        </p:nvGraphicFramePr>
        <p:xfrm>
          <a:off x="882650" y="1149350"/>
          <a:ext cx="9417050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87517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0DE04D73-48EF-F5D0-FCA7-F7941123B4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3160" y="874"/>
            <a:ext cx="2157172" cy="6101984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45CDD4-E920-2B53-197B-46B17669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2323193"/>
            <a:ext cx="7938044" cy="1031409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6450BC8C-55CB-1611-E126-A8F3B2B0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7938042" cy="23414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7652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508855"/>
              </p:ext>
            </p:extLst>
          </p:nvPr>
        </p:nvGraphicFramePr>
        <p:xfrm>
          <a:off x="0" y="0"/>
          <a:ext cx="11887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424427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365950"/>
              </p:ext>
            </p:extLst>
          </p:nvPr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240210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248314"/>
              </p:ext>
            </p:extLst>
          </p:nvPr>
        </p:nvGraphicFramePr>
        <p:xfrm>
          <a:off x="136044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CA19F98-C330-F15C-B484-BE92DAFC7CB7}"/>
              </a:ext>
            </a:extLst>
          </p:cNvPr>
          <p:cNvSpPr txBox="1"/>
          <p:nvPr/>
        </p:nvSpPr>
        <p:spPr>
          <a:xfrm>
            <a:off x="7657228" y="956835"/>
            <a:ext cx="442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- 95% 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- 96%</a:t>
            </a:r>
          </a:p>
          <a:p>
            <a:r>
              <a:rPr lang="sv-SE"/>
              <a:t>+ </a:t>
            </a:r>
            <a:r>
              <a:rPr lang="sv-SE" err="1"/>
              <a:t>Criminal</a:t>
            </a:r>
            <a:r>
              <a:rPr lang="sv-SE"/>
              <a:t> </a:t>
            </a:r>
            <a:r>
              <a:rPr lang="sv-SE" err="1"/>
              <a:t>Justice</a:t>
            </a:r>
            <a:r>
              <a:rPr lang="sv-SE"/>
              <a:t> Abstracts - 97%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- 97%</a:t>
            </a:r>
          </a:p>
          <a:p>
            <a:r>
              <a:rPr lang="sv-SE"/>
              <a:t>+ CENTRAL - 98%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AND </a:t>
            </a:r>
            <a:r>
              <a:rPr lang="sv-SE" err="1"/>
              <a:t>Ovid</a:t>
            </a:r>
            <a:r>
              <a:rPr lang="sv-SE"/>
              <a:t> MEDLINE AND </a:t>
            </a:r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AND ERIC - 99%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CD8FDC7-3CBE-9354-0F03-DF33C1002A50}"/>
              </a:ext>
            </a:extLst>
          </p:cNvPr>
          <p:cNvSpPr txBox="1"/>
          <p:nvPr/>
        </p:nvSpPr>
        <p:spPr>
          <a:xfrm>
            <a:off x="4583430" y="333445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46537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200202"/>
              </p:ext>
            </p:extLst>
          </p:nvPr>
        </p:nvGraphicFramePr>
        <p:xfrm>
          <a:off x="136044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CA19F98-C330-F15C-B484-BE92DAFC7CB7}"/>
              </a:ext>
            </a:extLst>
          </p:cNvPr>
          <p:cNvSpPr txBox="1"/>
          <p:nvPr/>
        </p:nvSpPr>
        <p:spPr>
          <a:xfrm>
            <a:off x="7405644" y="559412"/>
            <a:ext cx="4165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APA </a:t>
            </a:r>
            <a:r>
              <a:rPr lang="sv-SE" err="1"/>
              <a:t>PsycInfo</a:t>
            </a:r>
            <a:r>
              <a:rPr lang="sv-SE"/>
              <a:t> - 65% </a:t>
            </a:r>
          </a:p>
          <a:p>
            <a:r>
              <a:rPr lang="sv-SE"/>
              <a:t>+ </a:t>
            </a:r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- 79%</a:t>
            </a:r>
          </a:p>
          <a:p>
            <a:r>
              <a:rPr lang="sv-SE"/>
              <a:t>+ </a:t>
            </a:r>
            <a:r>
              <a:rPr lang="sv-SE" err="1"/>
              <a:t>Ovid</a:t>
            </a:r>
            <a:r>
              <a:rPr lang="sv-SE"/>
              <a:t> MEDLINE - 85%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- 88%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- 89%</a:t>
            </a:r>
          </a:p>
          <a:p>
            <a:r>
              <a:rPr lang="sv-SE"/>
              <a:t>+ </a:t>
            </a:r>
            <a:r>
              <a:rPr lang="sv-SE" err="1"/>
              <a:t>Criminal</a:t>
            </a:r>
            <a:r>
              <a:rPr lang="sv-SE"/>
              <a:t> </a:t>
            </a:r>
            <a:r>
              <a:rPr lang="sv-SE" err="1"/>
              <a:t>Justice</a:t>
            </a:r>
            <a:r>
              <a:rPr lang="sv-SE"/>
              <a:t> Abstracts - 91%</a:t>
            </a:r>
          </a:p>
          <a:p>
            <a:r>
              <a:rPr lang="sv-SE"/>
              <a:t>+ CINAHL - 91%</a:t>
            </a:r>
          </a:p>
          <a:p>
            <a:r>
              <a:rPr lang="sv-SE"/>
              <a:t>+ ERIC - 92%</a:t>
            </a:r>
          </a:p>
          <a:p>
            <a:r>
              <a:rPr lang="sv-SE"/>
              <a:t>+ CENTRAL OR </a:t>
            </a:r>
            <a:r>
              <a:rPr lang="sv-SE" err="1"/>
              <a:t>Embase</a:t>
            </a:r>
            <a:r>
              <a:rPr lang="sv-SE"/>
              <a:t> - 92%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CD8FDC7-3CBE-9354-0F03-DF33C1002A50}"/>
              </a:ext>
            </a:extLst>
          </p:cNvPr>
          <p:cNvSpPr txBox="1"/>
          <p:nvPr/>
        </p:nvSpPr>
        <p:spPr>
          <a:xfrm>
            <a:off x="4373223" y="3334450"/>
            <a:ext cx="17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APA </a:t>
            </a:r>
            <a:r>
              <a:rPr lang="sv-SE" sz="2000" b="1" err="1">
                <a:solidFill>
                  <a:schemeClr val="bg1"/>
                </a:solidFill>
              </a:rPr>
              <a:t>PsycInfo</a:t>
            </a:r>
            <a:endParaRPr lang="sv-SE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284646"/>
              </p:ext>
            </p:extLst>
          </p:nvPr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823173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940760"/>
              </p:ext>
            </p:extLst>
          </p:nvPr>
        </p:nvGraphicFramePr>
        <p:xfrm>
          <a:off x="1584351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6DF6936-88E4-36E9-E36E-7AE5D3B4F85C}"/>
              </a:ext>
            </a:extLst>
          </p:cNvPr>
          <p:cNvSpPr txBox="1"/>
          <p:nvPr/>
        </p:nvSpPr>
        <p:spPr>
          <a:xfrm>
            <a:off x="4674870" y="360877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Scopus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DC1F6A9-652D-CA7B-B581-41450755D86A}"/>
              </a:ext>
            </a:extLst>
          </p:cNvPr>
          <p:cNvSpPr txBox="1"/>
          <p:nvPr/>
        </p:nvSpPr>
        <p:spPr>
          <a:xfrm>
            <a:off x="7345015" y="2782668"/>
            <a:ext cx="416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- 98% </a:t>
            </a:r>
          </a:p>
          <a:p>
            <a:r>
              <a:rPr lang="sv-SE"/>
              <a:t>+ CENTRAL OR </a:t>
            </a:r>
            <a:r>
              <a:rPr lang="sv-SE" err="1"/>
              <a:t>Embase</a:t>
            </a:r>
            <a:r>
              <a:rPr lang="sv-SE"/>
              <a:t> - 99%</a:t>
            </a:r>
          </a:p>
        </p:txBody>
      </p:sp>
    </p:spTree>
    <p:extLst>
      <p:ext uri="{BB962C8B-B14F-4D97-AF65-F5344CB8AC3E}">
        <p14:creationId xmlns:p14="http://schemas.microsoft.com/office/powerpoint/2010/main" val="367585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8F76B0-F122-2BDE-062C-0D0EA894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121D25-9781-705E-BBE0-B055834B4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err="1"/>
              <a:t>Background</a:t>
            </a:r>
            <a:r>
              <a:rPr lang="sv-SE"/>
              <a:t> and </a:t>
            </a:r>
            <a:r>
              <a:rPr lang="sv-SE" err="1"/>
              <a:t>objectives</a:t>
            </a:r>
            <a:endParaRPr lang="sv-SE"/>
          </a:p>
          <a:p>
            <a:pPr lvl="1"/>
            <a:r>
              <a:rPr lang="sv-SE" sz="2400" err="1"/>
              <a:t>Searching</a:t>
            </a:r>
            <a:r>
              <a:rPr lang="sv-SE" sz="2400"/>
              <a:t> for social </a:t>
            </a:r>
            <a:r>
              <a:rPr lang="sv-SE" sz="2400" err="1"/>
              <a:t>care</a:t>
            </a:r>
            <a:r>
              <a:rPr lang="sv-SE" sz="2400"/>
              <a:t> </a:t>
            </a:r>
            <a:r>
              <a:rPr lang="sv-SE" sz="2400" err="1"/>
              <a:t>topics</a:t>
            </a:r>
            <a:endParaRPr lang="sv-SE" sz="2400"/>
          </a:p>
          <a:p>
            <a:pPr lvl="1"/>
            <a:r>
              <a:rPr lang="sv-SE" sz="2400" err="1"/>
              <a:t>Our</a:t>
            </a:r>
            <a:r>
              <a:rPr lang="sv-SE" sz="2400"/>
              <a:t> </a:t>
            </a:r>
            <a:r>
              <a:rPr lang="sv-SE" sz="2400" err="1"/>
              <a:t>objectives</a:t>
            </a:r>
            <a:endParaRPr lang="sv-SE" sz="2400"/>
          </a:p>
          <a:p>
            <a:pPr lvl="1"/>
            <a:r>
              <a:rPr lang="sv-SE" sz="2400" err="1"/>
              <a:t>Method</a:t>
            </a:r>
            <a:endParaRPr lang="sv-SE" sz="2400"/>
          </a:p>
          <a:p>
            <a:endParaRPr lang="sv-SE"/>
          </a:p>
          <a:p>
            <a:r>
              <a:rPr lang="sv-SE" err="1"/>
              <a:t>Results</a:t>
            </a:r>
            <a:r>
              <a:rPr lang="sv-SE"/>
              <a:t> </a:t>
            </a:r>
          </a:p>
          <a:p>
            <a:pPr lvl="1"/>
            <a:r>
              <a:rPr lang="sv-SE" sz="2400"/>
              <a:t>Overall </a:t>
            </a:r>
            <a:r>
              <a:rPr lang="sv-SE" sz="2400" err="1"/>
              <a:t>database</a:t>
            </a:r>
            <a:r>
              <a:rPr lang="sv-SE" sz="2400"/>
              <a:t> </a:t>
            </a:r>
            <a:r>
              <a:rPr lang="sv-SE" sz="2400" err="1"/>
              <a:t>coverage</a:t>
            </a:r>
            <a:endParaRPr lang="sv-SE" sz="2400"/>
          </a:p>
          <a:p>
            <a:pPr lvl="1"/>
            <a:r>
              <a:rPr lang="sv-SE" sz="2400" err="1"/>
              <a:t>Results</a:t>
            </a:r>
            <a:r>
              <a:rPr lang="sv-SE" sz="2400"/>
              <a:t> from </a:t>
            </a:r>
            <a:r>
              <a:rPr lang="sv-SE" sz="2400" err="1"/>
              <a:t>two</a:t>
            </a:r>
            <a:r>
              <a:rPr lang="sv-SE" sz="2400"/>
              <a:t> </a:t>
            </a:r>
            <a:r>
              <a:rPr lang="sv-SE" sz="2400" err="1"/>
              <a:t>subgroups</a:t>
            </a:r>
            <a:r>
              <a:rPr lang="sv-SE" sz="2400"/>
              <a:t>: </a:t>
            </a:r>
            <a:r>
              <a:rPr lang="sv-SE" sz="2400" err="1"/>
              <a:t>Substance</a:t>
            </a:r>
            <a:r>
              <a:rPr lang="sv-SE" sz="2400"/>
              <a:t> </a:t>
            </a:r>
            <a:r>
              <a:rPr lang="sv-SE" sz="2400" err="1"/>
              <a:t>use</a:t>
            </a:r>
            <a:r>
              <a:rPr lang="sv-SE" sz="2400"/>
              <a:t> disorder, </a:t>
            </a:r>
            <a:r>
              <a:rPr lang="sv-SE" sz="2400" err="1"/>
              <a:t>Disability</a:t>
            </a:r>
            <a:endParaRPr lang="sv-SE" sz="2400"/>
          </a:p>
          <a:p>
            <a:endParaRPr lang="sv-SE"/>
          </a:p>
          <a:p>
            <a:r>
              <a:rPr lang="sv-SE" err="1"/>
              <a:t>Conclusion</a:t>
            </a:r>
            <a:r>
              <a:rPr lang="sv-SE"/>
              <a:t> and </a:t>
            </a:r>
            <a:r>
              <a:rPr lang="sv-SE" err="1"/>
              <a:t>discussion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093417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58273"/>
              </p:ext>
            </p:extLst>
          </p:nvPr>
        </p:nvGraphicFramePr>
        <p:xfrm>
          <a:off x="1784195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44ABB16-587A-FB98-5E1D-BE9F72AFBB85}"/>
              </a:ext>
            </a:extLst>
          </p:cNvPr>
          <p:cNvSpPr txBox="1"/>
          <p:nvPr/>
        </p:nvSpPr>
        <p:spPr>
          <a:xfrm>
            <a:off x="4905835" y="3846379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CENTRAL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1B1FA88-1802-5239-1C4D-9CC0331320FB}"/>
              </a:ext>
            </a:extLst>
          </p:cNvPr>
          <p:cNvSpPr txBox="1"/>
          <p:nvPr/>
        </p:nvSpPr>
        <p:spPr>
          <a:xfrm>
            <a:off x="7368375" y="3024406"/>
            <a:ext cx="416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CENTRAL - 91% 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- 99%</a:t>
            </a:r>
          </a:p>
        </p:txBody>
      </p:sp>
    </p:spTree>
    <p:extLst>
      <p:ext uri="{BB962C8B-B14F-4D97-AF65-F5344CB8AC3E}">
        <p14:creationId xmlns:p14="http://schemas.microsoft.com/office/powerpoint/2010/main" val="318482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220309"/>
              </p:ext>
            </p:extLst>
          </p:nvPr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4678030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052959"/>
              </p:ext>
            </p:extLst>
          </p:nvPr>
        </p:nvGraphicFramePr>
        <p:xfrm>
          <a:off x="835025" y="82517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6294970-4362-15F5-26CE-ACA67F32B7C5}"/>
              </a:ext>
            </a:extLst>
          </p:cNvPr>
          <p:cNvSpPr txBox="1"/>
          <p:nvPr/>
        </p:nvSpPr>
        <p:spPr>
          <a:xfrm>
            <a:off x="4779010" y="333445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Scopus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3D42DA-E866-6E90-5EE3-00D9DBEEFD54}"/>
              </a:ext>
            </a:extLst>
          </p:cNvPr>
          <p:cNvSpPr txBox="1"/>
          <p:nvPr/>
        </p:nvSpPr>
        <p:spPr>
          <a:xfrm>
            <a:off x="6334628" y="2228671"/>
            <a:ext cx="585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- 95% 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- 97%</a:t>
            </a:r>
          </a:p>
          <a:p>
            <a:r>
              <a:rPr lang="sv-SE"/>
              <a:t>+ </a:t>
            </a:r>
            <a:r>
              <a:rPr lang="sv-SE" err="1"/>
              <a:t>Ovid</a:t>
            </a:r>
            <a:r>
              <a:rPr lang="sv-SE"/>
              <a:t> MEDLINE - 98%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OR CINAHL OR CENTRAL - 99%</a:t>
            </a:r>
          </a:p>
        </p:txBody>
      </p:sp>
    </p:spTree>
    <p:extLst>
      <p:ext uri="{BB962C8B-B14F-4D97-AF65-F5344CB8AC3E}">
        <p14:creationId xmlns:p14="http://schemas.microsoft.com/office/powerpoint/2010/main" val="147664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29655"/>
              </p:ext>
            </p:extLst>
          </p:nvPr>
        </p:nvGraphicFramePr>
        <p:xfrm>
          <a:off x="1260088" y="55390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0A94E65D-4D6A-42E9-0139-6E0ADFB2769F}"/>
              </a:ext>
            </a:extLst>
          </p:cNvPr>
          <p:cNvSpPr txBox="1"/>
          <p:nvPr/>
        </p:nvSpPr>
        <p:spPr>
          <a:xfrm>
            <a:off x="4500698" y="3565227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CINAHL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71D006C-63AC-D127-C3B4-07421C11F05D}"/>
              </a:ext>
            </a:extLst>
          </p:cNvPr>
          <p:cNvSpPr txBox="1"/>
          <p:nvPr/>
        </p:nvSpPr>
        <p:spPr>
          <a:xfrm>
            <a:off x="7092528" y="1317170"/>
            <a:ext cx="4165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CINAHL - 73% 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- 90%</a:t>
            </a:r>
          </a:p>
          <a:p>
            <a:r>
              <a:rPr lang="sv-SE"/>
              <a:t>+ </a:t>
            </a:r>
            <a:r>
              <a:rPr lang="sv-SE" err="1"/>
              <a:t>Ovid</a:t>
            </a:r>
            <a:r>
              <a:rPr lang="sv-SE"/>
              <a:t> MEDLINE - 93%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 - 95%</a:t>
            </a:r>
          </a:p>
          <a:p>
            <a:r>
              <a:rPr lang="sv-SE"/>
              <a:t>+ ERIC - 97%</a:t>
            </a:r>
          </a:p>
        </p:txBody>
      </p:sp>
    </p:spTree>
    <p:extLst>
      <p:ext uri="{BB962C8B-B14F-4D97-AF65-F5344CB8AC3E}">
        <p14:creationId xmlns:p14="http://schemas.microsoft.com/office/powerpoint/2010/main" val="372116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8CC94E-6FC9-6CF5-13E9-7CEA2153D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6DA6F73-DC5A-1053-EAA1-F48F51384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2323193"/>
            <a:ext cx="7938044" cy="1031409"/>
          </a:xfrm>
        </p:spPr>
        <p:txBody>
          <a:bodyPr/>
          <a:lstStyle/>
          <a:p>
            <a:r>
              <a:rPr lang="sv-SE" err="1"/>
              <a:t>Conclusions</a:t>
            </a:r>
            <a:r>
              <a:rPr lang="sv-SE"/>
              <a:t>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E6A199-18CA-7DB8-0A6A-B01F604CA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436633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1D403-7F81-D2DE-B7F6-18B75E6D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Conclusion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2A4602-25AC-322A-8A9A-CE54066E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/>
              <a:t>Q1: </a:t>
            </a:r>
            <a:r>
              <a:rPr lang="sv-SE" b="1" err="1"/>
              <a:t>Which</a:t>
            </a:r>
            <a:r>
              <a:rPr lang="sv-SE" b="1"/>
              <a:t> </a:t>
            </a:r>
            <a:r>
              <a:rPr lang="sv-SE" b="1" err="1"/>
              <a:t>databases</a:t>
            </a:r>
            <a:r>
              <a:rPr lang="sv-SE" b="1"/>
              <a:t> index the journal </a:t>
            </a:r>
            <a:r>
              <a:rPr lang="sv-SE" b="1" err="1"/>
              <a:t>articles</a:t>
            </a:r>
            <a:r>
              <a:rPr lang="sv-SE" b="1"/>
              <a:t> in a set </a:t>
            </a:r>
            <a:r>
              <a:rPr lang="sv-SE" b="1" err="1"/>
              <a:t>of</a:t>
            </a:r>
            <a:r>
              <a:rPr lang="sv-SE" b="1"/>
              <a:t> </a:t>
            </a:r>
            <a:r>
              <a:rPr lang="sv-SE" b="1" err="1"/>
              <a:t>systematic</a:t>
            </a:r>
            <a:r>
              <a:rPr lang="sv-SE" b="1"/>
              <a:t> </a:t>
            </a:r>
            <a:r>
              <a:rPr lang="sv-SE" b="1" err="1"/>
              <a:t>reviews</a:t>
            </a:r>
            <a:r>
              <a:rPr lang="sv-SE" b="1"/>
              <a:t> </a:t>
            </a:r>
            <a:r>
              <a:rPr lang="sv-SE" b="1" err="1"/>
              <a:t>within</a:t>
            </a:r>
            <a:r>
              <a:rPr lang="sv-SE" b="1"/>
              <a:t> social </a:t>
            </a:r>
            <a:r>
              <a:rPr lang="sv-SE" b="1" err="1"/>
              <a:t>care</a:t>
            </a:r>
            <a:r>
              <a:rPr lang="sv-SE" b="1"/>
              <a:t>?</a:t>
            </a:r>
          </a:p>
          <a:p>
            <a:r>
              <a:rPr lang="sv-SE" err="1"/>
              <a:t>Answer</a:t>
            </a:r>
            <a:r>
              <a:rPr lang="sv-SE"/>
              <a:t>: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Scopus has the highest coverage (95%) of articles in our GS, both in total and regardless of subgroup.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The performance of the other databases varies significantly across the different subgroups.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err="1"/>
              <a:t>SocIndex</a:t>
            </a:r>
            <a:r>
              <a:rPr lang="en-US"/>
              <a:t> and Sociological Abstracts covers relatively few (37%) of the included articles and only two unique articles each.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3972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5246A-D4DE-66D6-32B2-0B402D6B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Conclusion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D4D913-E059-963D-D1AB-5D6C4E94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/>
              <a:t>Q2: The minimum </a:t>
            </a:r>
            <a:r>
              <a:rPr lang="sv-SE" b="1" err="1"/>
              <a:t>number</a:t>
            </a:r>
            <a:r>
              <a:rPr lang="sv-SE" b="1"/>
              <a:t> </a:t>
            </a:r>
            <a:r>
              <a:rPr lang="sv-SE" b="1" err="1"/>
              <a:t>of</a:t>
            </a:r>
            <a:r>
              <a:rPr lang="sv-SE" b="1"/>
              <a:t> </a:t>
            </a:r>
            <a:r>
              <a:rPr lang="sv-SE" b="1" err="1"/>
              <a:t>databases</a:t>
            </a:r>
            <a:r>
              <a:rPr lang="sv-SE" b="1"/>
              <a:t> </a:t>
            </a:r>
            <a:r>
              <a:rPr lang="sv-SE" b="1" err="1"/>
              <a:t>needed</a:t>
            </a:r>
            <a:r>
              <a:rPr lang="sv-SE" b="1"/>
              <a:t> to </a:t>
            </a:r>
            <a:r>
              <a:rPr lang="sv-SE" b="1" err="1"/>
              <a:t>find</a:t>
            </a:r>
            <a:r>
              <a:rPr lang="sv-SE" b="1"/>
              <a:t> all </a:t>
            </a:r>
            <a:r>
              <a:rPr lang="sv-SE" b="1" err="1"/>
              <a:t>included</a:t>
            </a:r>
            <a:r>
              <a:rPr lang="sv-SE" b="1"/>
              <a:t> </a:t>
            </a:r>
            <a:r>
              <a:rPr lang="sv-SE" b="1" err="1"/>
              <a:t>articles</a:t>
            </a:r>
            <a:r>
              <a:rPr lang="sv-SE" b="1"/>
              <a:t>?</a:t>
            </a:r>
          </a:p>
          <a:p>
            <a:r>
              <a:rPr lang="sv-SE" err="1"/>
              <a:t>Answer</a:t>
            </a:r>
            <a:r>
              <a:rPr lang="sv-SE"/>
              <a:t>: for </a:t>
            </a:r>
            <a:r>
              <a:rPr lang="sv-SE" err="1"/>
              <a:t>most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the </a:t>
            </a:r>
            <a:r>
              <a:rPr lang="sv-SE" err="1"/>
              <a:t>subgroups</a:t>
            </a:r>
            <a:r>
              <a:rPr lang="sv-SE"/>
              <a:t> </a:t>
            </a:r>
            <a:r>
              <a:rPr lang="sv-SE" b="1"/>
              <a:t>3 </a:t>
            </a:r>
            <a:r>
              <a:rPr lang="sv-SE" b="1" err="1"/>
              <a:t>databases</a:t>
            </a:r>
            <a:r>
              <a:rPr lang="sv-SE" b="1"/>
              <a:t>* </a:t>
            </a:r>
            <a:r>
              <a:rPr lang="sv-SE"/>
              <a:t>is </a:t>
            </a:r>
            <a:r>
              <a:rPr lang="sv-SE" err="1"/>
              <a:t>enough</a:t>
            </a:r>
            <a:r>
              <a:rPr lang="sv-SE"/>
              <a:t> to cover 99%</a:t>
            </a:r>
          </a:p>
          <a:p>
            <a:r>
              <a:rPr lang="sv-SE" err="1"/>
              <a:t>Substance</a:t>
            </a:r>
            <a:r>
              <a:rPr lang="sv-SE"/>
              <a:t> </a:t>
            </a:r>
            <a:r>
              <a:rPr lang="sv-SE" err="1"/>
              <a:t>use</a:t>
            </a:r>
            <a:r>
              <a:rPr lang="sv-SE"/>
              <a:t> disorder: 2 </a:t>
            </a:r>
            <a:r>
              <a:rPr lang="sv-SE" err="1"/>
              <a:t>databases</a:t>
            </a:r>
            <a:endParaRPr lang="sv-SE"/>
          </a:p>
          <a:p>
            <a:r>
              <a:rPr lang="sv-SE"/>
              <a:t>Interpersonal </a:t>
            </a:r>
            <a:r>
              <a:rPr lang="sv-SE" err="1"/>
              <a:t>violence</a:t>
            </a:r>
            <a:r>
              <a:rPr lang="sv-SE"/>
              <a:t>: 3 </a:t>
            </a:r>
            <a:r>
              <a:rPr lang="sv-SE" err="1"/>
              <a:t>databases</a:t>
            </a:r>
            <a:endParaRPr lang="sv-SE"/>
          </a:p>
          <a:p>
            <a:r>
              <a:rPr lang="sv-SE" err="1"/>
              <a:t>Crime</a:t>
            </a:r>
            <a:r>
              <a:rPr lang="sv-SE"/>
              <a:t>: 3 </a:t>
            </a:r>
            <a:r>
              <a:rPr lang="sv-SE" err="1"/>
              <a:t>databases</a:t>
            </a:r>
            <a:r>
              <a:rPr lang="sv-SE"/>
              <a:t> (98%)</a:t>
            </a:r>
          </a:p>
          <a:p>
            <a:r>
              <a:rPr lang="sv-SE" err="1"/>
              <a:t>Homelessness</a:t>
            </a:r>
            <a:r>
              <a:rPr lang="sv-SE"/>
              <a:t>: 2 </a:t>
            </a:r>
            <a:r>
              <a:rPr lang="sv-SE" err="1"/>
              <a:t>databases</a:t>
            </a:r>
            <a:endParaRPr lang="sv-SE"/>
          </a:p>
          <a:p>
            <a:r>
              <a:rPr lang="sv-SE" err="1"/>
              <a:t>Disability</a:t>
            </a:r>
            <a:r>
              <a:rPr lang="sv-SE"/>
              <a:t>: 4 </a:t>
            </a:r>
            <a:r>
              <a:rPr lang="sv-SE" err="1"/>
              <a:t>databases</a:t>
            </a:r>
            <a:endParaRPr lang="sv-SE"/>
          </a:p>
          <a:p>
            <a:r>
              <a:rPr lang="sv-SE"/>
              <a:t>Labour Market Interventions: 3 </a:t>
            </a:r>
            <a:r>
              <a:rPr lang="sv-SE" err="1"/>
              <a:t>databases</a:t>
            </a:r>
            <a:r>
              <a:rPr lang="sv-SE"/>
              <a:t> (97%)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3FE5DDB-55B8-446C-5459-C9DA72B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z="1400"/>
              <a:t>*If </a:t>
            </a:r>
            <a:r>
              <a:rPr lang="sv-SE" sz="1400" err="1"/>
              <a:t>scopus</a:t>
            </a:r>
            <a:r>
              <a:rPr lang="sv-SE" sz="1400"/>
              <a:t> is </a:t>
            </a:r>
            <a:r>
              <a:rPr lang="sv-SE" sz="1400" err="1"/>
              <a:t>included</a:t>
            </a:r>
            <a:endParaRPr lang="sv-SE" sz="1400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4906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B1DDE-4677-C28D-0712-6D3F1C54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Discussion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4E5FB1-CFDA-81FD-B0F5-6000FE2B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many</a:t>
            </a:r>
            <a:r>
              <a:rPr lang="sv-SE"/>
              <a:t> </a:t>
            </a:r>
            <a:r>
              <a:rPr lang="sv-SE" err="1"/>
              <a:t>articles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acceptable to miss? </a:t>
            </a:r>
            <a:br>
              <a:rPr lang="sv-SE"/>
            </a:br>
            <a:r>
              <a:rPr lang="sv-SE"/>
              <a:t>(Sensitive </a:t>
            </a:r>
            <a:r>
              <a:rPr lang="sv-SE" err="1"/>
              <a:t>search</a:t>
            </a:r>
            <a:r>
              <a:rPr lang="sv-SE"/>
              <a:t> filters has </a:t>
            </a:r>
            <a:r>
              <a:rPr lang="sv-SE" err="1"/>
              <a:t>normally</a:t>
            </a:r>
            <a:r>
              <a:rPr lang="sv-SE"/>
              <a:t> 95-100% </a:t>
            </a:r>
            <a:r>
              <a:rPr lang="sv-SE" err="1"/>
              <a:t>recall</a:t>
            </a:r>
            <a:r>
              <a:rPr lang="sv-SE"/>
              <a:t>.)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/>
              <a:t>If a </a:t>
            </a:r>
            <a:r>
              <a:rPr lang="sv-SE" err="1"/>
              <a:t>database</a:t>
            </a:r>
            <a:r>
              <a:rPr lang="sv-SE"/>
              <a:t> </a:t>
            </a:r>
            <a:r>
              <a:rPr lang="sv-SE" err="1"/>
              <a:t>contains</a:t>
            </a:r>
            <a:r>
              <a:rPr lang="sv-SE"/>
              <a:t> 95% </a:t>
            </a:r>
            <a:r>
              <a:rPr lang="sv-SE" err="1"/>
              <a:t>of</a:t>
            </a:r>
            <a:r>
              <a:rPr lang="sv-SE"/>
              <a:t> relevant </a:t>
            </a:r>
            <a:r>
              <a:rPr lang="sv-SE" err="1"/>
              <a:t>articles</a:t>
            </a:r>
            <a:r>
              <a:rPr lang="sv-SE"/>
              <a:t> –</a:t>
            </a: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many</a:t>
            </a:r>
            <a:r>
              <a:rPr lang="sv-SE"/>
              <a:t> </a:t>
            </a:r>
            <a:r>
              <a:rPr lang="sv-SE" err="1"/>
              <a:t>will</a:t>
            </a:r>
            <a:r>
              <a:rPr lang="sv-SE"/>
              <a:t> be </a:t>
            </a:r>
            <a:r>
              <a:rPr lang="sv-SE" err="1"/>
              <a:t>found</a:t>
            </a:r>
            <a:r>
              <a:rPr lang="sv-SE"/>
              <a:t> </a:t>
            </a:r>
            <a:r>
              <a:rPr lang="sv-SE" err="1"/>
              <a:t>when</a:t>
            </a:r>
            <a:r>
              <a:rPr lang="sv-SE"/>
              <a:t> </a:t>
            </a:r>
            <a:r>
              <a:rPr lang="sv-SE" err="1"/>
              <a:t>searching</a:t>
            </a:r>
            <a:r>
              <a:rPr lang="sv-SE"/>
              <a:t>?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much</a:t>
            </a:r>
            <a:r>
              <a:rPr lang="sv-SE"/>
              <a:t> </a:t>
            </a:r>
            <a:r>
              <a:rPr lang="sv-SE" err="1"/>
              <a:t>time</a:t>
            </a:r>
            <a:r>
              <a:rPr lang="sv-SE"/>
              <a:t> and </a:t>
            </a:r>
            <a:r>
              <a:rPr lang="sv-SE" err="1"/>
              <a:t>effort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your</a:t>
            </a:r>
            <a:r>
              <a:rPr lang="sv-SE"/>
              <a:t> SR team </a:t>
            </a:r>
            <a:r>
              <a:rPr lang="sv-SE" err="1"/>
              <a:t>willing</a:t>
            </a:r>
            <a:r>
              <a:rPr lang="sv-SE"/>
              <a:t> to </a:t>
            </a:r>
            <a:r>
              <a:rPr lang="sv-SE" err="1"/>
              <a:t>invest</a:t>
            </a:r>
            <a:r>
              <a:rPr lang="sv-SE"/>
              <a:t> </a:t>
            </a:r>
            <a:r>
              <a:rPr lang="sv-SE" err="1"/>
              <a:t>trying</a:t>
            </a:r>
            <a:r>
              <a:rPr lang="sv-SE"/>
              <a:t> to </a:t>
            </a:r>
            <a:r>
              <a:rPr lang="sv-SE" err="1"/>
              <a:t>find</a:t>
            </a:r>
            <a:r>
              <a:rPr lang="sv-SE"/>
              <a:t> the last </a:t>
            </a:r>
            <a:r>
              <a:rPr lang="sv-SE" err="1"/>
              <a:t>few</a:t>
            </a:r>
            <a:r>
              <a:rPr lang="sv-SE"/>
              <a:t> </a:t>
            </a:r>
            <a:r>
              <a:rPr lang="sv-SE" err="1"/>
              <a:t>percentage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relevant </a:t>
            </a:r>
            <a:r>
              <a:rPr lang="sv-SE" err="1"/>
              <a:t>articles</a:t>
            </a:r>
            <a:r>
              <a:rPr lang="sv-SE"/>
              <a:t>?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127230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D50ABD-6736-C8D0-892C-C3459F63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Limitations / </a:t>
            </a:r>
            <a:r>
              <a:rPr lang="sv-SE" err="1"/>
              <a:t>Future</a:t>
            </a:r>
            <a:r>
              <a:rPr lang="sv-SE"/>
              <a:t> 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5D5825-9E8F-067F-AC25-A5480381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Focus on the practical </a:t>
            </a:r>
            <a:r>
              <a:rPr lang="sv-SE" err="1"/>
              <a:t>use</a:t>
            </a:r>
            <a:r>
              <a:rPr lang="sv-SE"/>
              <a:t> for </a:t>
            </a:r>
            <a:r>
              <a:rPr lang="sv-SE" i="1" err="1"/>
              <a:t>our</a:t>
            </a:r>
            <a:r>
              <a:rPr lang="sv-SE"/>
              <a:t> institution: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/>
              <a:t>Grey </a:t>
            </a:r>
            <a:r>
              <a:rPr lang="sv-SE" err="1"/>
              <a:t>literature</a:t>
            </a:r>
            <a:endParaRPr lang="sv-SE"/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Databases</a:t>
            </a:r>
            <a:r>
              <a:rPr lang="sv-SE"/>
              <a:t> </a:t>
            </a:r>
            <a:r>
              <a:rPr lang="sv-SE" err="1"/>
              <a:t>indexed</a:t>
            </a:r>
            <a:r>
              <a:rPr lang="sv-SE"/>
              <a:t>, not </a:t>
            </a:r>
            <a:r>
              <a:rPr lang="sv-SE" err="1"/>
              <a:t>searched</a:t>
            </a:r>
            <a:endParaRPr lang="sv-SE"/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Some</a:t>
            </a:r>
            <a:r>
              <a:rPr lang="sv-SE"/>
              <a:t> </a:t>
            </a:r>
            <a:r>
              <a:rPr lang="sv-SE" err="1"/>
              <a:t>important</a:t>
            </a:r>
            <a:r>
              <a:rPr lang="sv-SE"/>
              <a:t> </a:t>
            </a:r>
            <a:r>
              <a:rPr lang="sv-SE" err="1"/>
              <a:t>databases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not </a:t>
            </a:r>
            <a:r>
              <a:rPr lang="sv-SE" err="1"/>
              <a:t>included</a:t>
            </a:r>
            <a:r>
              <a:rPr lang="sv-SE"/>
              <a:t> in the </a:t>
            </a:r>
            <a:r>
              <a:rPr lang="sv-SE" err="1"/>
              <a:t>analysis</a:t>
            </a:r>
            <a:r>
              <a:rPr lang="sv-SE"/>
              <a:t> (ASSIA, IBSS </a:t>
            </a:r>
            <a:r>
              <a:rPr lang="sv-SE" err="1"/>
              <a:t>etc</a:t>
            </a:r>
            <a:r>
              <a:rPr lang="sv-SE"/>
              <a:t>)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have</a:t>
            </a:r>
            <a:r>
              <a:rPr lang="sv-SE"/>
              <a:t> not taken </a:t>
            </a:r>
            <a:r>
              <a:rPr lang="sv-SE" err="1"/>
              <a:t>into</a:t>
            </a:r>
            <a:r>
              <a:rPr lang="sv-SE"/>
              <a:t> </a:t>
            </a:r>
            <a:r>
              <a:rPr lang="sv-SE" err="1"/>
              <a:t>account</a:t>
            </a:r>
            <a:r>
              <a:rPr lang="sv-SE"/>
              <a:t> </a:t>
            </a:r>
            <a:r>
              <a:rPr lang="sv-SE" err="1"/>
              <a:t>how</a:t>
            </a:r>
            <a:r>
              <a:rPr lang="sv-SE"/>
              <a:t> the GS </a:t>
            </a:r>
            <a:r>
              <a:rPr lang="sv-SE" err="1"/>
              <a:t>was</a:t>
            </a:r>
            <a:r>
              <a:rPr lang="sv-SE"/>
              <a:t> </a:t>
            </a:r>
            <a:r>
              <a:rPr lang="sv-SE" err="1"/>
              <a:t>created</a:t>
            </a:r>
            <a:r>
              <a:rPr lang="sv-SE"/>
              <a:t>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/>
              <a:t>The definition </a:t>
            </a:r>
            <a:r>
              <a:rPr lang="sv-SE" err="1"/>
              <a:t>of</a:t>
            </a:r>
            <a:r>
              <a:rPr lang="sv-SE"/>
              <a:t> Social </a:t>
            </a:r>
            <a:r>
              <a:rPr lang="sv-SE" err="1"/>
              <a:t>care</a:t>
            </a:r>
            <a:r>
              <a:rPr lang="sv-SE"/>
              <a:t> </a:t>
            </a:r>
            <a:r>
              <a:rPr lang="sv-SE" err="1"/>
              <a:t>could</a:t>
            </a:r>
            <a:r>
              <a:rPr lang="sv-SE"/>
              <a:t> be </a:t>
            </a:r>
            <a:r>
              <a:rPr lang="sv-SE" err="1"/>
              <a:t>discussed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583649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F86FC-9A68-38E4-4B0E-06890E3E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Implications</a:t>
            </a:r>
            <a:r>
              <a:rPr lang="sv-SE"/>
              <a:t> for </a:t>
            </a:r>
            <a:r>
              <a:rPr lang="sv-SE" err="1"/>
              <a:t>practice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5218A6-FCDD-7D85-F11E-FB6C7D02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The </a:t>
            </a:r>
            <a:r>
              <a:rPr lang="sv-SE" err="1"/>
              <a:t>results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useful</a:t>
            </a:r>
            <a:r>
              <a:rPr lang="sv-SE"/>
              <a:t> </a:t>
            </a:r>
            <a:r>
              <a:rPr lang="sv-SE" err="1"/>
              <a:t>when</a:t>
            </a:r>
            <a:r>
              <a:rPr lang="sv-SE"/>
              <a:t>:</a:t>
            </a:r>
          </a:p>
          <a:p>
            <a:pPr marL="881063" lvl="2" indent="-342900"/>
            <a:r>
              <a:rPr lang="sv-SE" err="1"/>
              <a:t>Selecting</a:t>
            </a:r>
            <a:r>
              <a:rPr lang="sv-SE"/>
              <a:t> </a:t>
            </a:r>
            <a:r>
              <a:rPr lang="sv-SE" err="1"/>
              <a:t>databases</a:t>
            </a:r>
            <a:r>
              <a:rPr lang="sv-SE"/>
              <a:t> for </a:t>
            </a:r>
            <a:r>
              <a:rPr lang="sv-SE" err="1"/>
              <a:t>focused</a:t>
            </a:r>
            <a:r>
              <a:rPr lang="sv-SE"/>
              <a:t> </a:t>
            </a:r>
            <a:r>
              <a:rPr lang="sv-SE" err="1"/>
              <a:t>searches</a:t>
            </a:r>
            <a:r>
              <a:rPr lang="sv-SE"/>
              <a:t> (pilot studies </a:t>
            </a:r>
            <a:r>
              <a:rPr lang="sv-SE" err="1"/>
              <a:t>etc</a:t>
            </a:r>
            <a:r>
              <a:rPr lang="sv-SE"/>
              <a:t>)</a:t>
            </a:r>
          </a:p>
          <a:p>
            <a:pPr marL="881063" lvl="2" indent="-342900"/>
            <a:r>
              <a:rPr lang="sv-SE" err="1"/>
              <a:t>Selecting</a:t>
            </a:r>
            <a:r>
              <a:rPr lang="sv-SE"/>
              <a:t> </a:t>
            </a:r>
            <a:r>
              <a:rPr lang="sv-SE" err="1"/>
              <a:t>databases</a:t>
            </a:r>
            <a:r>
              <a:rPr lang="sv-SE"/>
              <a:t> for </a:t>
            </a:r>
            <a:r>
              <a:rPr lang="sv-SE" err="1"/>
              <a:t>systematic</a:t>
            </a:r>
            <a:r>
              <a:rPr lang="sv-SE"/>
              <a:t> </a:t>
            </a:r>
            <a:r>
              <a:rPr lang="sv-SE" err="1"/>
              <a:t>reviews</a:t>
            </a:r>
            <a:r>
              <a:rPr lang="sv-SE"/>
              <a:t> (</a:t>
            </a:r>
            <a:r>
              <a:rPr lang="sv-SE" err="1"/>
              <a:t>which</a:t>
            </a:r>
            <a:r>
              <a:rPr lang="sv-SE"/>
              <a:t> DB is </a:t>
            </a:r>
            <a:r>
              <a:rPr lang="sv-SE" err="1"/>
              <a:t>useful</a:t>
            </a:r>
            <a:r>
              <a:rPr lang="sv-SE"/>
              <a:t> for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topic</a:t>
            </a:r>
            <a:r>
              <a:rPr lang="sv-SE"/>
              <a:t>, </a:t>
            </a: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many</a:t>
            </a:r>
            <a:r>
              <a:rPr lang="sv-SE"/>
              <a:t>)</a:t>
            </a:r>
          </a:p>
          <a:p>
            <a:pPr marL="881063" lvl="2" indent="-342900"/>
            <a:r>
              <a:rPr lang="sv-SE" err="1"/>
              <a:t>Managing</a:t>
            </a:r>
            <a:r>
              <a:rPr lang="sv-SE"/>
              <a:t> </a:t>
            </a:r>
            <a:r>
              <a:rPr lang="sv-SE" err="1"/>
              <a:t>Database</a:t>
            </a:r>
            <a:r>
              <a:rPr lang="sv-SE"/>
              <a:t> Collection</a:t>
            </a:r>
          </a:p>
          <a:p>
            <a:r>
              <a:rPr lang="sv-SE" err="1"/>
              <a:t>Further</a:t>
            </a:r>
            <a:r>
              <a:rPr lang="sv-SE"/>
              <a:t> </a:t>
            </a:r>
            <a:r>
              <a:rPr lang="sv-SE" err="1"/>
              <a:t>work</a:t>
            </a:r>
            <a:r>
              <a:rPr lang="sv-SE"/>
              <a:t>: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/>
              <a:t>Difference</a:t>
            </a:r>
            <a:r>
              <a:rPr lang="sv-SE"/>
              <a:t> </a:t>
            </a:r>
            <a:r>
              <a:rPr lang="sv-SE" err="1"/>
              <a:t>between</a:t>
            </a:r>
            <a:r>
              <a:rPr lang="sv-SE"/>
              <a:t> </a:t>
            </a:r>
            <a:r>
              <a:rPr lang="sv-SE" err="1"/>
              <a:t>Indexed</a:t>
            </a:r>
            <a:r>
              <a:rPr lang="sv-SE"/>
              <a:t> </a:t>
            </a:r>
            <a:r>
              <a:rPr lang="sv-SE" err="1"/>
              <a:t>references</a:t>
            </a:r>
            <a:r>
              <a:rPr lang="sv-SE"/>
              <a:t> and </a:t>
            </a:r>
            <a:r>
              <a:rPr lang="sv-SE" err="1"/>
              <a:t>references</a:t>
            </a:r>
            <a:r>
              <a:rPr lang="sv-SE"/>
              <a:t> </a:t>
            </a:r>
            <a:r>
              <a:rPr lang="sv-SE" err="1"/>
              <a:t>found</a:t>
            </a:r>
            <a:r>
              <a:rPr lang="sv-SE"/>
              <a:t> </a:t>
            </a:r>
            <a:r>
              <a:rPr lang="sv-SE" err="1"/>
              <a:t>when</a:t>
            </a:r>
            <a:r>
              <a:rPr lang="sv-SE"/>
              <a:t> </a:t>
            </a:r>
            <a:r>
              <a:rPr lang="sv-SE" err="1"/>
              <a:t>searching</a:t>
            </a:r>
            <a:r>
              <a:rPr lang="sv-SE"/>
              <a:t>.</a:t>
            </a:r>
          </a:p>
          <a:p>
            <a:pPr marL="995363" lvl="2" indent="-457200"/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</a:t>
            </a:r>
            <a:r>
              <a:rPr lang="sv-SE" err="1"/>
              <a:t>Scopus</a:t>
            </a:r>
            <a:r>
              <a:rPr lang="sv-SE"/>
              <a:t>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effectively</a:t>
            </a:r>
            <a:r>
              <a:rPr lang="sv-SE"/>
              <a:t>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96443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523D38-BDEA-AD69-7C87-067BBE37D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37EB5ACC-36D5-10E2-7FFB-D7546D28E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2323193"/>
            <a:ext cx="7938044" cy="1031409"/>
          </a:xfrm>
        </p:spPr>
        <p:txBody>
          <a:bodyPr/>
          <a:lstStyle/>
          <a:p>
            <a:r>
              <a:rPr lang="sv-SE" err="1"/>
              <a:t>Introduction</a:t>
            </a:r>
            <a:endParaRPr lang="sv-SE"/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AA2BE163-3FD7-898C-5871-7186A96AE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512578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95F0E-253E-FF33-875E-73003AA3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>
            <a:normAutofit/>
          </a:bodyPr>
          <a:lstStyle/>
          <a:p>
            <a:r>
              <a:rPr lang="sv-SE"/>
              <a:t>Main </a:t>
            </a:r>
            <a:r>
              <a:rPr lang="sv-SE" err="1"/>
              <a:t>message</a:t>
            </a:r>
            <a:r>
              <a:rPr lang="sv-SE"/>
              <a:t>: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0B7FE65F-74FE-5806-00B1-30F2FD3EA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510361"/>
              </p:ext>
            </p:extLst>
          </p:nvPr>
        </p:nvGraphicFramePr>
        <p:xfrm>
          <a:off x="517712" y="1589125"/>
          <a:ext cx="10836088" cy="458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100561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6"/>
          <p:cNvSpPr>
            <a:spLocks noGrp="1"/>
          </p:cNvSpPr>
          <p:nvPr>
            <p:ph type="subTitle" idx="1"/>
          </p:nvPr>
        </p:nvSpPr>
        <p:spPr>
          <a:xfrm>
            <a:off x="1529818" y="3098800"/>
            <a:ext cx="8833740" cy="1783935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600"/>
              </a:spcBef>
              <a:spcAft>
                <a:spcPts val="200"/>
              </a:spcAft>
            </a:pPr>
            <a:r>
              <a:rPr lang="pl-PL" sz="1800" b="1" dirty="0"/>
              <a:t>Authors </a:t>
            </a:r>
            <a:endParaRPr lang="sv-SE" sz="1800" b="1" dirty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/>
              <a:t>Maja Kärrman Fredriksson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hlinkClick r:id="rId3"/>
              </a:rPr>
              <a:t>maja.karrmanfredriksson@sbu.se</a:t>
            </a:r>
            <a:r>
              <a:rPr lang="sv-SE" sz="1800" dirty="0"/>
              <a:t> 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endParaRPr lang="sv-SE" sz="1800" dirty="0"/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+mj-lt"/>
              </a:rPr>
              <a:t>Klas Moberg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+mj-lt"/>
                <a:hlinkClick r:id="rId4"/>
              </a:rPr>
              <a:t>klas.moberg@sbu.se</a:t>
            </a:r>
            <a:endParaRPr lang="sv-SE" sz="1800" dirty="0"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endParaRPr lang="pl-PL" sz="1800" dirty="0"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+mj-lt"/>
              </a:rPr>
              <a:t>Hanna</a:t>
            </a:r>
            <a:r>
              <a:rPr lang="pl-PL" sz="1800" dirty="0"/>
              <a:t> </a:t>
            </a:r>
            <a:r>
              <a:rPr lang="sv-SE" sz="1800" dirty="0"/>
              <a:t>Olofsson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sv-SE" sz="1800" dirty="0">
                <a:latin typeface="+mj-lt"/>
                <a:hlinkClick r:id="rId5"/>
              </a:rPr>
              <a:t>hanna.olofsson@sbu.se</a:t>
            </a:r>
            <a:endParaRPr lang="sv-SE" sz="1800" dirty="0">
              <a:latin typeface="+mj-lt"/>
            </a:endParaRPr>
          </a:p>
        </p:txBody>
      </p:sp>
      <p:pic>
        <p:nvPicPr>
          <p:cNvPr id="2" name="Bildobjekt 1" descr="En bild som visar mönster, kvadrat, design, pixel&#10;&#10;AI-genererat innehåll kan vara felaktigt.">
            <a:extLst>
              <a:ext uri="{FF2B5EF4-FFF2-40B4-BE49-F238E27FC236}">
                <a16:creationId xmlns:a16="http://schemas.microsoft.com/office/drawing/2014/main" id="{283AD096-2B04-5C12-6E1C-493A2F59B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943515"/>
            <a:ext cx="3323751" cy="332375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C2DAF9-3648-DDE0-010B-3AD6642D2641}"/>
              </a:ext>
            </a:extLst>
          </p:cNvPr>
          <p:cNvSpPr txBox="1">
            <a:spLocks/>
          </p:cNvSpPr>
          <p:nvPr/>
        </p:nvSpPr>
        <p:spPr>
          <a:xfrm>
            <a:off x="9053750" y="3429000"/>
            <a:ext cx="3111500" cy="785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2A86"/>
              </a:buClr>
              <a:buFont typeface="Arial" panose="020B0604020202020204" pitchFamily="34" charset="0"/>
              <a:buNone/>
              <a:defRPr sz="3600" kern="1200">
                <a:solidFill>
                  <a:schemeClr val="accent6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solidFill>
                  <a:schemeClr val="tx1"/>
                </a:solidFill>
              </a:rPr>
              <a:t>Scan the QR </a:t>
            </a:r>
            <a:r>
              <a:rPr lang="sv-SE" sz="2000" dirty="0" err="1">
                <a:solidFill>
                  <a:schemeClr val="tx1"/>
                </a:solidFill>
              </a:rPr>
              <a:t>code</a:t>
            </a:r>
            <a:r>
              <a:rPr lang="sv-SE" sz="2000" dirty="0">
                <a:solidFill>
                  <a:schemeClr val="tx1"/>
                </a:solidFill>
              </a:rPr>
              <a:t> to </a:t>
            </a:r>
            <a:r>
              <a:rPr lang="sv-SE" sz="2000" dirty="0" err="1">
                <a:solidFill>
                  <a:schemeClr val="tx1"/>
                </a:solidFill>
              </a:rPr>
              <a:t>find</a:t>
            </a:r>
            <a:r>
              <a:rPr lang="sv-SE" sz="2000" dirty="0">
                <a:solidFill>
                  <a:schemeClr val="tx1"/>
                </a:solidFill>
              </a:rPr>
              <a:t> the presentation and </a:t>
            </a:r>
            <a:r>
              <a:rPr lang="sv-SE" sz="2000" dirty="0" err="1">
                <a:solidFill>
                  <a:schemeClr val="tx1"/>
                </a:solidFill>
              </a:rPr>
              <a:t>supplementary</a:t>
            </a:r>
            <a:r>
              <a:rPr lang="sv-SE" sz="2000" dirty="0">
                <a:solidFill>
                  <a:schemeClr val="tx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572235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A24CEEC-D62B-DC3C-3741-D3A76E73C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err="1"/>
              <a:t>Supplementary</a:t>
            </a:r>
            <a:r>
              <a:rPr lang="sv-SE"/>
              <a:t> material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299ECC9B-BDC4-78D8-692B-2163576F2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Systematic reviews used to collect the gold standard.  Divided into subgroups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443664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4BDC2A-33A9-D1EF-2180-FBAF7626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Substance</a:t>
            </a:r>
            <a:r>
              <a:rPr lang="sv-SE"/>
              <a:t> </a:t>
            </a:r>
            <a:r>
              <a:rPr lang="sv-SE" err="1"/>
              <a:t>use</a:t>
            </a:r>
            <a:r>
              <a:rPr lang="sv-SE"/>
              <a:t> disorders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1C81211-02D7-60EE-38B3-5B40B9486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79269"/>
              </p:ext>
            </p:extLst>
          </p:nvPr>
        </p:nvGraphicFramePr>
        <p:xfrm>
          <a:off x="517526" y="1234758"/>
          <a:ext cx="10836274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3072686688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2934242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5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12-step programs for reducing illicit drug use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3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Cognitive-</a:t>
                      </a:r>
                      <a:r>
                        <a:rPr lang="en-US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behavioural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 treatment for amphetamine-type stimulants (ATS)-use disorders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77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Effects of early, computerized brief interventions on risky alcohol use and risky cannabis use among young people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2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Family Behavior Therapy (FBT) for Young People in Treatment for Non-opioid Drug Use: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8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Functional Family Therapy (FFT) for Young People in Treatment for Non-opioid Drug Use: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2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Multidimensional Family Therapy (MDFT) for Young People in Treatment for Non-opioid Drug Abuse: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2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Recovery schools for improving behavioral and academic outcomes among students in recovery from substance use disorders: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4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986270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189A43-4047-0B7D-F975-4FDE60DF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Disability</a:t>
            </a:r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2EB4DF7-21FA-0822-8BD0-701E6B39E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518200"/>
              </p:ext>
            </p:extLst>
          </p:nvPr>
        </p:nvGraphicFramePr>
        <p:xfrm>
          <a:off x="838200" y="1303020"/>
          <a:ext cx="8915402" cy="441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1">
                  <a:extLst>
                    <a:ext uri="{9D8B030D-6E8A-4147-A177-3AD203B41FA5}">
                      <a16:colId xmlns:a16="http://schemas.microsoft.com/office/drawing/2014/main" val="1266343947"/>
                    </a:ext>
                  </a:extLst>
                </a:gridCol>
                <a:gridCol w="4457701">
                  <a:extLst>
                    <a:ext uri="{9D8B030D-6E8A-4147-A177-3AD203B41FA5}">
                      <a16:colId xmlns:a16="http://schemas.microsoft.com/office/drawing/2014/main" val="1592108874"/>
                    </a:ext>
                  </a:extLst>
                </a:gridCol>
              </a:tblGrid>
              <a:tr h="330506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93709"/>
                  </a:ext>
                </a:extLst>
              </a:tr>
              <a:tr h="107414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Effectiveness of interventions for improving livelihood outcomes for people with disabilities in low- and middle-income countries: A systematic review</a:t>
                      </a: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Campbell </a:t>
                      </a:r>
                      <a:r>
                        <a:rPr lang="sv-SE" sz="1400" err="1"/>
                        <a:t>Collaboration</a:t>
                      </a:r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84564"/>
                  </a:ext>
                </a:extLst>
              </a:tr>
              <a:tr h="107414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Effectiveness of interventions for improving social inclusion outcomes for people with disabilities in low- and middle-income countries: A systematic review</a:t>
                      </a: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499388"/>
                  </a:ext>
                </a:extLst>
              </a:tr>
              <a:tr h="107414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Individualized funding interventions to improve health and social care outcomes for people with a disability: A mixed-methods systematic review</a:t>
                      </a: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72616"/>
                  </a:ext>
                </a:extLst>
              </a:tr>
              <a:tr h="82626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Multifaceted interventions for supporting community participation among adults with disabilities: A systematic review</a:t>
                      </a:r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Campbell </a:t>
                      </a:r>
                      <a:r>
                        <a:rPr lang="sv-SE" sz="1400" err="1"/>
                        <a:t>Collaboration</a:t>
                      </a:r>
                      <a:endParaRPr lang="sv-SE" sz="1400"/>
                    </a:p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4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875919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A19E9-1A1C-BEA6-F277-B0F682B7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ACAACB74-A6C6-97B9-B185-37D460499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25959"/>
              </p:ext>
            </p:extLst>
          </p:nvPr>
        </p:nvGraphicFramePr>
        <p:xfrm>
          <a:off x="517712" y="1589125"/>
          <a:ext cx="8128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197043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3446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Wheelchairs and wheelchair accessories</a:t>
                      </a:r>
                      <a:endParaRPr lang="sv-S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systematic review and assessment of medical, economic, social and ethical aspects: Qualitative studies</a:t>
                      </a:r>
                      <a:endParaRPr lang="sv-S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2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Wheelchairs and wheelchair accessories</a:t>
                      </a:r>
                      <a:endParaRPr lang="sv-SE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systematic review and assessment of medical, economic, social and ethical aspects: Quantitative studies</a:t>
                      </a:r>
                      <a:endParaRPr lang="sv-SE" sz="1800"/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78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02682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FEC54B-40D6-EA1B-827D-46FD6E2A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Interpersonal </a:t>
            </a:r>
            <a:r>
              <a:rPr lang="sv-SE" err="1"/>
              <a:t>Violence</a:t>
            </a:r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8629AAA-8A0A-57BB-4A1B-DDDBE33B9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00150"/>
              </p:ext>
            </p:extLst>
          </p:nvPr>
        </p:nvGraphicFramePr>
        <p:xfrm>
          <a:off x="677863" y="965200"/>
          <a:ext cx="10836274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420743002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4202689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1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Advocacy Interventions to Reduce or Eliminate Violence and Promote the Physical and Psychosocial Well-Being of Women who Experience Intimate Partner Abuse: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2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Family group decision-making for children at risk of abuse or neglect: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884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Kinship Care for the Safety, Permanency, and Well-being of Children Removed from the Home for Maltreatment: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682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Technology-based and digital interventions for intimate partner violence: A systematic review and meta-analysis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2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promotion of well-being among children exposed to intimate partner violence: A systematic review of interventions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038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Psychological and psychosocial treatment interventions for people with intellectual disabilities who have been exposed to sexual violence - A Systematic Review including Ethical Aspects</a:t>
                      </a:r>
                    </a:p>
                    <a:p>
                      <a:pPr algn="l" fontAlgn="b"/>
                      <a:endParaRPr lang="en-US" sz="1100" b="0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1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547060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F0555-F555-3249-7644-C2BF0570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2D17230-6985-A2AD-7BC3-A5F86DCBE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57641"/>
              </p:ext>
            </p:extLst>
          </p:nvPr>
        </p:nvGraphicFramePr>
        <p:xfrm>
          <a:off x="517525" y="1589088"/>
          <a:ext cx="10836274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291821142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140793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9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Psychological and psychosocial interventions for children aged 7 years or younger who have been exposed to sexual violence – A Systematic Review including Ethical Aspects 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Primary care interventions provided to families where children have been subjected to abuse and neglect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642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r>
                        <a:rPr lang="en-US"/>
                        <a:t>[Interventions Concerning Older Persons Who Have Been Subjected to Intimate Partner Violence]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88173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BA5F3-48AD-7330-CC9F-45447885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Crime</a:t>
            </a:r>
            <a:endParaRPr lang="sv-SE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33F2CEFE-9151-6AD2-1F59-C708C2BF5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78464"/>
              </p:ext>
            </p:extLst>
          </p:nvPr>
        </p:nvGraphicFramePr>
        <p:xfrm>
          <a:off x="517526" y="930630"/>
          <a:ext cx="10836274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2510113239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2328382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1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Cognitive and behavioral radicalization: A systematic review of the putative risk and protective factors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Effects of bystander programs on the prevention of sexual assault among adolescents and college students: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5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Effects of second responder programs on repeat incidents of family abuse: An updated systematic review and meta-analysis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3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[Outpatient interventions to prevent youth recidivism]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Focused deterrence strategies effects on crime: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1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Hot spots policing of small geographic areas effects on crime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3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Psychosocial interventions preventing gang-related crime among children and young adults under the age of 30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7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Juvenile Curfew Effects on Criminal Behavior and Victimization: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9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700753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A4B13-F1BD-6D35-DE55-C078518F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FBF1BDB-D08D-C8BF-505F-CBCD1DB00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41138"/>
              </p:ext>
            </p:extLst>
          </p:nvPr>
        </p:nvGraphicFramePr>
        <p:xfrm>
          <a:off x="517525" y="1589088"/>
          <a:ext cx="10836274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4253549623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1147127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4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Risk and needs assessment regarding reoffending in adolescents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Multiagency programs with police as a partner for reducing </a:t>
                      </a:r>
                      <a:r>
                        <a:rPr lang="en-US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radicalisation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to violence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Online interventions for reducing hate speech and cyberhate: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31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Opioid-specific medication-assisted therapy and its impact on criminal justice and overdose outcomes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8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Organized crime groups: A systematic review of individual-level risk factors related to recruitment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0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Effects on Re-offending of Custodial vs. Non-custodial Sanctions: An Updated Systematic Review of the State of Knowledge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30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6320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28744A-DA1E-E7EF-81BA-8B824555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SBU – Swedish Agency for Health Technology Assessment and Assessment of Social Services</a:t>
            </a:r>
            <a:br>
              <a:rPr lang="sv-SE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1103C8-D1CA-75C8-8BDB-723BECCE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National independent agency established in 1987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Undertakes assessments of interventions and methods used in: </a:t>
            </a:r>
          </a:p>
          <a:p>
            <a:endParaRPr lang="en-US" b="0" i="0">
              <a:solidFill>
                <a:srgbClr val="000000"/>
              </a:solidFill>
              <a:effectLst/>
              <a:latin typeface="Foundry Sans W01 Medium"/>
            </a:endParaRP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	health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	medical and dental services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	social services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Foundry Sans W01 Medium"/>
              </a:rPr>
              <a:t>	services provided with the support of the Law regulating Support and Service to Persons 	with 	Certain Functional Disabilities (LSS)</a:t>
            </a:r>
          </a:p>
          <a:p>
            <a:endParaRPr lang="en-US">
              <a:solidFill>
                <a:srgbClr val="000000"/>
              </a:solidFill>
              <a:latin typeface="Foundry Sans W01 Medium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Foundry Sans W01 Nrml"/>
              </a:rPr>
              <a:t>Participates in, for example, the networks INSIA, INAHTA, Health Technology Assessment Regulation (HTAR), </a:t>
            </a:r>
            <a:r>
              <a:rPr lang="en-US" b="0" i="0" err="1">
                <a:solidFill>
                  <a:srgbClr val="000000"/>
                </a:solidFill>
                <a:effectLst/>
                <a:latin typeface="Foundry Sans W01 Nrml"/>
              </a:rPr>
              <a:t>HTAi</a:t>
            </a:r>
            <a:r>
              <a:rPr lang="en-US" b="0" i="0">
                <a:solidFill>
                  <a:srgbClr val="000000"/>
                </a:solidFill>
                <a:effectLst/>
                <a:latin typeface="Foundry Sans W01 Nrml"/>
              </a:rPr>
              <a:t> and the EU HTA Coordination Group</a:t>
            </a:r>
          </a:p>
          <a:p>
            <a:pPr algn="l"/>
            <a:endParaRPr lang="en-US" b="0" i="0">
              <a:solidFill>
                <a:srgbClr val="000000"/>
              </a:solidFill>
              <a:effectLst/>
              <a:latin typeface="Foundry Sans W01 Medium"/>
            </a:endParaRPr>
          </a:p>
          <a:p>
            <a:endParaRPr lang="en-US">
              <a:solidFill>
                <a:srgbClr val="000000"/>
              </a:solidFill>
              <a:latin typeface="Foundry Sans W01 Medium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647579"/>
      </p:ext>
    </p:ext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DD4EB2-175F-BD47-1E64-1554371F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Homelessness</a:t>
            </a:r>
            <a:r>
              <a:rPr lang="sv-SE"/>
              <a:t>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DECB5AD-108F-61FF-C2F1-1E460B82B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28114"/>
              </p:ext>
            </p:extLst>
          </p:nvPr>
        </p:nvGraphicFramePr>
        <p:xfrm>
          <a:off x="517525" y="1589088"/>
          <a:ext cx="10836274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3654507487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1650048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5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comprehensive review of </a:t>
                      </a:r>
                      <a:r>
                        <a:rPr lang="en-US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prioritised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interventions to improve the health and wellbeing of persons with lived experience of homelessness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9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Accommodation-based interventions for individuals experiencing, or at risk of experiencing, homelessness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2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Effectiveness of interventions to reduce homelessness: a systematic review and meta-analysis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30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Exploring the effect of case management in homelessness per components: A systematic review of effectiveness and implementation, with meta-analysis and thematic synthesis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2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257929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AA6C90-B984-9DE5-B498-E8CEEF26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Labour market interventions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288C6EA-DD61-090A-7F46-85E49900F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386074"/>
              </p:ext>
            </p:extLst>
          </p:nvPr>
        </p:nvGraphicFramePr>
        <p:xfrm>
          <a:off x="517712" y="1211898"/>
          <a:ext cx="10836274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137">
                  <a:extLst>
                    <a:ext uri="{9D8B030D-6E8A-4147-A177-3AD203B41FA5}">
                      <a16:colId xmlns:a16="http://schemas.microsoft.com/office/drawing/2014/main" val="1367142740"/>
                    </a:ext>
                  </a:extLst>
                </a:gridCol>
                <a:gridCol w="5418137">
                  <a:extLst>
                    <a:ext uri="{9D8B030D-6E8A-4147-A177-3AD203B41FA5}">
                      <a16:colId xmlns:a16="http://schemas.microsoft.com/office/drawing/2014/main" val="400759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err="1"/>
                        <a:t>Title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Organization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9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Active Labour Market </a:t>
                      </a:r>
                      <a:r>
                        <a:rPr lang="sv-SE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Programme</a:t>
                      </a:r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Participation for </a:t>
                      </a:r>
                      <a:r>
                        <a:rPr lang="sv-SE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Unemployment</a:t>
                      </a:r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Insurance Recipients: A </a:t>
                      </a:r>
                      <a:r>
                        <a:rPr lang="sv-SE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Systematic</a:t>
                      </a:r>
                      <a:r>
                        <a:rPr lang="sv-SE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Campbell </a:t>
                      </a:r>
                      <a:r>
                        <a:rPr lang="sv-SE" err="1"/>
                        <a:t>Collaboration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8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Effects of return-to-work interventions for persons on long-term sick-leave due to mood-, anxiety- or adjustment disorders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3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Effects of active </a:t>
                      </a:r>
                      <a:r>
                        <a:rPr lang="en-US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labour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market programs for long-term social assistance recipients</a:t>
                      </a:r>
                      <a:endParaRPr lang="sv-SE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sv-SE"/>
                        <a:t>SBU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3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Interventions for improving employment outcomes for persons with autism spectrum disorders: A systematic review update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Interventions to improve the </a:t>
                      </a:r>
                      <a:r>
                        <a:rPr lang="en-US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labour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market outcomes of youth: A systematic review of training, entrepreneurship promotion, employment services and subsidized employment interventions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9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Reducing unemployment benefit duration to increase job finding rates: a systematic review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Campbell </a:t>
                      </a:r>
                      <a:r>
                        <a:rPr kumimoji="0" lang="sv-SE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Collaboration</a:t>
                      </a:r>
                      <a:endParaRPr kumimoji="0" lang="sv-S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8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32145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/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208162"/>
      </p:ext>
    </p:ext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634676" y="7196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EDD351A-03FA-C359-9551-62EACF6D926A}"/>
              </a:ext>
            </a:extLst>
          </p:cNvPr>
          <p:cNvSpPr txBox="1"/>
          <p:nvPr/>
        </p:nvSpPr>
        <p:spPr>
          <a:xfrm>
            <a:off x="4758690" y="354019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Scopus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D8FBA87-D482-5937-1175-AC0E13C84EC8}"/>
              </a:ext>
            </a:extLst>
          </p:cNvPr>
          <p:cNvSpPr txBox="1"/>
          <p:nvPr/>
        </p:nvSpPr>
        <p:spPr>
          <a:xfrm>
            <a:off x="7409557" y="2213069"/>
            <a:ext cx="416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- 96% 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 - 97%</a:t>
            </a:r>
          </a:p>
          <a:p>
            <a:r>
              <a:rPr lang="sv-SE"/>
              <a:t>+ CINAHL - 99%</a:t>
            </a:r>
          </a:p>
        </p:txBody>
      </p:sp>
    </p:spTree>
    <p:extLst>
      <p:ext uri="{BB962C8B-B14F-4D97-AF65-F5344CB8AC3E}">
        <p14:creationId xmlns:p14="http://schemas.microsoft.com/office/powerpoint/2010/main" val="4188903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597103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B0E38E1-1C5B-1B67-CB81-767EC2C285DC}"/>
              </a:ext>
            </a:extLst>
          </p:cNvPr>
          <p:cNvSpPr txBox="1"/>
          <p:nvPr/>
        </p:nvSpPr>
        <p:spPr>
          <a:xfrm>
            <a:off x="7413040" y="2382398"/>
            <a:ext cx="416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APA </a:t>
            </a:r>
            <a:r>
              <a:rPr lang="sv-SE" err="1"/>
              <a:t>Psycinfo</a:t>
            </a:r>
            <a:r>
              <a:rPr lang="sv-SE"/>
              <a:t> - 81% </a:t>
            </a:r>
          </a:p>
          <a:p>
            <a:r>
              <a:rPr lang="sv-SE"/>
              <a:t>+ </a:t>
            </a:r>
            <a:r>
              <a:rPr lang="sv-SE" err="1"/>
              <a:t>Ovid</a:t>
            </a:r>
            <a:r>
              <a:rPr lang="sv-SE"/>
              <a:t> MEDLINE - 94%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 - 99%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6B11D1A-6D1D-706C-C17F-9FCD5F0407D1}"/>
              </a:ext>
            </a:extLst>
          </p:cNvPr>
          <p:cNvSpPr txBox="1"/>
          <p:nvPr/>
        </p:nvSpPr>
        <p:spPr>
          <a:xfrm>
            <a:off x="4599466" y="3818751"/>
            <a:ext cx="17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APA </a:t>
            </a:r>
            <a:r>
              <a:rPr lang="sv-SE" sz="2000" b="1" err="1">
                <a:solidFill>
                  <a:schemeClr val="bg1"/>
                </a:solidFill>
              </a:rPr>
              <a:t>PsycInfo</a:t>
            </a:r>
            <a:endParaRPr lang="sv-SE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42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/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47891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36044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CBA1298B-143B-C51F-E7D2-7198D23A5B79}"/>
              </a:ext>
            </a:extLst>
          </p:cNvPr>
          <p:cNvSpPr txBox="1"/>
          <p:nvPr/>
        </p:nvSpPr>
        <p:spPr>
          <a:xfrm>
            <a:off x="4857750" y="334588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Scopus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E8D372E-D5BF-BF23-90A1-6773C558EC36}"/>
              </a:ext>
            </a:extLst>
          </p:cNvPr>
          <p:cNvSpPr txBox="1"/>
          <p:nvPr/>
        </p:nvSpPr>
        <p:spPr>
          <a:xfrm>
            <a:off x="7159186" y="2161938"/>
            <a:ext cx="416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- 93% </a:t>
            </a:r>
          </a:p>
          <a:p>
            <a:r>
              <a:rPr lang="sv-SE"/>
              <a:t>+ </a:t>
            </a:r>
            <a:r>
              <a:rPr lang="sv-SE" err="1"/>
              <a:t>Criminal</a:t>
            </a:r>
            <a:r>
              <a:rPr lang="sv-SE"/>
              <a:t> </a:t>
            </a:r>
            <a:r>
              <a:rPr lang="sv-SE" err="1"/>
              <a:t>Justice</a:t>
            </a:r>
            <a:r>
              <a:rPr lang="sv-SE"/>
              <a:t> Abstracts - 96%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- 98%</a:t>
            </a:r>
          </a:p>
        </p:txBody>
      </p:sp>
    </p:spTree>
    <p:extLst>
      <p:ext uri="{BB962C8B-B14F-4D97-AF65-F5344CB8AC3E}">
        <p14:creationId xmlns:p14="http://schemas.microsoft.com/office/powerpoint/2010/main" val="4086382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366752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8F6E30FF-5EE8-3362-90D9-94097C697F5B}"/>
              </a:ext>
            </a:extLst>
          </p:cNvPr>
          <p:cNvSpPr txBox="1"/>
          <p:nvPr/>
        </p:nvSpPr>
        <p:spPr>
          <a:xfrm>
            <a:off x="4373223" y="3524836"/>
            <a:ext cx="17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chemeClr val="bg1"/>
                </a:solidFill>
              </a:rPr>
              <a:t>APA </a:t>
            </a:r>
            <a:r>
              <a:rPr lang="sv-SE" sz="2000" b="1" err="1">
                <a:solidFill>
                  <a:schemeClr val="bg1"/>
                </a:solidFill>
              </a:rPr>
              <a:t>PsycInfo</a:t>
            </a:r>
            <a:endParaRPr lang="sv-SE" sz="2000" b="1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D845997-9D1C-3497-89BF-F9617FECF638}"/>
              </a:ext>
            </a:extLst>
          </p:cNvPr>
          <p:cNvSpPr txBox="1"/>
          <p:nvPr/>
        </p:nvSpPr>
        <p:spPr>
          <a:xfrm>
            <a:off x="7155799" y="985963"/>
            <a:ext cx="4165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APA </a:t>
            </a:r>
            <a:r>
              <a:rPr lang="sv-SE" err="1"/>
              <a:t>PsycInfo</a:t>
            </a:r>
            <a:r>
              <a:rPr lang="sv-SE"/>
              <a:t> - 61% </a:t>
            </a:r>
          </a:p>
          <a:p>
            <a:r>
              <a:rPr lang="sv-SE"/>
              <a:t>+ </a:t>
            </a:r>
            <a:r>
              <a:rPr lang="sv-SE" err="1"/>
              <a:t>Criminal</a:t>
            </a:r>
            <a:r>
              <a:rPr lang="sv-SE"/>
              <a:t> </a:t>
            </a:r>
            <a:r>
              <a:rPr lang="sv-SE" err="1"/>
              <a:t>Justice</a:t>
            </a:r>
            <a:r>
              <a:rPr lang="sv-SE"/>
              <a:t> Abstracts - 80%</a:t>
            </a:r>
          </a:p>
          <a:p>
            <a:r>
              <a:rPr lang="sv-SE"/>
              <a:t>+ </a:t>
            </a:r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- 86%</a:t>
            </a:r>
          </a:p>
          <a:p>
            <a:r>
              <a:rPr lang="sv-SE"/>
              <a:t>+ </a:t>
            </a:r>
            <a:r>
              <a:rPr lang="sv-SE" err="1"/>
              <a:t>Ovid</a:t>
            </a:r>
            <a:r>
              <a:rPr lang="sv-SE"/>
              <a:t> MEDLINE - 89%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- 91%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- 92%</a:t>
            </a:r>
          </a:p>
          <a:p>
            <a:r>
              <a:rPr lang="sv-SE"/>
              <a:t>+ ERIC - 93%</a:t>
            </a:r>
          </a:p>
        </p:txBody>
      </p:sp>
    </p:spTree>
    <p:extLst>
      <p:ext uri="{BB962C8B-B14F-4D97-AF65-F5344CB8AC3E}">
        <p14:creationId xmlns:p14="http://schemas.microsoft.com/office/powerpoint/2010/main" val="2934838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/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721913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17708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C27CFA79-2825-BA06-733D-3B7BC4B88F71}"/>
              </a:ext>
            </a:extLst>
          </p:cNvPr>
          <p:cNvSpPr txBox="1"/>
          <p:nvPr/>
        </p:nvSpPr>
        <p:spPr>
          <a:xfrm>
            <a:off x="7079847" y="2315562"/>
            <a:ext cx="334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- 97%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- 99%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5FD7695-E99A-3FC7-AD4E-EA1361D11A27}"/>
              </a:ext>
            </a:extLst>
          </p:cNvPr>
          <p:cNvSpPr txBox="1"/>
          <p:nvPr/>
        </p:nvSpPr>
        <p:spPr>
          <a:xfrm>
            <a:off x="4650164" y="3606178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err="1">
                <a:solidFill>
                  <a:schemeClr val="bg1"/>
                </a:solidFill>
              </a:rPr>
              <a:t>Scopus</a:t>
            </a:r>
            <a:endParaRPr lang="sv-SE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CE964-3351-5835-AC78-0D524818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Objectives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6C79FC-5437-3C61-0E53-C60EC88A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a typeface="Calibri"/>
                <a:cs typeface="Calibri"/>
              </a:rPr>
              <a:t>Can we reduce the number of databases used in literature searches for systematic reviews on social care topics, without compromising the methodological </a:t>
            </a:r>
            <a:r>
              <a:rPr lang="en-US" sz="1800" err="1">
                <a:ea typeface="Calibri"/>
                <a:cs typeface="Calibri"/>
              </a:rPr>
              <a:t>rigour</a:t>
            </a:r>
            <a:r>
              <a:rPr lang="en-US" sz="1800">
                <a:ea typeface="Calibri"/>
                <a:cs typeface="Calibri"/>
              </a:rPr>
              <a:t>? </a:t>
            </a: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ea typeface="Calibri"/>
              <a:cs typeface="Calibri"/>
            </a:endParaRPr>
          </a:p>
          <a:p>
            <a:pPr marL="38227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>
                <a:ea typeface="Calibri"/>
                <a:cs typeface="Calibri"/>
              </a:rPr>
              <a:t>Which databases index the journal articles included in a set of systematic reviews (SRs) within social care?</a:t>
            </a:r>
          </a:p>
          <a:p>
            <a:pPr marL="38227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>
                <a:ea typeface="Calibri"/>
                <a:cs typeface="Calibri"/>
              </a:rPr>
              <a:t>The minimum number of databases needed to find all included journal articles </a:t>
            </a:r>
          </a:p>
          <a:p>
            <a:pPr marL="38227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800"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sv-SE">
              <a:latin typeface="Aptos" panose="02110004020202020204"/>
              <a:ea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sz="1800">
              <a:latin typeface="Calibri"/>
              <a:ea typeface="Calibri"/>
              <a:cs typeface="Calibri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sv-SE" sz="2800">
              <a:latin typeface="calibri light"/>
              <a:ea typeface="calibri light"/>
              <a:cs typeface="calibri light"/>
            </a:endParaRPr>
          </a:p>
          <a:p>
            <a:pPr marL="39370">
              <a:lnSpc>
                <a:spcPct val="107000"/>
              </a:lnSpc>
              <a:spcAft>
                <a:spcPts val="800"/>
              </a:spcAft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266561776"/>
      </p:ext>
    </p:ext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1427357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1B3DD29-5913-E136-CB63-002AFF006002}"/>
              </a:ext>
            </a:extLst>
          </p:cNvPr>
          <p:cNvSpPr txBox="1"/>
          <p:nvPr/>
        </p:nvSpPr>
        <p:spPr>
          <a:xfrm>
            <a:off x="4045053" y="3936902"/>
            <a:ext cx="192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err="1">
                <a:solidFill>
                  <a:schemeClr val="bg1"/>
                </a:solidFill>
              </a:rPr>
              <a:t>Ovid</a:t>
            </a:r>
            <a:r>
              <a:rPr lang="sv-SE" sz="2000" b="1">
                <a:solidFill>
                  <a:schemeClr val="bg1"/>
                </a:solidFill>
              </a:rPr>
              <a:t> MEDLINE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F15883F-D89A-6521-764F-3B37D5108CF0}"/>
              </a:ext>
            </a:extLst>
          </p:cNvPr>
          <p:cNvSpPr txBox="1"/>
          <p:nvPr/>
        </p:nvSpPr>
        <p:spPr>
          <a:xfrm>
            <a:off x="6764980" y="1775579"/>
            <a:ext cx="471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Ovid</a:t>
            </a:r>
            <a:r>
              <a:rPr lang="sv-SE"/>
              <a:t> MEDLINE - 82% 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- 94%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- 97%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- 98%</a:t>
            </a:r>
          </a:p>
          <a:p>
            <a:r>
              <a:rPr lang="sv-SE"/>
              <a:t>+ CINAHL OR </a:t>
            </a:r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- 98%</a:t>
            </a:r>
          </a:p>
          <a:p>
            <a:r>
              <a:rPr lang="sv-SE"/>
              <a:t>+ CENTRAL OR </a:t>
            </a:r>
            <a:r>
              <a:rPr lang="sv-SE" err="1"/>
              <a:t>Embase</a:t>
            </a:r>
            <a:r>
              <a:rPr lang="sv-SE"/>
              <a:t> - 99%</a:t>
            </a:r>
          </a:p>
        </p:txBody>
      </p:sp>
    </p:spTree>
    <p:extLst>
      <p:ext uri="{BB962C8B-B14F-4D97-AF65-F5344CB8AC3E}">
        <p14:creationId xmlns:p14="http://schemas.microsoft.com/office/powerpoint/2010/main" val="2643286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F49AAA-6A4B-BC32-C1EE-54F977CEA4DA}"/>
              </a:ext>
            </a:extLst>
          </p:cNvPr>
          <p:cNvGraphicFramePr/>
          <p:nvPr/>
        </p:nvGraphicFramePr>
        <p:xfrm>
          <a:off x="280555" y="218209"/>
          <a:ext cx="11398827" cy="638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015410"/>
      </p:ext>
    </p:extLst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201924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CC6DB45-5BBB-EFAA-8B58-05397FBD381A}"/>
              </a:ext>
            </a:extLst>
          </p:cNvPr>
          <p:cNvSpPr txBox="1"/>
          <p:nvPr/>
        </p:nvSpPr>
        <p:spPr>
          <a:xfrm>
            <a:off x="4926330" y="3574480"/>
            <a:ext cx="133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err="1">
                <a:solidFill>
                  <a:schemeClr val="bg1"/>
                </a:solidFill>
              </a:rPr>
              <a:t>Scopus</a:t>
            </a:r>
            <a:endParaRPr lang="sv-SE" sz="2000" b="1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0A4404F-58BD-FA25-2DE9-B21E4395C8FC}"/>
              </a:ext>
            </a:extLst>
          </p:cNvPr>
          <p:cNvSpPr txBox="1"/>
          <p:nvPr/>
        </p:nvSpPr>
        <p:spPr>
          <a:xfrm>
            <a:off x="7276459" y="2045855"/>
            <a:ext cx="4795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Scopus</a:t>
            </a:r>
            <a:r>
              <a:rPr lang="sv-SE"/>
              <a:t> - 95% </a:t>
            </a:r>
          </a:p>
          <a:p>
            <a:r>
              <a:rPr lang="sv-SE"/>
              <a:t>+ </a:t>
            </a:r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- 96%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OR </a:t>
            </a:r>
            <a:r>
              <a:rPr lang="sv-SE" err="1"/>
              <a:t>Sociological</a:t>
            </a:r>
            <a:r>
              <a:rPr lang="sv-SE"/>
              <a:t> Abstract - 97%</a:t>
            </a:r>
          </a:p>
        </p:txBody>
      </p:sp>
    </p:spTree>
    <p:extLst>
      <p:ext uri="{BB962C8B-B14F-4D97-AF65-F5344CB8AC3E}">
        <p14:creationId xmlns:p14="http://schemas.microsoft.com/office/powerpoint/2010/main" val="4018802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DB71CEB-CA7D-A723-654C-F734F63FDD9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A0B3D2C5-082E-50CA-D297-EE5D84A1E300}"/>
              </a:ext>
            </a:extLst>
          </p:cNvPr>
          <p:cNvSpPr txBox="1"/>
          <p:nvPr/>
        </p:nvSpPr>
        <p:spPr>
          <a:xfrm>
            <a:off x="4904559" y="2589678"/>
            <a:ext cx="1659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err="1">
                <a:solidFill>
                  <a:schemeClr val="bg1"/>
                </a:solidFill>
              </a:rPr>
              <a:t>Academic</a:t>
            </a:r>
            <a:r>
              <a:rPr lang="sv-SE" sz="2000" b="1">
                <a:solidFill>
                  <a:schemeClr val="bg1"/>
                </a:solidFill>
              </a:rPr>
              <a:t> </a:t>
            </a:r>
            <a:r>
              <a:rPr lang="sv-SE" sz="2000" b="1" err="1">
                <a:solidFill>
                  <a:schemeClr val="bg1"/>
                </a:solidFill>
              </a:rPr>
              <a:t>Search</a:t>
            </a:r>
            <a:r>
              <a:rPr lang="sv-SE" sz="2000" b="1">
                <a:solidFill>
                  <a:schemeClr val="bg1"/>
                </a:solidFill>
              </a:rPr>
              <a:t> Premier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37E6AA3-8C60-9208-5654-EF9BA4035C34}"/>
              </a:ext>
            </a:extLst>
          </p:cNvPr>
          <p:cNvSpPr txBox="1"/>
          <p:nvPr/>
        </p:nvSpPr>
        <p:spPr>
          <a:xfrm>
            <a:off x="7472552" y="1536093"/>
            <a:ext cx="471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err="1"/>
              <a:t>Academic</a:t>
            </a:r>
            <a:r>
              <a:rPr lang="sv-SE"/>
              <a:t> </a:t>
            </a:r>
            <a:r>
              <a:rPr lang="sv-SE" err="1"/>
              <a:t>Search</a:t>
            </a:r>
            <a:r>
              <a:rPr lang="sv-SE"/>
              <a:t> Premier - 31% </a:t>
            </a:r>
          </a:p>
          <a:p>
            <a:r>
              <a:rPr lang="sv-SE"/>
              <a:t>+ </a:t>
            </a:r>
            <a:r>
              <a:rPr lang="sv-SE" err="1"/>
              <a:t>SocINDEX</a:t>
            </a:r>
            <a:r>
              <a:rPr lang="sv-SE"/>
              <a:t> - 42%</a:t>
            </a:r>
          </a:p>
          <a:p>
            <a:r>
              <a:rPr lang="sv-SE"/>
              <a:t>+ </a:t>
            </a:r>
            <a:r>
              <a:rPr lang="sv-SE" err="1"/>
              <a:t>Embase</a:t>
            </a:r>
            <a:r>
              <a:rPr lang="sv-SE"/>
              <a:t> OR </a:t>
            </a:r>
            <a:r>
              <a:rPr lang="sv-SE" err="1"/>
              <a:t>Ovid</a:t>
            </a:r>
            <a:r>
              <a:rPr lang="sv-SE"/>
              <a:t> MEDLINE - 52%</a:t>
            </a:r>
          </a:p>
          <a:p>
            <a:r>
              <a:rPr lang="sv-SE"/>
              <a:t>+ </a:t>
            </a:r>
            <a:r>
              <a:rPr lang="sv-SE" err="1"/>
              <a:t>Sociological</a:t>
            </a:r>
            <a:r>
              <a:rPr lang="sv-SE"/>
              <a:t> Abstracts - 54%</a:t>
            </a:r>
          </a:p>
          <a:p>
            <a:r>
              <a:rPr lang="sv-SE"/>
              <a:t>+ ERIC - 56%</a:t>
            </a:r>
          </a:p>
          <a:p>
            <a:r>
              <a:rPr lang="sv-SE"/>
              <a:t>+ APA </a:t>
            </a:r>
            <a:r>
              <a:rPr lang="sv-SE" err="1"/>
              <a:t>PsycInfo</a:t>
            </a:r>
            <a:r>
              <a:rPr lang="sv-SE"/>
              <a:t> - 57%</a:t>
            </a:r>
          </a:p>
        </p:txBody>
      </p:sp>
    </p:spTree>
    <p:extLst>
      <p:ext uri="{BB962C8B-B14F-4D97-AF65-F5344CB8AC3E}">
        <p14:creationId xmlns:p14="http://schemas.microsoft.com/office/powerpoint/2010/main" val="131019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BF1A55-7E7B-D588-2987-DFC5122A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Background</a:t>
            </a:r>
            <a:r>
              <a:rPr lang="sv-SE"/>
              <a:t>: </a:t>
            </a:r>
            <a:r>
              <a:rPr lang="sv-SE" err="1"/>
              <a:t>searching</a:t>
            </a:r>
            <a:r>
              <a:rPr lang="sv-SE"/>
              <a:t> for social </a:t>
            </a:r>
            <a:r>
              <a:rPr lang="sv-SE" err="1"/>
              <a:t>care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 is </a:t>
            </a:r>
            <a:r>
              <a:rPr lang="sv-SE" err="1"/>
              <a:t>complicated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5AD426-D1D5-ACDA-1AF2-1D897547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9370"/>
            <a:endParaRPr lang="sv-SE" sz="2600">
              <a:ea typeface="calibri light"/>
              <a:cs typeface="calibri light"/>
            </a:endParaRPr>
          </a:p>
          <a:p>
            <a:pPr marL="39370"/>
            <a:r>
              <a:rPr lang="sv-SE" sz="2600" err="1">
                <a:ea typeface="calibri light"/>
                <a:cs typeface="calibri light"/>
              </a:rPr>
              <a:t>There</a:t>
            </a:r>
            <a:r>
              <a:rPr lang="sv-SE" sz="2600">
                <a:ea typeface="calibri light"/>
                <a:cs typeface="calibri light"/>
              </a:rPr>
              <a:t> is </a:t>
            </a:r>
            <a:r>
              <a:rPr lang="sv-SE" sz="2600" err="1">
                <a:ea typeface="calibri light"/>
                <a:cs typeface="calibri light"/>
              </a:rPr>
              <a:t>little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methodological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guidance</a:t>
            </a:r>
            <a:r>
              <a:rPr lang="sv-SE" sz="2600">
                <a:ea typeface="calibri light"/>
                <a:cs typeface="calibri light"/>
              </a:rPr>
              <a:t> on </a:t>
            </a:r>
            <a:r>
              <a:rPr lang="sv-SE" sz="2600" err="1">
                <a:ea typeface="calibri light"/>
                <a:cs typeface="calibri light"/>
              </a:rPr>
              <a:t>selection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of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databases</a:t>
            </a:r>
            <a:r>
              <a:rPr lang="sv-SE" sz="2600">
                <a:ea typeface="calibri light"/>
                <a:cs typeface="calibri light"/>
              </a:rPr>
              <a:t> for the </a:t>
            </a:r>
            <a:r>
              <a:rPr lang="sv-SE" sz="2600" err="1">
                <a:ea typeface="calibri light"/>
                <a:cs typeface="calibri light"/>
              </a:rPr>
              <a:t>literature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searching</a:t>
            </a:r>
            <a:r>
              <a:rPr lang="sv-SE" sz="2600">
                <a:ea typeface="calibri light"/>
                <a:cs typeface="calibri light"/>
              </a:rPr>
              <a:t> on social </a:t>
            </a:r>
            <a:r>
              <a:rPr lang="sv-SE" sz="2600" err="1">
                <a:ea typeface="calibri light"/>
                <a:cs typeface="calibri light"/>
              </a:rPr>
              <a:t>care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topics</a:t>
            </a:r>
            <a:endParaRPr lang="sv-SE" sz="2600">
              <a:ea typeface="calibri light"/>
              <a:cs typeface="calibri light"/>
            </a:endParaRPr>
          </a:p>
          <a:p>
            <a:pPr marL="39370"/>
            <a:endParaRPr lang="sv-SE" sz="2600">
              <a:ea typeface="calibri light"/>
              <a:cs typeface="calibri light"/>
            </a:endParaRPr>
          </a:p>
          <a:p>
            <a:pPr marL="39370"/>
            <a:r>
              <a:rPr lang="sv-SE" sz="2600" err="1">
                <a:ea typeface="calibri light"/>
                <a:cs typeface="calibri light"/>
              </a:rPr>
              <a:t>There</a:t>
            </a:r>
            <a:r>
              <a:rPr lang="sv-SE" sz="2600">
                <a:ea typeface="calibri light"/>
                <a:cs typeface="calibri light"/>
              </a:rPr>
              <a:t> is not </a:t>
            </a:r>
            <a:r>
              <a:rPr lang="sv-SE" sz="2600" err="1">
                <a:ea typeface="calibri light"/>
                <a:cs typeface="calibri light"/>
              </a:rPr>
              <a:t>one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dominating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database</a:t>
            </a:r>
            <a:r>
              <a:rPr lang="sv-SE" sz="2600">
                <a:ea typeface="calibri light"/>
                <a:cs typeface="calibri light"/>
              </a:rPr>
              <a:t>, like </a:t>
            </a:r>
            <a:r>
              <a:rPr lang="sv-SE" sz="2600" err="1">
                <a:ea typeface="calibri light"/>
                <a:cs typeface="calibri light"/>
              </a:rPr>
              <a:t>Medline</a:t>
            </a:r>
            <a:r>
              <a:rPr lang="sv-SE" sz="2600">
                <a:ea typeface="calibri light"/>
                <a:cs typeface="calibri light"/>
              </a:rPr>
              <a:t> in </a:t>
            </a:r>
            <a:r>
              <a:rPr lang="sv-SE" sz="2600" err="1">
                <a:ea typeface="calibri light"/>
                <a:cs typeface="calibri light"/>
              </a:rPr>
              <a:t>health</a:t>
            </a:r>
            <a:r>
              <a:rPr lang="sv-SE" sz="2600">
                <a:ea typeface="calibri light"/>
                <a:cs typeface="calibri light"/>
              </a:rPr>
              <a:t> </a:t>
            </a:r>
            <a:r>
              <a:rPr lang="sv-SE" sz="2600" err="1">
                <a:ea typeface="calibri light"/>
                <a:cs typeface="calibri light"/>
              </a:rPr>
              <a:t>topics</a:t>
            </a:r>
            <a:r>
              <a:rPr lang="sv-SE" sz="2600">
                <a:ea typeface="calibri light"/>
                <a:cs typeface="calibri light"/>
              </a:rPr>
              <a:t>. </a:t>
            </a:r>
          </a:p>
          <a:p>
            <a:pPr marL="39370"/>
            <a:r>
              <a:rPr lang="sv-SE" sz="2600">
                <a:ea typeface="calibri light"/>
                <a:cs typeface="calibri light"/>
              </a:rPr>
              <a:t>	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54281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4341A-7AE4-1C2C-4A98-2B27FB41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Subgroups</a:t>
            </a:r>
            <a:r>
              <a:rPr lang="sv-SE"/>
              <a:t> of social </a:t>
            </a:r>
            <a:r>
              <a:rPr lang="sv-SE" err="1"/>
              <a:t>care</a:t>
            </a:r>
            <a:r>
              <a:rPr lang="sv-SE"/>
              <a:t> in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project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90A82B-2D1D-758B-52C1-1F4492CB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care (as defined for this project) = methods or interventions delivered by the social services</a:t>
            </a:r>
            <a:endParaRPr lang="sv-SE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>
              <a:latin typeface="calibri light"/>
              <a:ea typeface="calibri light"/>
              <a:cs typeface="calibri light"/>
            </a:endParaRPr>
          </a:p>
          <a:p>
            <a:r>
              <a:rPr lang="sv-SE" err="1"/>
              <a:t>Subgroups</a:t>
            </a:r>
            <a:r>
              <a:rPr lang="sv-SE"/>
              <a:t> of social </a:t>
            </a:r>
            <a:r>
              <a:rPr lang="sv-SE" err="1"/>
              <a:t>care</a:t>
            </a:r>
            <a:r>
              <a:rPr lang="sv-SE"/>
              <a:t> in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project</a:t>
            </a:r>
            <a:r>
              <a:rPr lang="sv-SE"/>
              <a:t>:</a:t>
            </a:r>
            <a:endParaRPr lang="sv-SE">
              <a:latin typeface="calibri light"/>
              <a:ea typeface="calibri light"/>
              <a:cs typeface="calibri light"/>
            </a:endParaRP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>
                <a:latin typeface="calibri light"/>
                <a:ea typeface="calibri light"/>
                <a:cs typeface="calibri light"/>
              </a:rPr>
              <a:t>Crime</a:t>
            </a:r>
            <a:r>
              <a:rPr lang="sv-SE">
                <a:latin typeface="calibri light"/>
                <a:ea typeface="calibri light"/>
                <a:cs typeface="calibri light"/>
              </a:rPr>
              <a:t> 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>
                <a:latin typeface="calibri light"/>
                <a:ea typeface="calibri light"/>
                <a:cs typeface="calibri light"/>
              </a:rPr>
              <a:t>Disability</a:t>
            </a:r>
            <a:endParaRPr lang="sv-SE">
              <a:latin typeface="calibri light"/>
              <a:ea typeface="calibri light"/>
              <a:cs typeface="calibri light"/>
            </a:endParaRP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>
                <a:latin typeface="calibri light"/>
                <a:ea typeface="calibri light"/>
                <a:cs typeface="calibri light"/>
              </a:rPr>
              <a:t>Homelessness</a:t>
            </a:r>
            <a:endParaRPr lang="sv-SE">
              <a:latin typeface="calibri light"/>
              <a:ea typeface="calibri light"/>
              <a:cs typeface="calibri light"/>
            </a:endParaRP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sz="2800">
                <a:latin typeface="calibri light"/>
                <a:ea typeface="calibri light"/>
                <a:cs typeface="calibri light"/>
              </a:rPr>
              <a:t>Interpersonal </a:t>
            </a:r>
            <a:r>
              <a:rPr lang="sv-SE" sz="2800" err="1">
                <a:latin typeface="calibri light"/>
                <a:ea typeface="calibri light"/>
                <a:cs typeface="calibri light"/>
              </a:rPr>
              <a:t>violence</a:t>
            </a:r>
            <a:endParaRPr lang="sv-SE" sz="2800">
              <a:latin typeface="calibri light"/>
              <a:ea typeface="calibri light"/>
              <a:cs typeface="calibri light"/>
            </a:endParaRP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>
                <a:latin typeface="calibri light"/>
                <a:ea typeface="calibri light"/>
                <a:cs typeface="calibri light"/>
              </a:rPr>
              <a:t>Labour market interventions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sv-SE" err="1">
                <a:latin typeface="calibri light"/>
                <a:ea typeface="calibri light"/>
                <a:cs typeface="calibri light"/>
              </a:rPr>
              <a:t>Substance</a:t>
            </a:r>
            <a:r>
              <a:rPr lang="sv-SE">
                <a:latin typeface="calibri light"/>
                <a:ea typeface="calibri light"/>
                <a:cs typeface="calibri light"/>
              </a:rPr>
              <a:t> </a:t>
            </a:r>
            <a:r>
              <a:rPr lang="sv-SE" err="1">
                <a:latin typeface="calibri light"/>
                <a:ea typeface="calibri light"/>
                <a:cs typeface="calibri light"/>
              </a:rPr>
              <a:t>use</a:t>
            </a:r>
            <a:r>
              <a:rPr lang="sv-SE">
                <a:latin typeface="calibri light"/>
                <a:ea typeface="calibri light"/>
                <a:cs typeface="calibri light"/>
              </a:rPr>
              <a:t> disorders</a:t>
            </a:r>
          </a:p>
          <a:p>
            <a:endParaRPr lang="sv-SE">
              <a:latin typeface="calibri light"/>
              <a:ea typeface="calibri light"/>
              <a:cs typeface="calibri light"/>
            </a:endParaRPr>
          </a:p>
          <a:p>
            <a:endParaRPr lang="sv-SE" sz="2800">
              <a:latin typeface="calibri light"/>
              <a:ea typeface="calibri light"/>
              <a:cs typeface="calibri light"/>
            </a:endParaRPr>
          </a:p>
          <a:p>
            <a:endParaRPr lang="sv-SE">
              <a:latin typeface="calibri light"/>
              <a:ea typeface="calibri light"/>
              <a:cs typeface="calibri light"/>
            </a:endParaRPr>
          </a:p>
          <a:p>
            <a:endParaRPr lang="sv-SE" sz="2800">
              <a:latin typeface="calibri light"/>
              <a:ea typeface="calibri light"/>
              <a:cs typeface="calibri light"/>
            </a:endParaRPr>
          </a:p>
          <a:p>
            <a:endParaRPr lang="sv-SE">
              <a:latin typeface="calibri light"/>
              <a:ea typeface="calibri light"/>
              <a:cs typeface="calibri light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740623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2CD0786-D3C5-32E2-658B-CAA31064CD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3160" y="874"/>
            <a:ext cx="2157172" cy="6101984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90EDC0B-D771-D13B-35FE-95201B17A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12" y="2323193"/>
            <a:ext cx="7938044" cy="1031409"/>
          </a:xfrm>
        </p:spPr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55D56C71-B940-C3B2-9811-8F2A8BC20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2" y="3789218"/>
            <a:ext cx="7938042" cy="23414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2245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A462A-0A2F-3C08-2E01-199A2A9B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2" y="365125"/>
            <a:ext cx="10836088" cy="1224000"/>
          </a:xfrm>
        </p:spPr>
        <p:txBody>
          <a:bodyPr anchor="t">
            <a:normAutofit/>
          </a:bodyPr>
          <a:lstStyle/>
          <a:p>
            <a:r>
              <a:rPr lang="sv-SE"/>
              <a:t>Gold standard set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84D85A-8FAA-90A6-85C4-EBCF22B7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2" y="1589125"/>
            <a:ext cx="10836088" cy="4359391"/>
          </a:xfrm>
        </p:spPr>
        <p:txBody>
          <a:bodyPr>
            <a:normAutofit/>
          </a:bodyPr>
          <a:lstStyle/>
          <a:p>
            <a:pPr marL="4968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1170 unique journal articles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included the analysis of 46 SRs</a:t>
            </a:r>
          </a:p>
          <a:p>
            <a:pPr marL="496800" indent="-457200">
              <a:buFont typeface="Arial" panose="020B0604020202020204" pitchFamily="34" charset="0"/>
              <a:buChar char="•"/>
            </a:pPr>
            <a:r>
              <a:rPr lang="en-US"/>
              <a:t>All SRs from the Campbell Collaboration and from SBU</a:t>
            </a:r>
          </a:p>
        </p:txBody>
      </p:sp>
    </p:spTree>
    <p:extLst>
      <p:ext uri="{BB962C8B-B14F-4D97-AF65-F5344CB8AC3E}">
        <p14:creationId xmlns:p14="http://schemas.microsoft.com/office/powerpoint/2010/main" val="1763473413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-tema">
  <a:themeElements>
    <a:clrScheme name="SBU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CA9"/>
      </a:accent1>
      <a:accent2>
        <a:srgbClr val="F39200"/>
      </a:accent2>
      <a:accent3>
        <a:srgbClr val="952A86"/>
      </a:accent3>
      <a:accent4>
        <a:srgbClr val="54AA47"/>
      </a:accent4>
      <a:accent5>
        <a:srgbClr val="FFDD00"/>
      </a:accent5>
      <a:accent6>
        <a:srgbClr val="69ACDF"/>
      </a:accent6>
      <a:hlink>
        <a:srgbClr val="005CA9"/>
      </a:hlink>
      <a:folHlink>
        <a:srgbClr val="952A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U_PPT-mall_eng.potx" id="{735D6DC9-D5C4-4F86-9425-2089DFD7EA89}" vid="{9BDD027A-CB4E-4F33-9CD7-D351ECEF45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2519A5670D944EBD1AEBB47BAFF1C9" ma:contentTypeVersion="4" ma:contentTypeDescription="Skapa ett nytt dokument." ma:contentTypeScope="" ma:versionID="dfcab74b1ff71603263148de5770fd0c">
  <xsd:schema xmlns:xsd="http://www.w3.org/2001/XMLSchema" xmlns:xs="http://www.w3.org/2001/XMLSchema" xmlns:p="http://schemas.microsoft.com/office/2006/metadata/properties" xmlns:ns2="8223a2fa-d1cd-4faa-8ccf-6516f16d76da" targetNamespace="http://schemas.microsoft.com/office/2006/metadata/properties" ma:root="true" ma:fieldsID="a5ffcf999a44573b3aa510dc6c80c411" ns2:_="">
    <xsd:import namespace="8223a2fa-d1cd-4faa-8ccf-6516f16d7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3a2fa-d1cd-4faa-8ccf-6516f16d7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7444D-90C2-4B8B-93CE-238A1ACD3EEC}">
  <ds:schemaRefs>
    <ds:schemaRef ds:uri="8223a2fa-d1cd-4faa-8ccf-6516f16d76da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BF1912-7794-4103-BA76-809880B4FFF2}">
  <ds:schemaRefs>
    <ds:schemaRef ds:uri="8223a2fa-d1cd-4faa-8ccf-6516f16d7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BAB475-140E-46C1-9959-F7C460646B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SBU_PPT-mall_eng</Template>
  <TotalTime>0</TotalTime>
  <Words>2469</Words>
  <Application>Microsoft Office PowerPoint</Application>
  <PresentationFormat>Panoramiczny</PresentationFormat>
  <Paragraphs>394</Paragraphs>
  <Slides>53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4" baseType="lpstr">
      <vt:lpstr>Aptos</vt:lpstr>
      <vt:lpstr>Aptos </vt:lpstr>
      <vt:lpstr>Aptos Display</vt:lpstr>
      <vt:lpstr>Arial</vt:lpstr>
      <vt:lpstr>Calibri</vt:lpstr>
      <vt:lpstr>Calibri Light</vt:lpstr>
      <vt:lpstr>Calibri Light</vt:lpstr>
      <vt:lpstr>Foundry Sans W01 Medium</vt:lpstr>
      <vt:lpstr>Foundry Sans W01 Nrml</vt:lpstr>
      <vt:lpstr>Wingdings 3</vt:lpstr>
      <vt:lpstr>Office-tema</vt:lpstr>
      <vt:lpstr>Selecting databases for literature searching in social care an Analysis of Studies Included in Systematic Reviews  </vt:lpstr>
      <vt:lpstr>Agenda</vt:lpstr>
      <vt:lpstr>Introduction</vt:lpstr>
      <vt:lpstr>SBU – Swedish Agency for Health Technology Assessment and Assessment of Social Services </vt:lpstr>
      <vt:lpstr>Objectives</vt:lpstr>
      <vt:lpstr>Background: searching for social care topics is complicated</vt:lpstr>
      <vt:lpstr>Subgroups of social care in this project</vt:lpstr>
      <vt:lpstr>Methods</vt:lpstr>
      <vt:lpstr>Gold standard set</vt:lpstr>
      <vt:lpstr>Gold standard set for each subgroup</vt:lpstr>
      <vt:lpstr>Databases used in this project</vt:lpstr>
      <vt:lpstr>Data collection and analysis</vt:lpstr>
      <vt:lpstr>Results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Conclusions </vt:lpstr>
      <vt:lpstr>Conclusion</vt:lpstr>
      <vt:lpstr>Conclusion</vt:lpstr>
      <vt:lpstr>Discussion</vt:lpstr>
      <vt:lpstr>Limitations / Future research</vt:lpstr>
      <vt:lpstr>Implications for practice</vt:lpstr>
      <vt:lpstr>Main message:</vt:lpstr>
      <vt:lpstr>Prezentacja programu PowerPoint</vt:lpstr>
      <vt:lpstr>Supplementary material</vt:lpstr>
      <vt:lpstr>Substance use disorders</vt:lpstr>
      <vt:lpstr>Disability</vt:lpstr>
      <vt:lpstr>Prezentacja programu PowerPoint</vt:lpstr>
      <vt:lpstr>Interpersonal Violence</vt:lpstr>
      <vt:lpstr>Prezentacja programu PowerPoint</vt:lpstr>
      <vt:lpstr>Crime</vt:lpstr>
      <vt:lpstr>Prezentacja programu PowerPoint</vt:lpstr>
      <vt:lpstr>Homelessness </vt:lpstr>
      <vt:lpstr>Labour market interventions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databases for literature searching in social care an Analysis of Studies Included in Systematic Reviews  </dc:title>
  <dc:subject>SBU</dc:subject>
  <dc:creator>Hanna Olofsson</dc:creator>
  <cp:lastModifiedBy>Bogumiła Bruc</cp:lastModifiedBy>
  <cp:revision>3</cp:revision>
  <dcterms:created xsi:type="dcterms:W3CDTF">2025-04-14T07:15:00Z</dcterms:created>
  <dcterms:modified xsi:type="dcterms:W3CDTF">2025-06-10T07:00:06Z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0x010100042519A5670D944EBD1AEBB47BAFF1C9</vt:lpwstr>
  </property>
</Properties>
</file>